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6"/>
  </p:notesMasterIdLst>
  <p:sldIdLst>
    <p:sldId id="257" r:id="rId2"/>
    <p:sldId id="258" r:id="rId3"/>
    <p:sldId id="259" r:id="rId4"/>
    <p:sldId id="261" r:id="rId5"/>
    <p:sldId id="262" r:id="rId6"/>
    <p:sldId id="263" r:id="rId7"/>
    <p:sldId id="265" r:id="rId8"/>
    <p:sldId id="266" r:id="rId9"/>
    <p:sldId id="267" r:id="rId10"/>
    <p:sldId id="268" r:id="rId11"/>
    <p:sldId id="277" r:id="rId12"/>
    <p:sldId id="269" r:id="rId13"/>
    <p:sldId id="270" r:id="rId14"/>
    <p:sldId id="271" r:id="rId15"/>
    <p:sldId id="272" r:id="rId16"/>
    <p:sldId id="278" r:id="rId17"/>
    <p:sldId id="279" r:id="rId18"/>
    <p:sldId id="280" r:id="rId19"/>
    <p:sldId id="273" r:id="rId20"/>
    <p:sldId id="281" r:id="rId21"/>
    <p:sldId id="282" r:id="rId22"/>
    <p:sldId id="283" r:id="rId23"/>
    <p:sldId id="284" r:id="rId24"/>
    <p:sldId id="285" r:id="rId25"/>
  </p:sldIdLst>
  <p:sldSz cx="24155400" cy="13716000"/>
  <p:notesSz cx="6858000" cy="9144000"/>
  <p:defaultTextStyle>
    <a:defPPr>
      <a:defRPr lang="en-US"/>
    </a:defPPr>
    <a:lvl1pPr marL="0" algn="l" defTabSz="1817827" rtl="0" eaLnBrk="1" latinLnBrk="0" hangingPunct="1">
      <a:defRPr sz="3578" kern="1200">
        <a:solidFill>
          <a:schemeClr val="tx1"/>
        </a:solidFill>
        <a:latin typeface="+mn-lt"/>
        <a:ea typeface="+mn-ea"/>
        <a:cs typeface="+mn-cs"/>
      </a:defRPr>
    </a:lvl1pPr>
    <a:lvl2pPr marL="908914" algn="l" defTabSz="1817827" rtl="0" eaLnBrk="1" latinLnBrk="0" hangingPunct="1">
      <a:defRPr sz="3578" kern="1200">
        <a:solidFill>
          <a:schemeClr val="tx1"/>
        </a:solidFill>
        <a:latin typeface="+mn-lt"/>
        <a:ea typeface="+mn-ea"/>
        <a:cs typeface="+mn-cs"/>
      </a:defRPr>
    </a:lvl2pPr>
    <a:lvl3pPr marL="1817827" algn="l" defTabSz="1817827" rtl="0" eaLnBrk="1" latinLnBrk="0" hangingPunct="1">
      <a:defRPr sz="3578" kern="1200">
        <a:solidFill>
          <a:schemeClr val="tx1"/>
        </a:solidFill>
        <a:latin typeface="+mn-lt"/>
        <a:ea typeface="+mn-ea"/>
        <a:cs typeface="+mn-cs"/>
      </a:defRPr>
    </a:lvl3pPr>
    <a:lvl4pPr marL="2726741" algn="l" defTabSz="1817827" rtl="0" eaLnBrk="1" latinLnBrk="0" hangingPunct="1">
      <a:defRPr sz="3578" kern="1200">
        <a:solidFill>
          <a:schemeClr val="tx1"/>
        </a:solidFill>
        <a:latin typeface="+mn-lt"/>
        <a:ea typeface="+mn-ea"/>
        <a:cs typeface="+mn-cs"/>
      </a:defRPr>
    </a:lvl4pPr>
    <a:lvl5pPr marL="3635654" algn="l" defTabSz="1817827" rtl="0" eaLnBrk="1" latinLnBrk="0" hangingPunct="1">
      <a:defRPr sz="3578" kern="1200">
        <a:solidFill>
          <a:schemeClr val="tx1"/>
        </a:solidFill>
        <a:latin typeface="+mn-lt"/>
        <a:ea typeface="+mn-ea"/>
        <a:cs typeface="+mn-cs"/>
      </a:defRPr>
    </a:lvl5pPr>
    <a:lvl6pPr marL="4544568" algn="l" defTabSz="1817827" rtl="0" eaLnBrk="1" latinLnBrk="0" hangingPunct="1">
      <a:defRPr sz="3578" kern="1200">
        <a:solidFill>
          <a:schemeClr val="tx1"/>
        </a:solidFill>
        <a:latin typeface="+mn-lt"/>
        <a:ea typeface="+mn-ea"/>
        <a:cs typeface="+mn-cs"/>
      </a:defRPr>
    </a:lvl6pPr>
    <a:lvl7pPr marL="5453482" algn="l" defTabSz="1817827" rtl="0" eaLnBrk="1" latinLnBrk="0" hangingPunct="1">
      <a:defRPr sz="3578" kern="1200">
        <a:solidFill>
          <a:schemeClr val="tx1"/>
        </a:solidFill>
        <a:latin typeface="+mn-lt"/>
        <a:ea typeface="+mn-ea"/>
        <a:cs typeface="+mn-cs"/>
      </a:defRPr>
    </a:lvl7pPr>
    <a:lvl8pPr marL="6362395" algn="l" defTabSz="1817827" rtl="0" eaLnBrk="1" latinLnBrk="0" hangingPunct="1">
      <a:defRPr sz="3578" kern="1200">
        <a:solidFill>
          <a:schemeClr val="tx1"/>
        </a:solidFill>
        <a:latin typeface="+mn-lt"/>
        <a:ea typeface="+mn-ea"/>
        <a:cs typeface="+mn-cs"/>
      </a:defRPr>
    </a:lvl8pPr>
    <a:lvl9pPr marL="7271309" algn="l" defTabSz="1817827" rtl="0" eaLnBrk="1" latinLnBrk="0" hangingPunct="1">
      <a:defRPr sz="3578"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2610" autoAdjust="0"/>
  </p:normalViewPr>
  <p:slideViewPr>
    <p:cSldViewPr snapToGrid="0">
      <p:cViewPr varScale="1">
        <p:scale>
          <a:sx n="38" d="100"/>
          <a:sy n="38" d="100"/>
        </p:scale>
        <p:origin x="44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836A31-29C0-4224-8B2F-194AE0CD4809}" type="datetimeFigureOut">
              <a:rPr lang="en-US" smtClean="0"/>
              <a:t>4/8/2023</a:t>
            </a:fld>
            <a:endParaRPr lang="en-US"/>
          </a:p>
        </p:txBody>
      </p:sp>
      <p:sp>
        <p:nvSpPr>
          <p:cNvPr id="4" name="Marcador de imagen de diapositiva 3"/>
          <p:cNvSpPr>
            <a:spLocks noGrp="1" noRot="1" noChangeAspect="1"/>
          </p:cNvSpPr>
          <p:nvPr>
            <p:ph type="sldImg" idx="2"/>
          </p:nvPr>
        </p:nvSpPr>
        <p:spPr>
          <a:xfrm>
            <a:off x="711200" y="1143000"/>
            <a:ext cx="54356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4BF7F0-7B94-4A49-B514-29C6BCC1CE43}" type="slidenum">
              <a:rPr lang="en-US" smtClean="0"/>
              <a:t>‹Nº›</a:t>
            </a:fld>
            <a:endParaRPr lang="en-US"/>
          </a:p>
        </p:txBody>
      </p:sp>
    </p:spTree>
    <p:extLst>
      <p:ext uri="{BB962C8B-B14F-4D97-AF65-F5344CB8AC3E}">
        <p14:creationId xmlns:p14="http://schemas.microsoft.com/office/powerpoint/2010/main" val="1040222471"/>
      </p:ext>
    </p:extLst>
  </p:cSld>
  <p:clrMap bg1="lt1" tx1="dk1" bg2="lt2" tx2="dk2" accent1="accent1" accent2="accent2" accent3="accent3" accent4="accent4" accent5="accent5" accent6="accent6" hlink="hlink" folHlink="folHlink"/>
  <p:notesStyle>
    <a:lvl1pPr marL="0" algn="l" defTabSz="1817827" rtl="0" eaLnBrk="1" latinLnBrk="0" hangingPunct="1">
      <a:defRPr sz="2386" kern="1200">
        <a:solidFill>
          <a:schemeClr val="tx1"/>
        </a:solidFill>
        <a:latin typeface="+mn-lt"/>
        <a:ea typeface="+mn-ea"/>
        <a:cs typeface="+mn-cs"/>
      </a:defRPr>
    </a:lvl1pPr>
    <a:lvl2pPr marL="908914" algn="l" defTabSz="1817827" rtl="0" eaLnBrk="1" latinLnBrk="0" hangingPunct="1">
      <a:defRPr sz="2386" kern="1200">
        <a:solidFill>
          <a:schemeClr val="tx1"/>
        </a:solidFill>
        <a:latin typeface="+mn-lt"/>
        <a:ea typeface="+mn-ea"/>
        <a:cs typeface="+mn-cs"/>
      </a:defRPr>
    </a:lvl2pPr>
    <a:lvl3pPr marL="1817827" algn="l" defTabSz="1817827" rtl="0" eaLnBrk="1" latinLnBrk="0" hangingPunct="1">
      <a:defRPr sz="2386" kern="1200">
        <a:solidFill>
          <a:schemeClr val="tx1"/>
        </a:solidFill>
        <a:latin typeface="+mn-lt"/>
        <a:ea typeface="+mn-ea"/>
        <a:cs typeface="+mn-cs"/>
      </a:defRPr>
    </a:lvl3pPr>
    <a:lvl4pPr marL="2726741" algn="l" defTabSz="1817827" rtl="0" eaLnBrk="1" latinLnBrk="0" hangingPunct="1">
      <a:defRPr sz="2386" kern="1200">
        <a:solidFill>
          <a:schemeClr val="tx1"/>
        </a:solidFill>
        <a:latin typeface="+mn-lt"/>
        <a:ea typeface="+mn-ea"/>
        <a:cs typeface="+mn-cs"/>
      </a:defRPr>
    </a:lvl4pPr>
    <a:lvl5pPr marL="3635654" algn="l" defTabSz="1817827" rtl="0" eaLnBrk="1" latinLnBrk="0" hangingPunct="1">
      <a:defRPr sz="2386" kern="1200">
        <a:solidFill>
          <a:schemeClr val="tx1"/>
        </a:solidFill>
        <a:latin typeface="+mn-lt"/>
        <a:ea typeface="+mn-ea"/>
        <a:cs typeface="+mn-cs"/>
      </a:defRPr>
    </a:lvl5pPr>
    <a:lvl6pPr marL="4544568" algn="l" defTabSz="1817827" rtl="0" eaLnBrk="1" latinLnBrk="0" hangingPunct="1">
      <a:defRPr sz="2386" kern="1200">
        <a:solidFill>
          <a:schemeClr val="tx1"/>
        </a:solidFill>
        <a:latin typeface="+mn-lt"/>
        <a:ea typeface="+mn-ea"/>
        <a:cs typeface="+mn-cs"/>
      </a:defRPr>
    </a:lvl6pPr>
    <a:lvl7pPr marL="5453482" algn="l" defTabSz="1817827" rtl="0" eaLnBrk="1" latinLnBrk="0" hangingPunct="1">
      <a:defRPr sz="2386" kern="1200">
        <a:solidFill>
          <a:schemeClr val="tx1"/>
        </a:solidFill>
        <a:latin typeface="+mn-lt"/>
        <a:ea typeface="+mn-ea"/>
        <a:cs typeface="+mn-cs"/>
      </a:defRPr>
    </a:lvl7pPr>
    <a:lvl8pPr marL="6362395" algn="l" defTabSz="1817827" rtl="0" eaLnBrk="1" latinLnBrk="0" hangingPunct="1">
      <a:defRPr sz="2386" kern="1200">
        <a:solidFill>
          <a:schemeClr val="tx1"/>
        </a:solidFill>
        <a:latin typeface="+mn-lt"/>
        <a:ea typeface="+mn-ea"/>
        <a:cs typeface="+mn-cs"/>
      </a:defRPr>
    </a:lvl8pPr>
    <a:lvl9pPr marL="7271309" algn="l" defTabSz="1817827" rtl="0" eaLnBrk="1" latinLnBrk="0" hangingPunct="1">
      <a:defRPr sz="238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5400" b="1" dirty="0" err="1" smtClean="0"/>
              <a:t>Capítulo</a:t>
            </a:r>
            <a:r>
              <a:rPr lang="en-US" sz="5400" b="1" dirty="0" smtClean="0"/>
              <a:t> 5 </a:t>
            </a:r>
            <a:r>
              <a:rPr lang="en-US" sz="5400" b="1" dirty="0" err="1" smtClean="0"/>
              <a:t>Teoría</a:t>
            </a:r>
            <a:r>
              <a:rPr lang="en-US" sz="5400" b="1" dirty="0" smtClean="0"/>
              <a:t>, </a:t>
            </a:r>
            <a:r>
              <a:rPr lang="en-US" sz="5400" b="1" dirty="0" err="1" smtClean="0"/>
              <a:t>prueba</a:t>
            </a:r>
            <a:r>
              <a:rPr lang="en-US" sz="5400" b="1" dirty="0" smtClean="0"/>
              <a:t> y </a:t>
            </a:r>
            <a:r>
              <a:rPr lang="en-US" sz="5400" b="1" dirty="0" err="1" smtClean="0"/>
              <a:t>puesta</a:t>
            </a:r>
            <a:r>
              <a:rPr lang="en-US" sz="5400" b="1" dirty="0" smtClean="0"/>
              <a:t> </a:t>
            </a:r>
            <a:r>
              <a:rPr lang="en-US" sz="5400" b="1" dirty="0" err="1" smtClean="0"/>
              <a:t>en</a:t>
            </a:r>
            <a:r>
              <a:rPr lang="en-US" sz="5400" b="1" dirty="0" smtClean="0"/>
              <a:t> </a:t>
            </a:r>
            <a:r>
              <a:rPr lang="en-US" sz="5400" b="1" dirty="0" err="1" smtClean="0"/>
              <a:t>servicio</a:t>
            </a:r>
            <a:r>
              <a:rPr lang="en-US" sz="5400" b="1" dirty="0" smtClean="0"/>
              <a:t> de </a:t>
            </a:r>
            <a:r>
              <a:rPr lang="en-US" sz="5400" b="1" dirty="0" err="1" smtClean="0"/>
              <a:t>transformadores</a:t>
            </a:r>
            <a:r>
              <a:rPr lang="en-US" sz="5400" b="1" dirty="0" smtClean="0"/>
              <a:t> de </a:t>
            </a:r>
            <a:r>
              <a:rPr lang="en-US" sz="5400" b="1" dirty="0" err="1" smtClean="0"/>
              <a:t>potencia</a:t>
            </a:r>
            <a:endParaRPr lang="en-US" sz="5400" b="1" dirty="0" smtClean="0"/>
          </a:p>
          <a:p>
            <a:pPr algn="just"/>
            <a:endParaRPr lang="en-US" sz="2800" dirty="0" smtClean="0"/>
          </a:p>
          <a:p>
            <a:pPr algn="just"/>
            <a:r>
              <a:rPr lang="en-US" sz="2800" b="1" dirty="0" smtClean="0"/>
              <a:t>5.1 INTRODUCCION</a:t>
            </a:r>
          </a:p>
          <a:p>
            <a:pPr algn="just"/>
            <a:endParaRPr lang="en-US" sz="2800" dirty="0" smtClean="0"/>
          </a:p>
          <a:p>
            <a:pPr algn="just"/>
            <a:r>
              <a:rPr lang="en-US" sz="2800" dirty="0" smtClean="0"/>
              <a:t>Un </a:t>
            </a:r>
            <a:r>
              <a:rPr lang="en-US" sz="2800" dirty="0" err="1" smtClean="0"/>
              <a:t>transformador</a:t>
            </a:r>
            <a:r>
              <a:rPr lang="en-US" sz="2800" dirty="0" smtClean="0"/>
              <a:t> de </a:t>
            </a:r>
            <a:r>
              <a:rPr lang="en-US" sz="2800" dirty="0" err="1" smtClean="0"/>
              <a:t>potencia</a:t>
            </a:r>
            <a:r>
              <a:rPr lang="en-US" sz="2800" dirty="0" smtClean="0"/>
              <a:t> </a:t>
            </a:r>
            <a:r>
              <a:rPr lang="en-US" sz="2800" dirty="0" err="1" smtClean="0"/>
              <a:t>es</a:t>
            </a:r>
            <a:r>
              <a:rPr lang="en-US" sz="2800" dirty="0" smtClean="0"/>
              <a:t> el </a:t>
            </a:r>
            <a:r>
              <a:rPr lang="en-US" sz="2800" dirty="0" err="1" smtClean="0"/>
              <a:t>dispositivo</a:t>
            </a:r>
            <a:r>
              <a:rPr lang="en-US" sz="2800" dirty="0" smtClean="0"/>
              <a:t> que </a:t>
            </a:r>
            <a:r>
              <a:rPr lang="en-US" sz="2800" dirty="0" err="1" smtClean="0"/>
              <a:t>transfiere</a:t>
            </a:r>
            <a:r>
              <a:rPr lang="en-US" sz="2800" dirty="0" smtClean="0"/>
              <a:t> la </a:t>
            </a:r>
            <a:r>
              <a:rPr lang="en-US" sz="2800" dirty="0" err="1" smtClean="0"/>
              <a:t>potencia</a:t>
            </a:r>
            <a:r>
              <a:rPr lang="en-US" sz="2800" dirty="0" smtClean="0"/>
              <a:t> a </a:t>
            </a:r>
            <a:r>
              <a:rPr lang="en-US" sz="2800" dirty="0" err="1" smtClean="0"/>
              <a:t>través</a:t>
            </a:r>
            <a:r>
              <a:rPr lang="en-US" sz="2800" dirty="0" smtClean="0"/>
              <a:t> del </a:t>
            </a:r>
            <a:r>
              <a:rPr lang="en-US" sz="2800" dirty="0" err="1" smtClean="0"/>
              <a:t>sistema</a:t>
            </a:r>
            <a:r>
              <a:rPr lang="en-US" sz="2800" dirty="0" smtClean="0"/>
              <a:t> de </a:t>
            </a:r>
            <a:r>
              <a:rPr lang="en-US" sz="2800" dirty="0" err="1" smtClean="0"/>
              <a:t>potencia</a:t>
            </a:r>
            <a:r>
              <a:rPr lang="en-US" sz="2800" dirty="0" smtClean="0"/>
              <a:t> con </a:t>
            </a:r>
            <a:r>
              <a:rPr lang="en-US" sz="2800" dirty="0" err="1" smtClean="0"/>
              <a:t>diferentes</a:t>
            </a:r>
            <a:r>
              <a:rPr lang="en-US" sz="2800" dirty="0" smtClean="0"/>
              <a:t> </a:t>
            </a:r>
            <a:r>
              <a:rPr lang="en-US" sz="2800" dirty="0" err="1" smtClean="0"/>
              <a:t>niveles</a:t>
            </a:r>
            <a:r>
              <a:rPr lang="en-US" sz="2800" dirty="0" smtClean="0"/>
              <a:t> de </a:t>
            </a:r>
            <a:r>
              <a:rPr lang="en-US" sz="2800" dirty="0" err="1" smtClean="0"/>
              <a:t>tensión</a:t>
            </a:r>
            <a:r>
              <a:rPr lang="en-US" sz="2800" dirty="0" smtClean="0"/>
              <a:t>. </a:t>
            </a:r>
            <a:r>
              <a:rPr lang="en-US" sz="2800" dirty="0" err="1" smtClean="0"/>
              <a:t>Existen</a:t>
            </a:r>
            <a:r>
              <a:rPr lang="en-US" sz="2800" dirty="0" smtClean="0"/>
              <a:t> </a:t>
            </a:r>
            <a:r>
              <a:rPr lang="en-US" sz="2800" dirty="0" err="1" smtClean="0"/>
              <a:t>tanto</a:t>
            </a:r>
            <a:r>
              <a:rPr lang="en-US" sz="2800" dirty="0" smtClean="0"/>
              <a:t> </a:t>
            </a:r>
            <a:r>
              <a:rPr lang="en-US" sz="2800" dirty="0" err="1" smtClean="0"/>
              <a:t>transformadores</a:t>
            </a:r>
            <a:r>
              <a:rPr lang="en-US" sz="2800" dirty="0" smtClean="0"/>
              <a:t> de </a:t>
            </a:r>
            <a:r>
              <a:rPr lang="en-US" sz="2800" dirty="0" err="1" smtClean="0"/>
              <a:t>potencia</a:t>
            </a:r>
            <a:r>
              <a:rPr lang="en-US" sz="2800" dirty="0" smtClean="0"/>
              <a:t> </a:t>
            </a:r>
            <a:r>
              <a:rPr lang="en-US" sz="2800" dirty="0" err="1" smtClean="0"/>
              <a:t>elevadores</a:t>
            </a:r>
            <a:r>
              <a:rPr lang="en-US" sz="2800" dirty="0" smtClean="0"/>
              <a:t> </a:t>
            </a:r>
            <a:r>
              <a:rPr lang="en-US" sz="2800" dirty="0" err="1" smtClean="0"/>
              <a:t>como</a:t>
            </a:r>
            <a:r>
              <a:rPr lang="en-US" sz="2800" dirty="0" smtClean="0"/>
              <a:t> </a:t>
            </a:r>
            <a:r>
              <a:rPr lang="en-US" sz="2800" dirty="0" err="1" smtClean="0"/>
              <a:t>transformadores</a:t>
            </a:r>
            <a:r>
              <a:rPr lang="en-US" sz="2800" dirty="0" smtClean="0"/>
              <a:t> de </a:t>
            </a:r>
            <a:r>
              <a:rPr lang="en-US" sz="2800" dirty="0" err="1" smtClean="0"/>
              <a:t>potencia</a:t>
            </a:r>
            <a:r>
              <a:rPr lang="en-US" sz="2800" dirty="0" smtClean="0"/>
              <a:t> </a:t>
            </a:r>
            <a:r>
              <a:rPr lang="en-US" sz="2800" dirty="0" err="1" smtClean="0"/>
              <a:t>reductores</a:t>
            </a:r>
            <a:r>
              <a:rPr lang="en-US" sz="2800" dirty="0" smtClean="0"/>
              <a:t>. Este </a:t>
            </a:r>
            <a:r>
              <a:rPr lang="en-US" sz="2800" dirty="0" err="1" smtClean="0"/>
              <a:t>es</a:t>
            </a:r>
            <a:r>
              <a:rPr lang="en-US" sz="2800" dirty="0" smtClean="0"/>
              <a:t> un </a:t>
            </a:r>
            <a:r>
              <a:rPr lang="en-US" sz="2800" dirty="0" err="1" smtClean="0"/>
              <a:t>componente</a:t>
            </a:r>
            <a:r>
              <a:rPr lang="en-US" sz="2800" dirty="0" smtClean="0"/>
              <a:t> </a:t>
            </a:r>
            <a:r>
              <a:rPr lang="en-US" sz="2800" dirty="0" err="1" smtClean="0"/>
              <a:t>muy</a:t>
            </a:r>
            <a:r>
              <a:rPr lang="en-US" sz="2800" dirty="0" smtClean="0"/>
              <a:t> </a:t>
            </a:r>
            <a:r>
              <a:rPr lang="en-US" sz="2800" dirty="0" err="1" smtClean="0"/>
              <a:t>caro</a:t>
            </a:r>
            <a:r>
              <a:rPr lang="en-US" sz="2800" dirty="0" smtClean="0"/>
              <a:t> </a:t>
            </a:r>
            <a:r>
              <a:rPr lang="en-US" sz="2800" dirty="0" err="1" smtClean="0"/>
              <a:t>en</a:t>
            </a:r>
            <a:r>
              <a:rPr lang="en-US" sz="2800" dirty="0" smtClean="0"/>
              <a:t> un </a:t>
            </a:r>
            <a:r>
              <a:rPr lang="en-US" sz="2800" dirty="0" err="1" smtClean="0"/>
              <a:t>sistema</a:t>
            </a:r>
            <a:r>
              <a:rPr lang="en-US" sz="2800" dirty="0" smtClean="0"/>
              <a:t> de </a:t>
            </a:r>
            <a:r>
              <a:rPr lang="en-US" sz="2800" dirty="0" err="1" smtClean="0"/>
              <a:t>potencia</a:t>
            </a:r>
            <a:r>
              <a:rPr lang="en-US" sz="2800" dirty="0" smtClean="0"/>
              <a:t> y </a:t>
            </a:r>
            <a:r>
              <a:rPr lang="en-US" sz="2800" dirty="0" err="1" smtClean="0"/>
              <a:t>debe</a:t>
            </a:r>
            <a:r>
              <a:rPr lang="en-US" sz="2800" dirty="0" smtClean="0"/>
              <a:t> </a:t>
            </a:r>
            <a:r>
              <a:rPr lang="en-US" sz="2800" dirty="0" err="1" smtClean="0"/>
              <a:t>mantenerse</a:t>
            </a:r>
            <a:r>
              <a:rPr lang="en-US" sz="2800" dirty="0" smtClean="0"/>
              <a:t> </a:t>
            </a:r>
            <a:r>
              <a:rPr lang="en-US" sz="2800" dirty="0" err="1" smtClean="0"/>
              <a:t>en</a:t>
            </a:r>
            <a:r>
              <a:rPr lang="en-US" sz="2800" dirty="0" smtClean="0"/>
              <a:t> </a:t>
            </a:r>
            <a:r>
              <a:rPr lang="en-US" sz="2800" dirty="0" err="1" smtClean="0"/>
              <a:t>buenas</a:t>
            </a:r>
            <a:r>
              <a:rPr lang="en-US" sz="2800" dirty="0" smtClean="0"/>
              <a:t> </a:t>
            </a:r>
            <a:r>
              <a:rPr lang="en-US" sz="2800" dirty="0" err="1" smtClean="0"/>
              <a:t>condiciones</a:t>
            </a:r>
            <a:r>
              <a:rPr lang="en-US" sz="2800" dirty="0" smtClean="0"/>
              <a:t> para que </a:t>
            </a:r>
            <a:r>
              <a:rPr lang="en-US" sz="2800" dirty="0" err="1" smtClean="0"/>
              <a:t>funcione</a:t>
            </a:r>
            <a:r>
              <a:rPr lang="en-US" sz="2800" dirty="0" smtClean="0"/>
              <a:t> al </a:t>
            </a:r>
            <a:r>
              <a:rPr lang="en-US" sz="2800" dirty="0" err="1" smtClean="0"/>
              <a:t>nivel</a:t>
            </a:r>
            <a:r>
              <a:rPr lang="en-US" sz="2800" dirty="0" smtClean="0"/>
              <a:t> </a:t>
            </a:r>
            <a:r>
              <a:rPr lang="en-US" sz="2800" dirty="0" err="1" smtClean="0"/>
              <a:t>óptimo</a:t>
            </a:r>
            <a:r>
              <a:rPr lang="en-US" sz="2800" dirty="0" smtClean="0"/>
              <a:t>. Se introduce un </a:t>
            </a:r>
            <a:r>
              <a:rPr lang="en-US" sz="2800" dirty="0" err="1" smtClean="0"/>
              <a:t>nuevo</a:t>
            </a:r>
            <a:r>
              <a:rPr lang="en-US" sz="2800" dirty="0" smtClean="0"/>
              <a:t> </a:t>
            </a:r>
            <a:r>
              <a:rPr lang="en-US" sz="2800" dirty="0" err="1" smtClean="0"/>
              <a:t>dispositivo</a:t>
            </a:r>
            <a:r>
              <a:rPr lang="en-US" sz="2800" dirty="0" smtClean="0"/>
              <a:t> para </a:t>
            </a:r>
            <a:r>
              <a:rPr lang="en-US" sz="2800" dirty="0" err="1" smtClean="0"/>
              <a:t>monitorear</a:t>
            </a:r>
            <a:r>
              <a:rPr lang="en-US" sz="2800" dirty="0" smtClean="0"/>
              <a:t> la </a:t>
            </a:r>
            <a:r>
              <a:rPr lang="en-US" sz="2800" dirty="0" err="1" smtClean="0"/>
              <a:t>condición</a:t>
            </a:r>
            <a:r>
              <a:rPr lang="en-US" sz="2800" dirty="0" smtClean="0"/>
              <a:t> de la </a:t>
            </a:r>
            <a:r>
              <a:rPr lang="en-US" sz="2800" dirty="0" err="1" smtClean="0"/>
              <a:t>aislación</a:t>
            </a:r>
            <a:r>
              <a:rPr lang="en-US" sz="2800" dirty="0" smtClean="0"/>
              <a:t> al </a:t>
            </a:r>
            <a:r>
              <a:rPr lang="en-US" sz="2800" dirty="0" err="1" smtClean="0"/>
              <a:t>monitorear</a:t>
            </a:r>
            <a:r>
              <a:rPr lang="en-US" sz="2800" dirty="0" smtClean="0"/>
              <a:t> la </a:t>
            </a:r>
            <a:r>
              <a:rPr lang="en-US" sz="2800" dirty="0" err="1" smtClean="0"/>
              <a:t>descarga</a:t>
            </a:r>
            <a:r>
              <a:rPr lang="en-US" sz="2800" dirty="0" smtClean="0"/>
              <a:t> </a:t>
            </a:r>
            <a:r>
              <a:rPr lang="en-US" sz="2800" dirty="0" err="1" smtClean="0"/>
              <a:t>parcial</a:t>
            </a:r>
            <a:r>
              <a:rPr lang="en-US" sz="2800" dirty="0" smtClean="0"/>
              <a:t> </a:t>
            </a:r>
            <a:r>
              <a:rPr lang="en-US" sz="2800" dirty="0" err="1" smtClean="0"/>
              <a:t>en</a:t>
            </a:r>
            <a:r>
              <a:rPr lang="en-US" sz="2800" dirty="0" smtClean="0"/>
              <a:t> </a:t>
            </a:r>
            <a:r>
              <a:rPr lang="en-US" sz="2800" dirty="0" err="1" smtClean="0"/>
              <a:t>los</a:t>
            </a:r>
            <a:r>
              <a:rPr lang="en-US" sz="2800" dirty="0" smtClean="0"/>
              <a:t> </a:t>
            </a:r>
            <a:r>
              <a:rPr lang="en-US" sz="2800" dirty="0" err="1" smtClean="0"/>
              <a:t>transformadores</a:t>
            </a:r>
            <a:r>
              <a:rPr lang="en-US" sz="2800" dirty="0" smtClean="0"/>
              <a:t> </a:t>
            </a:r>
            <a:r>
              <a:rPr lang="en-US" sz="2800" dirty="0" err="1" smtClean="0"/>
              <a:t>como</a:t>
            </a:r>
            <a:r>
              <a:rPr lang="en-US" sz="2800" dirty="0" smtClean="0"/>
              <a:t> </a:t>
            </a:r>
            <a:r>
              <a:rPr lang="en-US" sz="2800" dirty="0" err="1" smtClean="0"/>
              <a:t>monitoreo</a:t>
            </a:r>
            <a:r>
              <a:rPr lang="en-US" sz="2800" dirty="0" smtClean="0"/>
              <a:t> </a:t>
            </a:r>
            <a:r>
              <a:rPr lang="en-US" sz="2800" dirty="0" err="1" smtClean="0"/>
              <a:t>en</a:t>
            </a:r>
            <a:r>
              <a:rPr lang="en-US" sz="2800" dirty="0" smtClean="0"/>
              <a:t> vivo y </a:t>
            </a:r>
            <a:r>
              <a:rPr lang="en-US" sz="2800" dirty="0" err="1" smtClean="0"/>
              <a:t>puede</a:t>
            </a:r>
            <a:r>
              <a:rPr lang="en-US" sz="2800" dirty="0" smtClean="0"/>
              <a:t> </a:t>
            </a:r>
            <a:r>
              <a:rPr lang="en-US" sz="2800" dirty="0" err="1" smtClean="0"/>
              <a:t>ayudar</a:t>
            </a:r>
            <a:r>
              <a:rPr lang="en-US" sz="2800" dirty="0" smtClean="0"/>
              <a:t> a </a:t>
            </a:r>
            <a:r>
              <a:rPr lang="en-US" sz="2800" dirty="0" err="1" smtClean="0"/>
              <a:t>predecir</a:t>
            </a:r>
            <a:r>
              <a:rPr lang="en-US" sz="2800" dirty="0" smtClean="0"/>
              <a:t> </a:t>
            </a:r>
            <a:r>
              <a:rPr lang="en-US" sz="2800" dirty="0" err="1" smtClean="0"/>
              <a:t>cuándo</a:t>
            </a:r>
            <a:r>
              <a:rPr lang="en-US" sz="2800" dirty="0" smtClean="0"/>
              <a:t> </a:t>
            </a:r>
            <a:r>
              <a:rPr lang="en-US" sz="2800" dirty="0" err="1" smtClean="0"/>
              <a:t>fallará</a:t>
            </a:r>
            <a:r>
              <a:rPr lang="en-US" sz="2800" dirty="0" smtClean="0"/>
              <a:t> la </a:t>
            </a:r>
            <a:r>
              <a:rPr lang="en-US" sz="2800" dirty="0" err="1" smtClean="0"/>
              <a:t>aislación</a:t>
            </a:r>
            <a:r>
              <a:rPr lang="en-US" sz="2800" dirty="0" smtClean="0"/>
              <a:t> del </a:t>
            </a:r>
            <a:r>
              <a:rPr lang="en-US" sz="2800" dirty="0" err="1" smtClean="0"/>
              <a:t>transformador</a:t>
            </a:r>
            <a:r>
              <a:rPr lang="en-US" sz="2800" dirty="0" smtClean="0"/>
              <a:t>, que </a:t>
            </a:r>
            <a:r>
              <a:rPr lang="en-US" sz="2800" dirty="0" err="1" smtClean="0"/>
              <a:t>es</a:t>
            </a:r>
            <a:r>
              <a:rPr lang="en-US" sz="2800" dirty="0" smtClean="0"/>
              <a:t> la causa </a:t>
            </a:r>
            <a:r>
              <a:rPr lang="en-US" sz="2800" dirty="0" err="1" smtClean="0"/>
              <a:t>más</a:t>
            </a:r>
            <a:r>
              <a:rPr lang="en-US" sz="2800" dirty="0" smtClean="0"/>
              <a:t> </a:t>
            </a:r>
            <a:r>
              <a:rPr lang="en-US" sz="2800" dirty="0" err="1" smtClean="0"/>
              <a:t>común</a:t>
            </a:r>
            <a:r>
              <a:rPr lang="en-US" sz="2800" dirty="0" smtClean="0"/>
              <a:t> de </a:t>
            </a:r>
            <a:r>
              <a:rPr lang="en-US" sz="2800" dirty="0" err="1" smtClean="0"/>
              <a:t>falla</a:t>
            </a:r>
            <a:r>
              <a:rPr lang="en-US" sz="2800" dirty="0" smtClean="0"/>
              <a:t> de </a:t>
            </a:r>
            <a:r>
              <a:rPr lang="en-US" sz="2800" dirty="0" err="1" smtClean="0"/>
              <a:t>los</a:t>
            </a:r>
            <a:r>
              <a:rPr lang="en-US" sz="2800" dirty="0" smtClean="0"/>
              <a:t> </a:t>
            </a:r>
            <a:r>
              <a:rPr lang="en-US" sz="2800" dirty="0" err="1" smtClean="0"/>
              <a:t>transformadores</a:t>
            </a:r>
            <a:r>
              <a:rPr lang="en-US" sz="2800" dirty="0" smtClean="0"/>
              <a:t> de </a:t>
            </a:r>
            <a:r>
              <a:rPr lang="en-US" sz="2800" dirty="0" err="1" smtClean="0"/>
              <a:t>potencia</a:t>
            </a:r>
            <a:r>
              <a:rPr lang="en-US" sz="2800" dirty="0" smtClean="0"/>
              <a:t>.</a:t>
            </a:r>
          </a:p>
          <a:p>
            <a:pPr algn="just"/>
            <a:endParaRPr lang="en-US" sz="2800" dirty="0" smtClean="0"/>
          </a:p>
          <a:p>
            <a:pPr algn="just"/>
            <a:r>
              <a:rPr lang="en-US" sz="2800" b="1" dirty="0" smtClean="0"/>
              <a:t>5.2 CONSTRUCCIÓN DEL TRANSFORMADOR</a:t>
            </a:r>
          </a:p>
          <a:p>
            <a:pPr algn="just"/>
            <a:endParaRPr lang="en-US" sz="2800" dirty="0" smtClean="0"/>
          </a:p>
          <a:p>
            <a:pPr algn="just"/>
            <a:r>
              <a:rPr lang="en-US" sz="2800" dirty="0" smtClean="0"/>
              <a:t>La </a:t>
            </a:r>
            <a:r>
              <a:rPr lang="en-US" sz="2800" dirty="0" err="1" smtClean="0"/>
              <a:t>Figura</a:t>
            </a:r>
            <a:r>
              <a:rPr lang="en-US" sz="2800" dirty="0" smtClean="0"/>
              <a:t> 5.1 </a:t>
            </a:r>
            <a:r>
              <a:rPr lang="en-US" sz="2800" dirty="0" err="1" smtClean="0"/>
              <a:t>muestra</a:t>
            </a:r>
            <a:r>
              <a:rPr lang="en-US" sz="2800" dirty="0" smtClean="0"/>
              <a:t> las </a:t>
            </a:r>
            <a:r>
              <a:rPr lang="en-US" sz="2800" dirty="0" err="1" smtClean="0"/>
              <a:t>diferentes</a:t>
            </a:r>
            <a:r>
              <a:rPr lang="en-US" sz="2800" dirty="0" smtClean="0"/>
              <a:t> </a:t>
            </a:r>
            <a:r>
              <a:rPr lang="en-US" sz="2800" dirty="0" err="1" smtClean="0"/>
              <a:t>partes</a:t>
            </a:r>
            <a:r>
              <a:rPr lang="en-US" sz="2800" dirty="0" smtClean="0"/>
              <a:t> de un </a:t>
            </a:r>
            <a:r>
              <a:rPr lang="en-US" sz="2800" dirty="0" err="1" smtClean="0"/>
              <a:t>transformador</a:t>
            </a:r>
            <a:r>
              <a:rPr lang="en-US" sz="2800" dirty="0" smtClean="0"/>
              <a:t>.</a:t>
            </a:r>
          </a:p>
          <a:p>
            <a:pPr algn="just"/>
            <a:r>
              <a:rPr lang="en-US" sz="2800" dirty="0" smtClean="0"/>
              <a:t>Un </a:t>
            </a:r>
            <a:r>
              <a:rPr lang="en-US" sz="2800" dirty="0" err="1" smtClean="0"/>
              <a:t>transformador</a:t>
            </a:r>
            <a:r>
              <a:rPr lang="en-US" sz="2800" dirty="0" smtClean="0"/>
              <a:t> </a:t>
            </a:r>
            <a:r>
              <a:rPr lang="en-US" sz="2800" dirty="0" err="1" smtClean="0"/>
              <a:t>consta</a:t>
            </a:r>
            <a:r>
              <a:rPr lang="en-US" sz="2800" dirty="0" smtClean="0"/>
              <a:t> de la </a:t>
            </a:r>
            <a:r>
              <a:rPr lang="en-US" sz="2800" dirty="0" err="1" smtClean="0"/>
              <a:t>cuba</a:t>
            </a:r>
            <a:r>
              <a:rPr lang="en-US" sz="2800" dirty="0" smtClean="0"/>
              <a:t> y </a:t>
            </a:r>
            <a:r>
              <a:rPr lang="en-US" sz="2800" dirty="0" err="1" smtClean="0"/>
              <a:t>sus</a:t>
            </a:r>
            <a:r>
              <a:rPr lang="en-US" sz="2800" dirty="0" smtClean="0"/>
              <a:t> </a:t>
            </a:r>
            <a:r>
              <a:rPr lang="en-US" sz="2800" dirty="0" err="1" smtClean="0"/>
              <a:t>accesorios</a:t>
            </a:r>
            <a:r>
              <a:rPr lang="en-US" sz="2800" dirty="0" smtClean="0"/>
              <a:t>, el </a:t>
            </a:r>
            <a:r>
              <a:rPr lang="en-US" sz="2800" dirty="0" err="1" smtClean="0"/>
              <a:t>núcleo</a:t>
            </a:r>
            <a:r>
              <a:rPr lang="en-US" sz="2800" dirty="0" smtClean="0"/>
              <a:t> y el </a:t>
            </a:r>
            <a:r>
              <a:rPr lang="en-US" sz="2800" dirty="0" err="1" smtClean="0"/>
              <a:t>conjunto</a:t>
            </a:r>
            <a:r>
              <a:rPr lang="en-US" sz="2800" dirty="0" smtClean="0"/>
              <a:t> de </a:t>
            </a:r>
            <a:r>
              <a:rPr lang="en-US" sz="2800" dirty="0" err="1" smtClean="0"/>
              <a:t>bobinado</a:t>
            </a:r>
            <a:r>
              <a:rPr lang="en-US" sz="2800" dirty="0" smtClean="0"/>
              <a:t>, y el </a:t>
            </a:r>
            <a:r>
              <a:rPr lang="en-US" sz="2800" dirty="0" err="1" smtClean="0"/>
              <a:t>medio</a:t>
            </a:r>
            <a:r>
              <a:rPr lang="en-US" sz="2800" dirty="0" smtClean="0"/>
              <a:t> </a:t>
            </a:r>
            <a:r>
              <a:rPr lang="en-US" sz="2800" dirty="0" err="1" smtClean="0"/>
              <a:t>aislante</a:t>
            </a:r>
            <a:r>
              <a:rPr lang="en-US" sz="2800" dirty="0" smtClean="0"/>
              <a:t> y </a:t>
            </a:r>
            <a:r>
              <a:rPr lang="en-US" sz="2800" dirty="0" err="1" smtClean="0"/>
              <a:t>refrigerante</a:t>
            </a:r>
            <a:r>
              <a:rPr lang="en-US" sz="2800" dirty="0" smtClean="0"/>
              <a:t>. La </a:t>
            </a:r>
            <a:r>
              <a:rPr lang="en-US" sz="2800" dirty="0" err="1" smtClean="0"/>
              <a:t>cuba</a:t>
            </a:r>
            <a:r>
              <a:rPr lang="en-US" sz="2800" dirty="0" smtClean="0"/>
              <a:t> </a:t>
            </a:r>
            <a:r>
              <a:rPr lang="en-US" sz="2800" dirty="0" err="1" smtClean="0"/>
              <a:t>está</a:t>
            </a:r>
            <a:r>
              <a:rPr lang="en-US" sz="2800" dirty="0" smtClean="0"/>
              <a:t> </a:t>
            </a:r>
            <a:r>
              <a:rPr lang="en-US" sz="2800" dirty="0" err="1" smtClean="0"/>
              <a:t>hecha</a:t>
            </a:r>
            <a:r>
              <a:rPr lang="en-US" sz="2800" dirty="0" smtClean="0"/>
              <a:t> de </a:t>
            </a:r>
            <a:r>
              <a:rPr lang="en-US" sz="2800" dirty="0" err="1" smtClean="0"/>
              <a:t>acero</a:t>
            </a:r>
            <a:r>
              <a:rPr lang="en-US" sz="2800" dirty="0" smtClean="0"/>
              <a:t> </a:t>
            </a:r>
            <a:r>
              <a:rPr lang="en-US" sz="2800" dirty="0" err="1" smtClean="0"/>
              <a:t>soldado</a:t>
            </a:r>
            <a:r>
              <a:rPr lang="en-US" sz="2800" dirty="0" smtClean="0"/>
              <a:t> y </a:t>
            </a:r>
            <a:r>
              <a:rPr lang="en-US" sz="2800" dirty="0" err="1" smtClean="0"/>
              <a:t>pintado</a:t>
            </a:r>
            <a:r>
              <a:rPr lang="en-US" sz="2800" dirty="0" smtClean="0"/>
              <a:t>, y </a:t>
            </a:r>
            <a:r>
              <a:rPr lang="en-US" sz="2800" dirty="0" err="1" smtClean="0"/>
              <a:t>mecánicamente</a:t>
            </a:r>
            <a:r>
              <a:rPr lang="en-US" sz="2800" dirty="0" smtClean="0"/>
              <a:t> </a:t>
            </a:r>
            <a:r>
              <a:rPr lang="en-US" sz="2800" dirty="0" err="1" smtClean="0"/>
              <a:t>es</a:t>
            </a:r>
            <a:r>
              <a:rPr lang="en-US" sz="2800" dirty="0" smtClean="0"/>
              <a:t> </a:t>
            </a:r>
            <a:r>
              <a:rPr lang="en-US" sz="2800" dirty="0" err="1" smtClean="0"/>
              <a:t>muy</a:t>
            </a:r>
            <a:r>
              <a:rPr lang="en-US" sz="2800" dirty="0" smtClean="0"/>
              <a:t> </a:t>
            </a:r>
            <a:r>
              <a:rPr lang="en-US" sz="2800" dirty="0" err="1" smtClean="0"/>
              <a:t>fuerte</a:t>
            </a:r>
            <a:r>
              <a:rPr lang="en-US" sz="2800" dirty="0" smtClean="0"/>
              <a:t> para </a:t>
            </a:r>
            <a:r>
              <a:rPr lang="en-US" sz="2800" dirty="0" err="1" smtClean="0"/>
              <a:t>soportar</a:t>
            </a:r>
            <a:r>
              <a:rPr lang="en-US" sz="2800" dirty="0" smtClean="0"/>
              <a:t> el </a:t>
            </a:r>
            <a:r>
              <a:rPr lang="en-US" sz="2800" dirty="0" err="1" smtClean="0"/>
              <a:t>núcleo</a:t>
            </a:r>
            <a:r>
              <a:rPr lang="en-US" sz="2800" dirty="0" smtClean="0"/>
              <a:t> y </a:t>
            </a:r>
            <a:r>
              <a:rPr lang="en-US" sz="2800" dirty="0" err="1" smtClean="0"/>
              <a:t>los</a:t>
            </a:r>
            <a:r>
              <a:rPr lang="en-US" sz="2800" dirty="0" smtClean="0"/>
              <a:t> </a:t>
            </a:r>
          </a:p>
          <a:p>
            <a:pPr algn="just"/>
            <a:r>
              <a:rPr lang="en-US" sz="2800" dirty="0" err="1" smtClean="0"/>
              <a:t>devanados</a:t>
            </a:r>
            <a:r>
              <a:rPr lang="en-US" sz="2800" dirty="0" smtClean="0"/>
              <a:t> del </a:t>
            </a:r>
            <a:r>
              <a:rPr lang="en-US" sz="2800" dirty="0" err="1" smtClean="0"/>
              <a:t>transformador</a:t>
            </a:r>
            <a:r>
              <a:rPr lang="en-US" sz="2800" dirty="0" smtClean="0"/>
              <a:t> y el peso del </a:t>
            </a:r>
            <a:r>
              <a:rPr lang="en-US" sz="2800" dirty="0" err="1" smtClean="0"/>
              <a:t>aceite</a:t>
            </a:r>
            <a:r>
              <a:rPr lang="en-US" sz="2800" dirty="0" smtClean="0"/>
              <a:t>. Los </a:t>
            </a:r>
            <a:r>
              <a:rPr lang="en-US" sz="2800" dirty="0" err="1" smtClean="0"/>
              <a:t>accesorios</a:t>
            </a:r>
            <a:r>
              <a:rPr lang="en-US" sz="2800" dirty="0" smtClean="0"/>
              <a:t> </a:t>
            </a:r>
            <a:r>
              <a:rPr lang="en-US" sz="2800" dirty="0" err="1" smtClean="0"/>
              <a:t>pueden</a:t>
            </a:r>
            <a:r>
              <a:rPr lang="en-US" sz="2800" dirty="0" smtClean="0"/>
              <a:t> </a:t>
            </a:r>
            <a:r>
              <a:rPr lang="en-US" sz="2800" dirty="0" err="1" smtClean="0"/>
              <a:t>incluir</a:t>
            </a:r>
            <a:r>
              <a:rPr lang="en-US" sz="2800" dirty="0" smtClean="0"/>
              <a:t> lo </a:t>
            </a:r>
            <a:r>
              <a:rPr lang="en-US" sz="2800" dirty="0" err="1" smtClean="0"/>
              <a:t>siguiente</a:t>
            </a:r>
            <a:r>
              <a:rPr lang="en-US" sz="2800" dirty="0" smtClean="0"/>
              <a:t>:</a:t>
            </a:r>
          </a:p>
          <a:p>
            <a:pPr marL="457200" indent="-457200" algn="just">
              <a:buFont typeface="Wingdings" panose="05000000000000000000" pitchFamily="2" charset="2"/>
              <a:buChar char="q"/>
            </a:pPr>
            <a:r>
              <a:rPr lang="en-US" sz="2800" b="1" dirty="0" smtClean="0">
                <a:solidFill>
                  <a:srgbClr val="0070C0"/>
                </a:solidFill>
              </a:rPr>
              <a:t>Un </a:t>
            </a:r>
            <a:r>
              <a:rPr lang="en-US" sz="2800" b="1" dirty="0" err="1" smtClean="0">
                <a:solidFill>
                  <a:srgbClr val="0070C0"/>
                </a:solidFill>
              </a:rPr>
              <a:t>respiradero</a:t>
            </a:r>
            <a:r>
              <a:rPr lang="en-US" sz="2800" b="1" dirty="0" smtClean="0">
                <a:solidFill>
                  <a:srgbClr val="0070C0"/>
                </a:solidFill>
              </a:rPr>
              <a:t> para </a:t>
            </a:r>
            <a:r>
              <a:rPr lang="en-US" sz="2800" b="1" dirty="0" err="1" smtClean="0">
                <a:solidFill>
                  <a:srgbClr val="0070C0"/>
                </a:solidFill>
              </a:rPr>
              <a:t>compensar</a:t>
            </a:r>
            <a:r>
              <a:rPr lang="en-US" sz="2800" b="1" dirty="0" smtClean="0">
                <a:solidFill>
                  <a:srgbClr val="0070C0"/>
                </a:solidFill>
              </a:rPr>
              <a:t> la </a:t>
            </a:r>
            <a:r>
              <a:rPr lang="en-US" sz="2800" b="1" dirty="0" err="1" smtClean="0">
                <a:solidFill>
                  <a:srgbClr val="0070C0"/>
                </a:solidFill>
              </a:rPr>
              <a:t>expansión</a:t>
            </a:r>
            <a:r>
              <a:rPr lang="en-US" sz="2800" b="1" dirty="0" smtClean="0">
                <a:solidFill>
                  <a:srgbClr val="0070C0"/>
                </a:solidFill>
              </a:rPr>
              <a:t> y </a:t>
            </a:r>
            <a:r>
              <a:rPr lang="en-US" sz="2800" b="1" dirty="0" err="1" smtClean="0">
                <a:solidFill>
                  <a:srgbClr val="0070C0"/>
                </a:solidFill>
              </a:rPr>
              <a:t>contracción</a:t>
            </a:r>
            <a:r>
              <a:rPr lang="en-US" sz="2800" b="1" dirty="0" smtClean="0">
                <a:solidFill>
                  <a:srgbClr val="0070C0"/>
                </a:solidFill>
              </a:rPr>
              <a:t> del </a:t>
            </a:r>
            <a:r>
              <a:rPr lang="en-US" sz="2800" b="1" dirty="0" err="1" smtClean="0">
                <a:solidFill>
                  <a:srgbClr val="0070C0"/>
                </a:solidFill>
              </a:rPr>
              <a:t>medio</a:t>
            </a:r>
            <a:r>
              <a:rPr lang="en-US" sz="2800" b="1" dirty="0" smtClean="0">
                <a:solidFill>
                  <a:srgbClr val="0070C0"/>
                </a:solidFill>
              </a:rPr>
              <a:t> </a:t>
            </a:r>
            <a:r>
              <a:rPr lang="en-US" sz="2800" b="1" dirty="0" err="1" smtClean="0">
                <a:solidFill>
                  <a:srgbClr val="0070C0"/>
                </a:solidFill>
              </a:rPr>
              <a:t>refrigerante</a:t>
            </a:r>
            <a:r>
              <a:rPr lang="en-US" sz="2800" b="1" dirty="0" smtClean="0">
                <a:solidFill>
                  <a:srgbClr val="0070C0"/>
                </a:solidFill>
              </a:rPr>
              <a:t> (</a:t>
            </a:r>
            <a:r>
              <a:rPr lang="en-US" sz="2800" b="1" dirty="0" err="1" smtClean="0">
                <a:solidFill>
                  <a:srgbClr val="0070C0"/>
                </a:solidFill>
              </a:rPr>
              <a:t>aceite</a:t>
            </a:r>
            <a:r>
              <a:rPr lang="en-US" sz="2800" b="1" dirty="0" smtClean="0">
                <a:solidFill>
                  <a:srgbClr val="0070C0"/>
                </a:solidFill>
              </a:rPr>
              <a:t>) </a:t>
            </a:r>
            <a:r>
              <a:rPr lang="en-US" sz="2800" b="1" dirty="0" err="1" smtClean="0">
                <a:solidFill>
                  <a:srgbClr val="0070C0"/>
                </a:solidFill>
              </a:rPr>
              <a:t>debido</a:t>
            </a:r>
            <a:r>
              <a:rPr lang="en-US" sz="2800" b="1" dirty="0" smtClean="0">
                <a:solidFill>
                  <a:srgbClr val="0070C0"/>
                </a:solidFill>
              </a:rPr>
              <a:t> a </a:t>
            </a:r>
            <a:r>
              <a:rPr lang="en-US" sz="2800" b="1" dirty="0" err="1" smtClean="0">
                <a:solidFill>
                  <a:srgbClr val="0070C0"/>
                </a:solidFill>
              </a:rPr>
              <a:t>los</a:t>
            </a:r>
            <a:r>
              <a:rPr lang="en-US" sz="2800" b="1" dirty="0" smtClean="0">
                <a:solidFill>
                  <a:srgbClr val="0070C0"/>
                </a:solidFill>
              </a:rPr>
              <a:t> </a:t>
            </a:r>
            <a:r>
              <a:rPr lang="en-US" sz="2800" b="1" dirty="0" err="1" smtClean="0">
                <a:solidFill>
                  <a:srgbClr val="0070C0"/>
                </a:solidFill>
              </a:rPr>
              <a:t>cambios</a:t>
            </a:r>
            <a:r>
              <a:rPr lang="en-US" sz="2800" b="1" dirty="0" smtClean="0">
                <a:solidFill>
                  <a:srgbClr val="0070C0"/>
                </a:solidFill>
              </a:rPr>
              <a:t> de </a:t>
            </a:r>
            <a:r>
              <a:rPr lang="en-US" sz="2800" b="1" dirty="0" err="1" smtClean="0">
                <a:solidFill>
                  <a:srgbClr val="0070C0"/>
                </a:solidFill>
              </a:rPr>
              <a:t>temperatura</a:t>
            </a:r>
            <a:r>
              <a:rPr lang="en-US" sz="2800" b="1" dirty="0" smtClean="0">
                <a:solidFill>
                  <a:srgbClr val="0070C0"/>
                </a:solidFill>
              </a:rPr>
              <a:t>. Las </a:t>
            </a:r>
            <a:r>
              <a:rPr lang="en-US" sz="2800" b="1" dirty="0" err="1" smtClean="0">
                <a:solidFill>
                  <a:srgbClr val="0070C0"/>
                </a:solidFill>
              </a:rPr>
              <a:t>unidades</a:t>
            </a:r>
            <a:r>
              <a:rPr lang="en-US" sz="2800" b="1" dirty="0" smtClean="0">
                <a:solidFill>
                  <a:srgbClr val="0070C0"/>
                </a:solidFill>
              </a:rPr>
              <a:t> </a:t>
            </a:r>
            <a:r>
              <a:rPr lang="en-US" sz="2800" b="1" dirty="0" err="1" smtClean="0">
                <a:solidFill>
                  <a:srgbClr val="0070C0"/>
                </a:solidFill>
              </a:rPr>
              <a:t>pequeñas</a:t>
            </a:r>
            <a:r>
              <a:rPr lang="en-US" sz="2800" b="1" dirty="0" smtClean="0">
                <a:solidFill>
                  <a:srgbClr val="0070C0"/>
                </a:solidFill>
              </a:rPr>
              <a:t> </a:t>
            </a:r>
            <a:r>
              <a:rPr lang="en-US" sz="2800" b="1" dirty="0" err="1" smtClean="0">
                <a:solidFill>
                  <a:srgbClr val="0070C0"/>
                </a:solidFill>
              </a:rPr>
              <a:t>tienen</a:t>
            </a:r>
            <a:r>
              <a:rPr lang="en-US" sz="2800" b="1" dirty="0" smtClean="0">
                <a:solidFill>
                  <a:srgbClr val="0070C0"/>
                </a:solidFill>
              </a:rPr>
              <a:t> un </a:t>
            </a:r>
            <a:r>
              <a:rPr lang="en-US" sz="2800" b="1" dirty="0" err="1" smtClean="0">
                <a:solidFill>
                  <a:srgbClr val="0070C0"/>
                </a:solidFill>
              </a:rPr>
              <a:t>espacio</a:t>
            </a:r>
            <a:r>
              <a:rPr lang="en-US" sz="2800" b="1" dirty="0" smtClean="0">
                <a:solidFill>
                  <a:srgbClr val="0070C0"/>
                </a:solidFill>
              </a:rPr>
              <a:t> de </a:t>
            </a:r>
            <a:r>
              <a:rPr lang="en-US" sz="2800" b="1" dirty="0" err="1" smtClean="0">
                <a:solidFill>
                  <a:srgbClr val="0070C0"/>
                </a:solidFill>
              </a:rPr>
              <a:t>aire</a:t>
            </a:r>
            <a:r>
              <a:rPr lang="en-US" sz="2800" b="1" dirty="0" smtClean="0">
                <a:solidFill>
                  <a:srgbClr val="0070C0"/>
                </a:solidFill>
              </a:rPr>
              <a:t> </a:t>
            </a:r>
            <a:r>
              <a:rPr lang="en-US" sz="2800" b="1" dirty="0" err="1" smtClean="0">
                <a:solidFill>
                  <a:srgbClr val="0070C0"/>
                </a:solidFill>
              </a:rPr>
              <a:t>sobre</a:t>
            </a:r>
            <a:r>
              <a:rPr lang="en-US" sz="2800" b="1" dirty="0" smtClean="0">
                <a:solidFill>
                  <a:srgbClr val="0070C0"/>
                </a:solidFill>
              </a:rPr>
              <a:t> el </a:t>
            </a:r>
            <a:r>
              <a:rPr lang="en-US" sz="2800" b="1" dirty="0" err="1" smtClean="0">
                <a:solidFill>
                  <a:srgbClr val="0070C0"/>
                </a:solidFill>
              </a:rPr>
              <a:t>aceite</a:t>
            </a:r>
            <a:r>
              <a:rPr lang="en-US" sz="2800" b="1" dirty="0" smtClean="0">
                <a:solidFill>
                  <a:srgbClr val="0070C0"/>
                </a:solidFill>
              </a:rPr>
              <a:t> </a:t>
            </a:r>
            <a:r>
              <a:rPr lang="en-US" sz="2800" b="1" dirty="0" err="1" smtClean="0">
                <a:solidFill>
                  <a:srgbClr val="0070C0"/>
                </a:solidFill>
              </a:rPr>
              <a:t>conectado</a:t>
            </a:r>
            <a:r>
              <a:rPr lang="en-US" sz="2800" b="1" dirty="0" smtClean="0">
                <a:solidFill>
                  <a:srgbClr val="0070C0"/>
                </a:solidFill>
              </a:rPr>
              <a:t> a la </a:t>
            </a:r>
            <a:r>
              <a:rPr lang="en-US" sz="2800" b="1" dirty="0" err="1" smtClean="0">
                <a:solidFill>
                  <a:srgbClr val="0070C0"/>
                </a:solidFill>
              </a:rPr>
              <a:t>atmósfera</a:t>
            </a:r>
            <a:r>
              <a:rPr lang="en-US" sz="2800" b="1" dirty="0" smtClean="0">
                <a:solidFill>
                  <a:srgbClr val="0070C0"/>
                </a:solidFill>
              </a:rPr>
              <a:t> </a:t>
            </a:r>
            <a:r>
              <a:rPr lang="en-US" sz="2800" b="1" dirty="0" err="1" smtClean="0">
                <a:solidFill>
                  <a:srgbClr val="0070C0"/>
                </a:solidFill>
              </a:rPr>
              <a:t>por</a:t>
            </a:r>
            <a:r>
              <a:rPr lang="en-US" sz="2800" b="1" dirty="0" smtClean="0">
                <a:solidFill>
                  <a:srgbClr val="0070C0"/>
                </a:solidFill>
              </a:rPr>
              <a:t> el </a:t>
            </a:r>
            <a:r>
              <a:rPr lang="en-US" sz="2800" b="1" dirty="0" err="1" smtClean="0">
                <a:solidFill>
                  <a:srgbClr val="0070C0"/>
                </a:solidFill>
              </a:rPr>
              <a:t>respiradero</a:t>
            </a:r>
            <a:r>
              <a:rPr lang="en-US" sz="2800" b="1" dirty="0" smtClean="0">
                <a:solidFill>
                  <a:srgbClr val="0070C0"/>
                </a:solidFill>
              </a:rPr>
              <a:t>. El </a:t>
            </a:r>
            <a:r>
              <a:rPr lang="en-US" sz="2800" b="1" dirty="0" err="1" smtClean="0">
                <a:solidFill>
                  <a:srgbClr val="0070C0"/>
                </a:solidFill>
              </a:rPr>
              <a:t>respiradero</a:t>
            </a:r>
            <a:r>
              <a:rPr lang="en-US" sz="2800" b="1" dirty="0" smtClean="0">
                <a:solidFill>
                  <a:srgbClr val="0070C0"/>
                </a:solidFill>
              </a:rPr>
              <a:t> </a:t>
            </a:r>
            <a:r>
              <a:rPr lang="en-US" sz="2800" b="1" dirty="0" err="1" smtClean="0">
                <a:solidFill>
                  <a:srgbClr val="0070C0"/>
                </a:solidFill>
              </a:rPr>
              <a:t>debe</a:t>
            </a:r>
            <a:r>
              <a:rPr lang="en-US" sz="2800" b="1" dirty="0" smtClean="0">
                <a:solidFill>
                  <a:srgbClr val="0070C0"/>
                </a:solidFill>
              </a:rPr>
              <a:t> </a:t>
            </a:r>
            <a:r>
              <a:rPr lang="en-US" sz="2800" b="1" dirty="0" err="1" smtClean="0">
                <a:solidFill>
                  <a:srgbClr val="0070C0"/>
                </a:solidFill>
              </a:rPr>
              <a:t>proteger</a:t>
            </a:r>
            <a:r>
              <a:rPr lang="en-US" sz="2800" b="1" dirty="0" smtClean="0">
                <a:solidFill>
                  <a:srgbClr val="0070C0"/>
                </a:solidFill>
              </a:rPr>
              <a:t> el </a:t>
            </a:r>
            <a:r>
              <a:rPr lang="en-US" sz="2800" b="1" dirty="0" err="1" smtClean="0">
                <a:solidFill>
                  <a:srgbClr val="0070C0"/>
                </a:solidFill>
              </a:rPr>
              <a:t>aceite</a:t>
            </a:r>
            <a:r>
              <a:rPr lang="en-US" sz="2800" b="1" dirty="0" smtClean="0">
                <a:solidFill>
                  <a:srgbClr val="0070C0"/>
                </a:solidFill>
              </a:rPr>
              <a:t> de </a:t>
            </a:r>
            <a:r>
              <a:rPr lang="en-US" sz="2800" b="1" dirty="0" err="1" smtClean="0">
                <a:solidFill>
                  <a:srgbClr val="0070C0"/>
                </a:solidFill>
              </a:rPr>
              <a:t>los</a:t>
            </a:r>
            <a:r>
              <a:rPr lang="en-US" sz="2800" b="1" dirty="0" smtClean="0">
                <a:solidFill>
                  <a:srgbClr val="0070C0"/>
                </a:solidFill>
              </a:rPr>
              <a:t> </a:t>
            </a:r>
            <a:r>
              <a:rPr lang="en-US" sz="2800" b="1" dirty="0" err="1" smtClean="0">
                <a:solidFill>
                  <a:srgbClr val="0070C0"/>
                </a:solidFill>
              </a:rPr>
              <a:t>cambios</a:t>
            </a:r>
            <a:r>
              <a:rPr lang="en-US" sz="2800" b="1" dirty="0" smtClean="0">
                <a:solidFill>
                  <a:srgbClr val="0070C0"/>
                </a:solidFill>
              </a:rPr>
              <a:t> </a:t>
            </a:r>
            <a:r>
              <a:rPr lang="en-US" sz="2800" b="1" dirty="0" err="1" smtClean="0">
                <a:solidFill>
                  <a:srgbClr val="0070C0"/>
                </a:solidFill>
              </a:rPr>
              <a:t>debidos</a:t>
            </a:r>
            <a:r>
              <a:rPr lang="en-US" sz="2800" b="1" dirty="0" smtClean="0">
                <a:solidFill>
                  <a:srgbClr val="0070C0"/>
                </a:solidFill>
              </a:rPr>
              <a:t> a la </a:t>
            </a:r>
            <a:r>
              <a:rPr lang="en-US" sz="2800" b="1" dirty="0" err="1" smtClean="0">
                <a:solidFill>
                  <a:srgbClr val="0070C0"/>
                </a:solidFill>
              </a:rPr>
              <a:t>humedad</a:t>
            </a:r>
            <a:r>
              <a:rPr lang="en-US" sz="2800" b="1" dirty="0" smtClean="0">
                <a:solidFill>
                  <a:srgbClr val="0070C0"/>
                </a:solidFill>
              </a:rPr>
              <a:t>, la </a:t>
            </a:r>
            <a:r>
              <a:rPr lang="en-US" sz="2800" b="1" dirty="0" err="1" smtClean="0">
                <a:solidFill>
                  <a:srgbClr val="0070C0"/>
                </a:solidFill>
              </a:rPr>
              <a:t>nieve</a:t>
            </a:r>
            <a:r>
              <a:rPr lang="en-US" sz="2800" b="1" dirty="0" smtClean="0">
                <a:solidFill>
                  <a:srgbClr val="0070C0"/>
                </a:solidFill>
              </a:rPr>
              <a:t>, etc.</a:t>
            </a:r>
          </a:p>
          <a:p>
            <a:pPr marL="457200" indent="-457200" algn="just">
              <a:buFont typeface="Wingdings" panose="05000000000000000000" pitchFamily="2" charset="2"/>
              <a:buChar char="q"/>
            </a:pPr>
            <a:r>
              <a:rPr lang="en-US" sz="2800" b="1" dirty="0" smtClean="0">
                <a:solidFill>
                  <a:srgbClr val="0070C0"/>
                </a:solidFill>
              </a:rPr>
              <a:t>Un </a:t>
            </a:r>
            <a:r>
              <a:rPr lang="en-US" sz="2800" b="1" dirty="0" err="1" smtClean="0">
                <a:solidFill>
                  <a:srgbClr val="0070C0"/>
                </a:solidFill>
              </a:rPr>
              <a:t>conservador</a:t>
            </a:r>
            <a:r>
              <a:rPr lang="en-US" sz="2800" b="1" dirty="0" smtClean="0">
                <a:solidFill>
                  <a:srgbClr val="0070C0"/>
                </a:solidFill>
              </a:rPr>
              <a:t> o </a:t>
            </a:r>
            <a:r>
              <a:rPr lang="en-US" sz="2800" b="1" dirty="0" err="1" smtClean="0">
                <a:solidFill>
                  <a:srgbClr val="0070C0"/>
                </a:solidFill>
              </a:rPr>
              <a:t>tanque</a:t>
            </a:r>
            <a:r>
              <a:rPr lang="en-US" sz="2800" b="1" dirty="0" smtClean="0">
                <a:solidFill>
                  <a:srgbClr val="0070C0"/>
                </a:solidFill>
              </a:rPr>
              <a:t> de </a:t>
            </a:r>
            <a:r>
              <a:rPr lang="en-US" sz="2800" b="1" dirty="0" err="1" smtClean="0">
                <a:solidFill>
                  <a:srgbClr val="0070C0"/>
                </a:solidFill>
              </a:rPr>
              <a:t>expansión</a:t>
            </a:r>
            <a:r>
              <a:rPr lang="en-US" sz="2800" b="1" dirty="0" smtClean="0">
                <a:solidFill>
                  <a:srgbClr val="0070C0"/>
                </a:solidFill>
              </a:rPr>
              <a:t> </a:t>
            </a:r>
            <a:r>
              <a:rPr lang="en-US" sz="2800" b="1" dirty="0" err="1" smtClean="0">
                <a:solidFill>
                  <a:srgbClr val="0070C0"/>
                </a:solidFill>
              </a:rPr>
              <a:t>es</a:t>
            </a:r>
            <a:r>
              <a:rPr lang="en-US" sz="2800" b="1" dirty="0" smtClean="0">
                <a:solidFill>
                  <a:srgbClr val="0070C0"/>
                </a:solidFill>
              </a:rPr>
              <a:t> un </a:t>
            </a:r>
            <a:r>
              <a:rPr lang="en-US" sz="2800" b="1" dirty="0" err="1" smtClean="0">
                <a:solidFill>
                  <a:srgbClr val="0070C0"/>
                </a:solidFill>
              </a:rPr>
              <a:t>tanque</a:t>
            </a:r>
            <a:r>
              <a:rPr lang="en-US" sz="2800" b="1" dirty="0" smtClean="0">
                <a:solidFill>
                  <a:srgbClr val="0070C0"/>
                </a:solidFill>
              </a:rPr>
              <a:t> </a:t>
            </a:r>
            <a:r>
              <a:rPr lang="en-US" sz="2800" b="1" dirty="0" err="1" smtClean="0">
                <a:solidFill>
                  <a:srgbClr val="0070C0"/>
                </a:solidFill>
              </a:rPr>
              <a:t>pequeño</a:t>
            </a:r>
            <a:r>
              <a:rPr lang="en-US" sz="2800" b="1" dirty="0" smtClean="0">
                <a:solidFill>
                  <a:srgbClr val="0070C0"/>
                </a:solidFill>
              </a:rPr>
              <a:t> que </a:t>
            </a:r>
            <a:r>
              <a:rPr lang="en-US" sz="2800" b="1" dirty="0" err="1" smtClean="0">
                <a:solidFill>
                  <a:srgbClr val="0070C0"/>
                </a:solidFill>
              </a:rPr>
              <a:t>mantiene</a:t>
            </a:r>
            <a:r>
              <a:rPr lang="en-US" sz="2800" b="1" dirty="0" smtClean="0">
                <a:solidFill>
                  <a:srgbClr val="0070C0"/>
                </a:solidFill>
              </a:rPr>
              <a:t> la </a:t>
            </a:r>
            <a:r>
              <a:rPr lang="en-US" sz="2800" b="1" dirty="0" err="1" smtClean="0">
                <a:solidFill>
                  <a:srgbClr val="0070C0"/>
                </a:solidFill>
              </a:rPr>
              <a:t>cuba</a:t>
            </a:r>
            <a:r>
              <a:rPr lang="en-US" sz="2800" b="1" dirty="0" smtClean="0">
                <a:solidFill>
                  <a:srgbClr val="0070C0"/>
                </a:solidFill>
              </a:rPr>
              <a:t> principal </a:t>
            </a:r>
            <a:r>
              <a:rPr lang="en-US" sz="2800" b="1" dirty="0" err="1" smtClean="0">
                <a:solidFill>
                  <a:srgbClr val="0070C0"/>
                </a:solidFill>
              </a:rPr>
              <a:t>lleno</a:t>
            </a:r>
            <a:r>
              <a:rPr lang="en-US" sz="2800" b="1" dirty="0" smtClean="0">
                <a:solidFill>
                  <a:srgbClr val="0070C0"/>
                </a:solidFill>
              </a:rPr>
              <a:t> de </a:t>
            </a:r>
            <a:r>
              <a:rPr lang="en-US" sz="2800" b="1" dirty="0" err="1" smtClean="0">
                <a:solidFill>
                  <a:srgbClr val="0070C0"/>
                </a:solidFill>
              </a:rPr>
              <a:t>aceite</a:t>
            </a:r>
            <a:r>
              <a:rPr lang="en-US" sz="2800" b="1" dirty="0" smtClean="0">
                <a:solidFill>
                  <a:srgbClr val="0070C0"/>
                </a:solidFill>
              </a:rPr>
              <a:t> y </a:t>
            </a:r>
            <a:r>
              <a:rPr lang="en-US" sz="2800" b="1" dirty="0" err="1" smtClean="0">
                <a:solidFill>
                  <a:srgbClr val="0070C0"/>
                </a:solidFill>
              </a:rPr>
              <a:t>permite</a:t>
            </a:r>
            <a:r>
              <a:rPr lang="en-US" sz="2800" b="1" dirty="0" smtClean="0">
                <a:solidFill>
                  <a:srgbClr val="0070C0"/>
                </a:solidFill>
              </a:rPr>
              <a:t> la </a:t>
            </a:r>
            <a:r>
              <a:rPr lang="en-US" sz="2800" b="1" dirty="0" err="1" smtClean="0">
                <a:solidFill>
                  <a:srgbClr val="0070C0"/>
                </a:solidFill>
              </a:rPr>
              <a:t>expansión</a:t>
            </a:r>
            <a:r>
              <a:rPr lang="en-US" sz="2800" b="1" dirty="0" smtClean="0">
                <a:solidFill>
                  <a:srgbClr val="0070C0"/>
                </a:solidFill>
              </a:rPr>
              <a:t> y </a:t>
            </a:r>
            <a:r>
              <a:rPr lang="en-US" sz="2800" b="1" dirty="0" err="1" smtClean="0">
                <a:solidFill>
                  <a:srgbClr val="0070C0"/>
                </a:solidFill>
              </a:rPr>
              <a:t>contracción</a:t>
            </a:r>
            <a:r>
              <a:rPr lang="en-US" sz="2800" b="1" dirty="0" smtClean="0">
                <a:solidFill>
                  <a:srgbClr val="0070C0"/>
                </a:solidFill>
              </a:rPr>
              <a:t> del </a:t>
            </a:r>
            <a:r>
              <a:rPr lang="en-US" sz="2800" b="1" dirty="0" err="1" smtClean="0">
                <a:solidFill>
                  <a:srgbClr val="0070C0"/>
                </a:solidFill>
              </a:rPr>
              <a:t>aceite</a:t>
            </a:r>
            <a:r>
              <a:rPr lang="en-US" sz="2800" b="1" dirty="0" smtClean="0">
                <a:solidFill>
                  <a:srgbClr val="0070C0"/>
                </a:solidFill>
              </a:rPr>
              <a:t> </a:t>
            </a:r>
            <a:r>
              <a:rPr lang="en-US" sz="2800" b="1" dirty="0" err="1" smtClean="0">
                <a:solidFill>
                  <a:srgbClr val="0070C0"/>
                </a:solidFill>
              </a:rPr>
              <a:t>debido</a:t>
            </a:r>
            <a:r>
              <a:rPr lang="en-US" sz="2800" b="1" dirty="0" smtClean="0">
                <a:solidFill>
                  <a:srgbClr val="0070C0"/>
                </a:solidFill>
              </a:rPr>
              <a:t> a </a:t>
            </a:r>
            <a:r>
              <a:rPr lang="en-US" sz="2800" b="1" dirty="0" err="1" smtClean="0">
                <a:solidFill>
                  <a:srgbClr val="0070C0"/>
                </a:solidFill>
              </a:rPr>
              <a:t>los</a:t>
            </a:r>
            <a:r>
              <a:rPr lang="en-US" sz="2800" b="1" dirty="0" smtClean="0">
                <a:solidFill>
                  <a:srgbClr val="0070C0"/>
                </a:solidFill>
              </a:rPr>
              <a:t> </a:t>
            </a:r>
            <a:r>
              <a:rPr lang="en-US" sz="2800" b="1" dirty="0" err="1" smtClean="0">
                <a:solidFill>
                  <a:srgbClr val="0070C0"/>
                </a:solidFill>
              </a:rPr>
              <a:t>cambios</a:t>
            </a:r>
            <a:r>
              <a:rPr lang="en-US" sz="2800" b="1" dirty="0" smtClean="0">
                <a:solidFill>
                  <a:srgbClr val="0070C0"/>
                </a:solidFill>
              </a:rPr>
              <a:t> de </a:t>
            </a:r>
            <a:r>
              <a:rPr lang="en-US" sz="2800" b="1" dirty="0" err="1" smtClean="0">
                <a:solidFill>
                  <a:srgbClr val="0070C0"/>
                </a:solidFill>
              </a:rPr>
              <a:t>temperatura</a:t>
            </a:r>
            <a:r>
              <a:rPr lang="en-US" sz="2800" b="1" dirty="0" smtClean="0">
                <a:solidFill>
                  <a:srgbClr val="0070C0"/>
                </a:solidFill>
              </a:rPr>
              <a:t> y </a:t>
            </a:r>
            <a:r>
              <a:rPr lang="en-US" sz="2800" b="1" dirty="0" err="1" smtClean="0">
                <a:solidFill>
                  <a:srgbClr val="0070C0"/>
                </a:solidFill>
              </a:rPr>
              <a:t>tiene</a:t>
            </a:r>
            <a:r>
              <a:rPr lang="en-US" sz="2800" b="1" dirty="0" smtClean="0">
                <a:solidFill>
                  <a:srgbClr val="0070C0"/>
                </a:solidFill>
              </a:rPr>
              <a:t> un </a:t>
            </a:r>
            <a:r>
              <a:rPr lang="en-US" sz="2800" b="1" dirty="0" err="1" smtClean="0">
                <a:solidFill>
                  <a:srgbClr val="0070C0"/>
                </a:solidFill>
              </a:rPr>
              <a:t>respiradero</a:t>
            </a:r>
            <a:r>
              <a:rPr lang="en-US" sz="2800" b="1" dirty="0" smtClean="0">
                <a:solidFill>
                  <a:srgbClr val="0070C0"/>
                </a:solidFill>
              </a:rPr>
              <a:t> </a:t>
            </a:r>
            <a:r>
              <a:rPr lang="en-US" sz="2800" b="1" dirty="0" err="1" smtClean="0">
                <a:solidFill>
                  <a:srgbClr val="0070C0"/>
                </a:solidFill>
              </a:rPr>
              <a:t>conectado</a:t>
            </a:r>
            <a:r>
              <a:rPr lang="en-US" sz="2800" b="1" dirty="0" smtClean="0">
                <a:solidFill>
                  <a:srgbClr val="0070C0"/>
                </a:solidFill>
              </a:rPr>
              <a:t> a la </a:t>
            </a:r>
            <a:r>
              <a:rPr lang="en-US" sz="2800" b="1" dirty="0" err="1" smtClean="0">
                <a:solidFill>
                  <a:srgbClr val="0070C0"/>
                </a:solidFill>
              </a:rPr>
              <a:t>atmósfera</a:t>
            </a:r>
            <a:r>
              <a:rPr lang="en-US" sz="2800" b="1" dirty="0" smtClean="0">
                <a:solidFill>
                  <a:srgbClr val="0070C0"/>
                </a:solidFill>
              </a:rPr>
              <a:t>.</a:t>
            </a:r>
          </a:p>
          <a:p>
            <a:pPr marL="457200" indent="-457200" algn="just">
              <a:buFont typeface="Wingdings" panose="05000000000000000000" pitchFamily="2" charset="2"/>
              <a:buChar char="q"/>
            </a:pPr>
            <a:r>
              <a:rPr lang="en-US" sz="2800" b="1" dirty="0" err="1" smtClean="0">
                <a:solidFill>
                  <a:srgbClr val="0070C0"/>
                </a:solidFill>
              </a:rPr>
              <a:t>Una</a:t>
            </a:r>
            <a:r>
              <a:rPr lang="en-US" sz="2800" b="1" dirty="0" smtClean="0">
                <a:solidFill>
                  <a:srgbClr val="0070C0"/>
                </a:solidFill>
              </a:rPr>
              <a:t> </a:t>
            </a:r>
            <a:r>
              <a:rPr lang="en-US" sz="2800" b="1" dirty="0" err="1" smtClean="0">
                <a:solidFill>
                  <a:srgbClr val="0070C0"/>
                </a:solidFill>
              </a:rPr>
              <a:t>válvula</a:t>
            </a:r>
            <a:r>
              <a:rPr lang="en-US" sz="2800" b="1" dirty="0" smtClean="0">
                <a:solidFill>
                  <a:srgbClr val="0070C0"/>
                </a:solidFill>
              </a:rPr>
              <a:t> de </a:t>
            </a:r>
            <a:r>
              <a:rPr lang="en-US" sz="2800" b="1" dirty="0" err="1" smtClean="0">
                <a:solidFill>
                  <a:srgbClr val="0070C0"/>
                </a:solidFill>
              </a:rPr>
              <a:t>alivio</a:t>
            </a:r>
            <a:r>
              <a:rPr lang="en-US" sz="2800" b="1" dirty="0" smtClean="0">
                <a:solidFill>
                  <a:srgbClr val="0070C0"/>
                </a:solidFill>
              </a:rPr>
              <a:t> de </a:t>
            </a:r>
            <a:r>
              <a:rPr lang="en-US" sz="2800" b="1" dirty="0" err="1" smtClean="0">
                <a:solidFill>
                  <a:srgbClr val="0070C0"/>
                </a:solidFill>
              </a:rPr>
              <a:t>presión</a:t>
            </a:r>
            <a:r>
              <a:rPr lang="en-US" sz="2800" b="1" dirty="0" smtClean="0">
                <a:solidFill>
                  <a:srgbClr val="0070C0"/>
                </a:solidFill>
              </a:rPr>
              <a:t> que </a:t>
            </a:r>
            <a:r>
              <a:rPr lang="en-US" sz="2800" b="1" dirty="0" err="1" smtClean="0">
                <a:solidFill>
                  <a:srgbClr val="0070C0"/>
                </a:solidFill>
              </a:rPr>
              <a:t>alivia</a:t>
            </a:r>
            <a:r>
              <a:rPr lang="en-US" sz="2800" b="1" dirty="0" smtClean="0">
                <a:solidFill>
                  <a:srgbClr val="0070C0"/>
                </a:solidFill>
              </a:rPr>
              <a:t> la </a:t>
            </a:r>
            <a:r>
              <a:rPr lang="en-US" sz="2800" b="1" dirty="0" err="1" smtClean="0">
                <a:solidFill>
                  <a:srgbClr val="0070C0"/>
                </a:solidFill>
              </a:rPr>
              <a:t>alta</a:t>
            </a:r>
            <a:r>
              <a:rPr lang="en-US" sz="2800" b="1" dirty="0" smtClean="0">
                <a:solidFill>
                  <a:srgbClr val="0070C0"/>
                </a:solidFill>
              </a:rPr>
              <a:t> </a:t>
            </a:r>
            <a:r>
              <a:rPr lang="en-US" sz="2800" b="1" dirty="0" err="1" smtClean="0">
                <a:solidFill>
                  <a:srgbClr val="0070C0"/>
                </a:solidFill>
              </a:rPr>
              <a:t>presión</a:t>
            </a:r>
            <a:r>
              <a:rPr lang="en-US" sz="2800" b="1" dirty="0" smtClean="0">
                <a:solidFill>
                  <a:srgbClr val="0070C0"/>
                </a:solidFill>
              </a:rPr>
              <a:t> que se produce </a:t>
            </a:r>
            <a:r>
              <a:rPr lang="en-US" sz="2800" b="1" dirty="0" err="1" smtClean="0">
                <a:solidFill>
                  <a:srgbClr val="0070C0"/>
                </a:solidFill>
              </a:rPr>
              <a:t>dentro</a:t>
            </a:r>
            <a:r>
              <a:rPr lang="en-US" sz="2800" b="1" dirty="0" smtClean="0">
                <a:solidFill>
                  <a:srgbClr val="0070C0"/>
                </a:solidFill>
              </a:rPr>
              <a:t> del </a:t>
            </a:r>
            <a:r>
              <a:rPr lang="en-US" sz="2800" b="1" dirty="0" err="1" smtClean="0">
                <a:solidFill>
                  <a:srgbClr val="0070C0"/>
                </a:solidFill>
              </a:rPr>
              <a:t>transformador</a:t>
            </a:r>
            <a:r>
              <a:rPr lang="en-US" sz="2800" b="1" dirty="0" smtClean="0">
                <a:solidFill>
                  <a:srgbClr val="0070C0"/>
                </a:solidFill>
              </a:rPr>
              <a:t> </a:t>
            </a:r>
            <a:r>
              <a:rPr lang="en-US" sz="2800" b="1" dirty="0" err="1" smtClean="0">
                <a:solidFill>
                  <a:srgbClr val="0070C0"/>
                </a:solidFill>
              </a:rPr>
              <a:t>bajo</a:t>
            </a:r>
            <a:r>
              <a:rPr lang="en-US" sz="2800" b="1" dirty="0" smtClean="0">
                <a:solidFill>
                  <a:srgbClr val="0070C0"/>
                </a:solidFill>
              </a:rPr>
              <a:t> </a:t>
            </a:r>
            <a:r>
              <a:rPr lang="en-US" sz="2800" b="1" dirty="0" err="1" smtClean="0">
                <a:solidFill>
                  <a:srgbClr val="0070C0"/>
                </a:solidFill>
              </a:rPr>
              <a:t>cualquiercondición</a:t>
            </a:r>
            <a:r>
              <a:rPr lang="en-US" sz="2800" b="1" dirty="0" smtClean="0">
                <a:solidFill>
                  <a:srgbClr val="0070C0"/>
                </a:solidFill>
              </a:rPr>
              <a:t> de </a:t>
            </a:r>
            <a:r>
              <a:rPr lang="en-US" sz="2800" b="1" dirty="0" err="1" smtClean="0">
                <a:solidFill>
                  <a:srgbClr val="0070C0"/>
                </a:solidFill>
              </a:rPr>
              <a:t>falla</a:t>
            </a:r>
            <a:r>
              <a:rPr lang="en-US" sz="2800" b="1" dirty="0" smtClean="0">
                <a:solidFill>
                  <a:srgbClr val="0070C0"/>
                </a:solidFill>
              </a:rPr>
              <a:t> </a:t>
            </a:r>
            <a:r>
              <a:rPr lang="en-US" sz="2800" b="1" dirty="0" err="1" smtClean="0">
                <a:solidFill>
                  <a:srgbClr val="0070C0"/>
                </a:solidFill>
              </a:rPr>
              <a:t>eléctrica</a:t>
            </a:r>
            <a:r>
              <a:rPr lang="en-US" sz="2800" b="1" dirty="0" smtClean="0">
                <a:solidFill>
                  <a:srgbClr val="0070C0"/>
                </a:solidFill>
              </a:rPr>
              <a:t>.</a:t>
            </a:r>
          </a:p>
          <a:p>
            <a:pPr marL="457200" indent="-457200" algn="just">
              <a:buFont typeface="Wingdings" panose="05000000000000000000" pitchFamily="2" charset="2"/>
              <a:buChar char="q"/>
            </a:pPr>
            <a:r>
              <a:rPr lang="en-US" sz="2800" b="1" dirty="0" err="1" smtClean="0">
                <a:solidFill>
                  <a:srgbClr val="0070C0"/>
                </a:solidFill>
              </a:rPr>
              <a:t>Indicadores</a:t>
            </a:r>
            <a:r>
              <a:rPr lang="en-US" sz="2800" b="1" dirty="0" smtClean="0">
                <a:solidFill>
                  <a:srgbClr val="0070C0"/>
                </a:solidFill>
              </a:rPr>
              <a:t> de </a:t>
            </a:r>
            <a:r>
              <a:rPr lang="en-US" sz="2800" b="1" dirty="0" err="1" smtClean="0">
                <a:solidFill>
                  <a:srgbClr val="0070C0"/>
                </a:solidFill>
              </a:rPr>
              <a:t>temperatura</a:t>
            </a:r>
            <a:r>
              <a:rPr lang="en-US" sz="2800" b="1" dirty="0" smtClean="0">
                <a:solidFill>
                  <a:srgbClr val="0070C0"/>
                </a:solidFill>
              </a:rPr>
              <a:t> que </a:t>
            </a:r>
            <a:r>
              <a:rPr lang="en-US" sz="2800" b="1" dirty="0" err="1" smtClean="0">
                <a:solidFill>
                  <a:srgbClr val="0070C0"/>
                </a:solidFill>
              </a:rPr>
              <a:t>incluyen</a:t>
            </a:r>
            <a:r>
              <a:rPr lang="en-US" sz="2800" b="1" dirty="0" smtClean="0">
                <a:solidFill>
                  <a:srgbClr val="0070C0"/>
                </a:solidFill>
              </a:rPr>
              <a:t>:</a:t>
            </a:r>
          </a:p>
          <a:p>
            <a:pPr marL="1366114" lvl="1" indent="-457200" algn="just">
              <a:buFont typeface="Wingdings" panose="05000000000000000000" pitchFamily="2" charset="2"/>
              <a:buChar char="§"/>
            </a:pPr>
            <a:r>
              <a:rPr lang="en-US" sz="2800" b="1" dirty="0" err="1" smtClean="0"/>
              <a:t>Indicador</a:t>
            </a:r>
            <a:r>
              <a:rPr lang="en-US" sz="2800" b="1" dirty="0" smtClean="0"/>
              <a:t> de </a:t>
            </a:r>
            <a:r>
              <a:rPr lang="en-US" sz="2800" b="1" dirty="0" err="1" smtClean="0"/>
              <a:t>temperatura</a:t>
            </a:r>
            <a:r>
              <a:rPr lang="en-US" sz="2800" b="1" dirty="0" smtClean="0"/>
              <a:t> del </a:t>
            </a:r>
            <a:r>
              <a:rPr lang="en-US" sz="2800" b="1" dirty="0" err="1" smtClean="0"/>
              <a:t>aceite</a:t>
            </a:r>
            <a:r>
              <a:rPr lang="en-US" sz="2800" b="1" dirty="0" smtClean="0"/>
              <a:t> </a:t>
            </a:r>
            <a:r>
              <a:rPr lang="en-US" sz="2800" b="1" dirty="0" err="1" smtClean="0"/>
              <a:t>en</a:t>
            </a:r>
            <a:r>
              <a:rPr lang="en-US" sz="2800" b="1" dirty="0" smtClean="0"/>
              <a:t> dos </a:t>
            </a:r>
            <a:r>
              <a:rPr lang="en-US" sz="2800" b="1" dirty="0" err="1" smtClean="0"/>
              <a:t>etapas</a:t>
            </a:r>
            <a:r>
              <a:rPr lang="en-US" sz="2800" b="1" dirty="0" smtClean="0"/>
              <a:t>: </a:t>
            </a:r>
            <a:r>
              <a:rPr lang="en-US" sz="2800" b="1" dirty="0" err="1" smtClean="0"/>
              <a:t>alarma</a:t>
            </a:r>
            <a:r>
              <a:rPr lang="en-US" sz="2800" b="1" dirty="0" smtClean="0"/>
              <a:t> y </a:t>
            </a:r>
            <a:r>
              <a:rPr lang="en-US" sz="2800" b="1" dirty="0" err="1" smtClean="0"/>
              <a:t>arranque</a:t>
            </a:r>
            <a:r>
              <a:rPr lang="en-US" sz="2800" b="1" dirty="0" smtClean="0"/>
              <a:t> de </a:t>
            </a:r>
            <a:r>
              <a:rPr lang="en-US" sz="2800" b="1" dirty="0" err="1" smtClean="0"/>
              <a:t>ventiladores</a:t>
            </a:r>
            <a:r>
              <a:rPr lang="en-US" sz="2800" b="1" dirty="0" smtClean="0"/>
              <a:t> para </a:t>
            </a:r>
            <a:r>
              <a:rPr lang="en-US" sz="2800" b="1" dirty="0" err="1" smtClean="0"/>
              <a:t>refrigeración</a:t>
            </a:r>
            <a:r>
              <a:rPr lang="en-US" sz="2800" b="1" dirty="0" smtClean="0"/>
              <a:t>.</a:t>
            </a:r>
          </a:p>
          <a:p>
            <a:pPr marL="1366114" lvl="1" indent="-457200" algn="just">
              <a:buFont typeface="Wingdings" panose="05000000000000000000" pitchFamily="2" charset="2"/>
              <a:buChar char="§"/>
            </a:pPr>
            <a:r>
              <a:rPr lang="en-US" sz="2800" b="1" dirty="0" err="1" smtClean="0"/>
              <a:t>Indicador</a:t>
            </a:r>
            <a:r>
              <a:rPr lang="en-US" sz="2800" b="1" dirty="0" smtClean="0"/>
              <a:t> de </a:t>
            </a:r>
            <a:r>
              <a:rPr lang="en-US" sz="2800" b="1" dirty="0" err="1" smtClean="0"/>
              <a:t>temperatura</a:t>
            </a:r>
            <a:r>
              <a:rPr lang="en-US" sz="2800" b="1" dirty="0" smtClean="0"/>
              <a:t> de </a:t>
            </a:r>
            <a:r>
              <a:rPr lang="en-US" sz="2800" b="1" dirty="0" err="1" smtClean="0"/>
              <a:t>bobinado</a:t>
            </a:r>
            <a:r>
              <a:rPr lang="en-US" sz="2800" b="1" dirty="0" smtClean="0"/>
              <a:t> </a:t>
            </a:r>
            <a:r>
              <a:rPr lang="en-US" sz="2800" b="1" dirty="0" err="1" smtClean="0"/>
              <a:t>configurado</a:t>
            </a:r>
            <a:r>
              <a:rPr lang="en-US" sz="2800" b="1" dirty="0" smtClean="0"/>
              <a:t> </a:t>
            </a:r>
            <a:r>
              <a:rPr lang="en-US" sz="2800" b="1" dirty="0" err="1" smtClean="0"/>
              <a:t>en</a:t>
            </a:r>
            <a:r>
              <a:rPr lang="en-US" sz="2800" b="1" dirty="0" smtClean="0"/>
              <a:t> dos </a:t>
            </a:r>
            <a:r>
              <a:rPr lang="en-US" sz="2800" b="1" dirty="0" err="1" smtClean="0"/>
              <a:t>etapas</a:t>
            </a:r>
            <a:r>
              <a:rPr lang="en-US" sz="2800" b="1" dirty="0" smtClean="0"/>
              <a:t>: </a:t>
            </a:r>
            <a:r>
              <a:rPr lang="en-US" sz="2800" b="1" dirty="0" err="1" smtClean="0"/>
              <a:t>alarma</a:t>
            </a:r>
            <a:r>
              <a:rPr lang="en-US" sz="2800" b="1" dirty="0" smtClean="0"/>
              <a:t> y </a:t>
            </a:r>
            <a:r>
              <a:rPr lang="en-US" sz="2800" b="1" dirty="0" err="1" smtClean="0"/>
              <a:t>disparo</a:t>
            </a:r>
            <a:r>
              <a:rPr lang="en-US" sz="2800" dirty="0" smtClean="0"/>
              <a:t>.</a:t>
            </a:r>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1</a:t>
            </a:fld>
            <a:endParaRPr lang="en-US"/>
          </a:p>
        </p:txBody>
      </p:sp>
    </p:spTree>
    <p:extLst>
      <p:ext uri="{BB962C8B-B14F-4D97-AF65-F5344CB8AC3E}">
        <p14:creationId xmlns:p14="http://schemas.microsoft.com/office/powerpoint/2010/main" val="3332816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57200" indent="-457200" algn="just">
              <a:buFont typeface="Wingdings" panose="05000000000000000000" pitchFamily="2" charset="2"/>
              <a:buChar char="q"/>
            </a:pPr>
            <a:r>
              <a:rPr lang="en-US" sz="2400" b="1" dirty="0" smtClean="0">
                <a:solidFill>
                  <a:srgbClr val="0070C0"/>
                </a:solidFill>
              </a:rPr>
              <a:t>El </a:t>
            </a:r>
            <a:r>
              <a:rPr lang="en-US" sz="2400" b="1" dirty="0" err="1" smtClean="0">
                <a:solidFill>
                  <a:srgbClr val="0070C0"/>
                </a:solidFill>
              </a:rPr>
              <a:t>relé</a:t>
            </a:r>
            <a:r>
              <a:rPr lang="en-US" sz="2400" b="1" dirty="0" smtClean="0">
                <a:solidFill>
                  <a:srgbClr val="0070C0"/>
                </a:solidFill>
              </a:rPr>
              <a:t> Buchholz </a:t>
            </a:r>
            <a:r>
              <a:rPr lang="en-US" sz="2400" b="1" dirty="0" err="1" smtClean="0">
                <a:solidFill>
                  <a:srgbClr val="0070C0"/>
                </a:solidFill>
              </a:rPr>
              <a:t>es</a:t>
            </a:r>
            <a:r>
              <a:rPr lang="en-US" sz="2400" b="1" dirty="0" smtClean="0">
                <a:solidFill>
                  <a:srgbClr val="0070C0"/>
                </a:solidFill>
              </a:rPr>
              <a:t> un </a:t>
            </a:r>
            <a:r>
              <a:rPr lang="en-US" sz="2400" b="1" dirty="0" err="1" smtClean="0">
                <a:solidFill>
                  <a:srgbClr val="0070C0"/>
                </a:solidFill>
              </a:rPr>
              <a:t>relé</a:t>
            </a:r>
            <a:r>
              <a:rPr lang="en-US" sz="2400" b="1" dirty="0" smtClean="0">
                <a:solidFill>
                  <a:srgbClr val="0070C0"/>
                </a:solidFill>
              </a:rPr>
              <a:t> con dos </a:t>
            </a:r>
            <a:r>
              <a:rPr lang="en-US" sz="2400" b="1" dirty="0" err="1" smtClean="0">
                <a:solidFill>
                  <a:srgbClr val="0070C0"/>
                </a:solidFill>
              </a:rPr>
              <a:t>flotadores</a:t>
            </a:r>
            <a:r>
              <a:rPr lang="en-US" sz="2400" b="1" dirty="0" smtClean="0">
                <a:solidFill>
                  <a:srgbClr val="0070C0"/>
                </a:solidFill>
              </a:rPr>
              <a:t> o </a:t>
            </a:r>
            <a:r>
              <a:rPr lang="en-US" sz="2400" b="1" dirty="0" err="1" smtClean="0">
                <a:solidFill>
                  <a:srgbClr val="0070C0"/>
                </a:solidFill>
              </a:rPr>
              <a:t>cubos</a:t>
            </a:r>
            <a:r>
              <a:rPr lang="en-US" sz="2400" b="1" dirty="0" smtClean="0">
                <a:solidFill>
                  <a:srgbClr val="0070C0"/>
                </a:solidFill>
              </a:rPr>
              <a:t>; </a:t>
            </a:r>
            <a:r>
              <a:rPr lang="en-US" sz="2400" b="1" dirty="0" err="1" smtClean="0">
                <a:solidFill>
                  <a:srgbClr val="0070C0"/>
                </a:solidFill>
              </a:rPr>
              <a:t>uno</a:t>
            </a:r>
            <a:r>
              <a:rPr lang="en-US" sz="2400" b="1" dirty="0" smtClean="0">
                <a:solidFill>
                  <a:srgbClr val="0070C0"/>
                </a:solidFill>
              </a:rPr>
              <a:t> para </a:t>
            </a:r>
            <a:r>
              <a:rPr lang="en-US" sz="2400" b="1" dirty="0" err="1" smtClean="0">
                <a:solidFill>
                  <a:srgbClr val="0070C0"/>
                </a:solidFill>
              </a:rPr>
              <a:t>alarma</a:t>
            </a:r>
            <a:r>
              <a:rPr lang="en-US" sz="2400" b="1" dirty="0" smtClean="0">
                <a:solidFill>
                  <a:srgbClr val="0070C0"/>
                </a:solidFill>
              </a:rPr>
              <a:t> y el </a:t>
            </a:r>
            <a:r>
              <a:rPr lang="en-US" sz="2400" b="1" dirty="0" err="1" smtClean="0">
                <a:solidFill>
                  <a:srgbClr val="0070C0"/>
                </a:solidFill>
              </a:rPr>
              <a:t>otro</a:t>
            </a:r>
            <a:r>
              <a:rPr lang="en-US" sz="2400" b="1" dirty="0" smtClean="0">
                <a:solidFill>
                  <a:srgbClr val="0070C0"/>
                </a:solidFill>
              </a:rPr>
              <a:t> para </a:t>
            </a:r>
            <a:r>
              <a:rPr lang="en-US" sz="2400" b="1" dirty="0" err="1" smtClean="0">
                <a:solidFill>
                  <a:srgbClr val="0070C0"/>
                </a:solidFill>
              </a:rPr>
              <a:t>disparar</a:t>
            </a:r>
            <a:r>
              <a:rPr lang="en-US" sz="2400" b="1" dirty="0" smtClean="0">
                <a:solidFill>
                  <a:srgbClr val="0070C0"/>
                </a:solidFill>
              </a:rPr>
              <a:t> el </a:t>
            </a:r>
            <a:r>
              <a:rPr lang="en-US" sz="2400" b="1" dirty="0" err="1" smtClean="0">
                <a:solidFill>
                  <a:srgbClr val="0070C0"/>
                </a:solidFill>
              </a:rPr>
              <a:t>transformador</a:t>
            </a:r>
            <a:r>
              <a:rPr lang="en-US" sz="2400" b="1" dirty="0" smtClean="0">
                <a:solidFill>
                  <a:srgbClr val="0070C0"/>
                </a:solidFill>
              </a:rPr>
              <a:t> (</a:t>
            </a:r>
            <a:r>
              <a:rPr lang="en-US" sz="2400" b="1" dirty="0" err="1" smtClean="0">
                <a:solidFill>
                  <a:srgbClr val="0070C0"/>
                </a:solidFill>
              </a:rPr>
              <a:t>ver</a:t>
            </a:r>
            <a:r>
              <a:rPr lang="en-US" sz="2400" b="1" dirty="0" smtClean="0">
                <a:solidFill>
                  <a:srgbClr val="0070C0"/>
                </a:solidFill>
              </a:rPr>
              <a:t> </a:t>
            </a:r>
            <a:r>
              <a:rPr lang="en-US" sz="2400" b="1" dirty="0" err="1" smtClean="0">
                <a:solidFill>
                  <a:srgbClr val="0070C0"/>
                </a:solidFill>
              </a:rPr>
              <a:t>Figura</a:t>
            </a:r>
            <a:r>
              <a:rPr lang="en-US" sz="2400" b="1" dirty="0" smtClean="0">
                <a:solidFill>
                  <a:srgbClr val="0070C0"/>
                </a:solidFill>
              </a:rPr>
              <a:t> 5.2).</a:t>
            </a:r>
          </a:p>
          <a:p>
            <a:pPr marL="457200" indent="-457200" algn="just">
              <a:buFont typeface="Wingdings" panose="05000000000000000000" pitchFamily="2" charset="2"/>
              <a:buChar char="q"/>
            </a:pPr>
            <a:r>
              <a:rPr lang="es-ES" sz="2400" b="1" dirty="0" err="1" smtClean="0">
                <a:solidFill>
                  <a:srgbClr val="0070C0"/>
                </a:solidFill>
              </a:rPr>
              <a:t>Bushings</a:t>
            </a:r>
            <a:r>
              <a:rPr lang="es-ES" sz="2400" b="1" dirty="0" smtClean="0">
                <a:solidFill>
                  <a:srgbClr val="0070C0"/>
                </a:solidFill>
              </a:rPr>
              <a:t> para aislar el circuito eléctrico del transformador de potencia de la cuba. Este suele estar compuesto por un cuerpo exterior de porcelana que es </a:t>
            </a:r>
          </a:p>
          <a:p>
            <a:pPr marL="457200" indent="-457200" algn="just">
              <a:buFont typeface="Wingdings" panose="05000000000000000000" pitchFamily="2" charset="2"/>
              <a:buChar char="q"/>
            </a:pPr>
            <a:r>
              <a:rPr lang="es-ES" sz="2400" b="1" dirty="0" smtClean="0">
                <a:solidFill>
                  <a:srgbClr val="0070C0"/>
                </a:solidFill>
              </a:rPr>
              <a:t>adecuado para altas tensiones, y también un papel impregnado de aceite como aislante dentro de la columna de porcelana del casquillo.</a:t>
            </a:r>
          </a:p>
          <a:p>
            <a:pPr marL="457200" indent="-457200" algn="just">
              <a:buFont typeface="Wingdings" panose="05000000000000000000" pitchFamily="2" charset="2"/>
              <a:buChar char="q"/>
            </a:pPr>
            <a:r>
              <a:rPr lang="es-ES" sz="2400" b="1" dirty="0" smtClean="0">
                <a:solidFill>
                  <a:srgbClr val="0070C0"/>
                </a:solidFill>
              </a:rPr>
              <a:t>Bombas, ventiladores y radiadores como parte del sistema de enfriamiento del transformador.</a:t>
            </a:r>
          </a:p>
          <a:p>
            <a:pPr marL="457200" indent="-457200" algn="just">
              <a:buFont typeface="Wingdings" panose="05000000000000000000" pitchFamily="2" charset="2"/>
              <a:buChar char="q"/>
            </a:pPr>
            <a:r>
              <a:rPr lang="es-ES" sz="2400" b="1" dirty="0" smtClean="0">
                <a:solidFill>
                  <a:srgbClr val="0070C0"/>
                </a:solidFill>
              </a:rPr>
              <a:t>Válvulas de vacío.</a:t>
            </a:r>
          </a:p>
          <a:p>
            <a:pPr marL="457200" indent="-457200" algn="just">
              <a:buFont typeface="Wingdings" panose="05000000000000000000" pitchFamily="2" charset="2"/>
              <a:buChar char="q"/>
            </a:pPr>
            <a:r>
              <a:rPr lang="es-ES" sz="2400" b="1" dirty="0" smtClean="0">
                <a:solidFill>
                  <a:srgbClr val="0070C0"/>
                </a:solidFill>
              </a:rPr>
              <a:t>Válvulas de manejo de líquidos y válvulas de muestreo.</a:t>
            </a:r>
            <a:endParaRPr lang="en-US" sz="2400" b="1" dirty="0" smtClean="0">
              <a:solidFill>
                <a:srgbClr val="0070C0"/>
              </a:solidFill>
            </a:endParaRPr>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2</a:t>
            </a:fld>
            <a:endParaRPr lang="en-US"/>
          </a:p>
        </p:txBody>
      </p:sp>
    </p:spTree>
    <p:extLst>
      <p:ext uri="{BB962C8B-B14F-4D97-AF65-F5344CB8AC3E}">
        <p14:creationId xmlns:p14="http://schemas.microsoft.com/office/powerpoint/2010/main" val="1857604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2400" b="1" dirty="0" smtClean="0"/>
              <a:t>5.3 SISTEMA DE REFRIGERACIÓN DEL TRANSFORMADOR</a:t>
            </a:r>
          </a:p>
          <a:p>
            <a:pPr algn="just"/>
            <a:endParaRPr lang="en-US" sz="2400" dirty="0" smtClean="0"/>
          </a:p>
          <a:p>
            <a:pPr algn="just"/>
            <a:r>
              <a:rPr lang="en-US" sz="2400" dirty="0" err="1" smtClean="0"/>
              <a:t>Cuando</a:t>
            </a:r>
            <a:r>
              <a:rPr lang="en-US" sz="2400" dirty="0" smtClean="0"/>
              <a:t> se </a:t>
            </a:r>
            <a:r>
              <a:rPr lang="en-US" sz="2400" dirty="0" err="1" smtClean="0"/>
              <a:t>habla</a:t>
            </a:r>
            <a:r>
              <a:rPr lang="en-US" sz="2400" dirty="0" smtClean="0"/>
              <a:t> de </a:t>
            </a:r>
            <a:r>
              <a:rPr lang="en-US" sz="2400" dirty="0" err="1" smtClean="0"/>
              <a:t>sistemas</a:t>
            </a:r>
            <a:r>
              <a:rPr lang="en-US" sz="2400" dirty="0" smtClean="0"/>
              <a:t> de </a:t>
            </a:r>
            <a:r>
              <a:rPr lang="en-US" sz="2400" dirty="0" err="1" smtClean="0"/>
              <a:t>enfriamiento</a:t>
            </a:r>
            <a:r>
              <a:rPr lang="en-US" sz="2400" dirty="0" smtClean="0"/>
              <a:t> de </a:t>
            </a:r>
            <a:r>
              <a:rPr lang="en-US" sz="2400" dirty="0" err="1" smtClean="0"/>
              <a:t>transformadores</a:t>
            </a:r>
            <a:r>
              <a:rPr lang="en-US" sz="2400" dirty="0" smtClean="0"/>
              <a:t>, se </a:t>
            </a:r>
            <a:r>
              <a:rPr lang="en-US" sz="2400" dirty="0" err="1" smtClean="0"/>
              <a:t>utilizan</a:t>
            </a:r>
            <a:r>
              <a:rPr lang="en-US" sz="2400" dirty="0" smtClean="0"/>
              <a:t> </a:t>
            </a:r>
            <a:r>
              <a:rPr lang="en-US" sz="2400" dirty="0" err="1" smtClean="0"/>
              <a:t>los</a:t>
            </a:r>
            <a:r>
              <a:rPr lang="en-US" sz="2400" dirty="0" smtClean="0"/>
              <a:t> </a:t>
            </a:r>
            <a:r>
              <a:rPr lang="en-US" sz="2400" dirty="0" err="1" smtClean="0"/>
              <a:t>siguientes</a:t>
            </a:r>
            <a:r>
              <a:rPr lang="en-US" sz="2400" dirty="0" smtClean="0"/>
              <a:t> </a:t>
            </a:r>
            <a:r>
              <a:rPr lang="en-US" sz="2400" dirty="0" err="1" smtClean="0"/>
              <a:t>términos</a:t>
            </a:r>
            <a:r>
              <a:rPr lang="en-US" sz="2400" dirty="0" smtClean="0"/>
              <a:t>:</a:t>
            </a:r>
          </a:p>
          <a:p>
            <a:pPr marL="457200" indent="-457200" algn="just">
              <a:buFont typeface="Wingdings" panose="05000000000000000000" pitchFamily="2" charset="2"/>
              <a:buChar char="q"/>
            </a:pPr>
            <a:r>
              <a:rPr lang="en-US" sz="2400" b="1" dirty="0" err="1" smtClean="0">
                <a:solidFill>
                  <a:srgbClr val="0070C0"/>
                </a:solidFill>
              </a:rPr>
              <a:t>Aceite</a:t>
            </a:r>
            <a:r>
              <a:rPr lang="en-US" sz="2400" b="1" dirty="0" smtClean="0">
                <a:solidFill>
                  <a:srgbClr val="0070C0"/>
                </a:solidFill>
              </a:rPr>
              <a:t> de </a:t>
            </a:r>
            <a:r>
              <a:rPr lang="en-US" sz="2400" b="1" dirty="0" err="1" smtClean="0">
                <a:solidFill>
                  <a:srgbClr val="0070C0"/>
                </a:solidFill>
              </a:rPr>
              <a:t>medio</a:t>
            </a:r>
            <a:r>
              <a:rPr lang="en-US" sz="2400" b="1" dirty="0" smtClean="0">
                <a:solidFill>
                  <a:srgbClr val="0070C0"/>
                </a:solidFill>
              </a:rPr>
              <a:t> </a:t>
            </a:r>
            <a:r>
              <a:rPr lang="en-US" sz="2400" b="1" dirty="0" err="1" smtClean="0">
                <a:solidFill>
                  <a:srgbClr val="0070C0"/>
                </a:solidFill>
              </a:rPr>
              <a:t>refrigerante</a:t>
            </a:r>
            <a:r>
              <a:rPr lang="en-US" sz="2400" b="1" dirty="0" smtClean="0">
                <a:solidFill>
                  <a:srgbClr val="0070C0"/>
                </a:solidFill>
              </a:rPr>
              <a:t> </a:t>
            </a:r>
            <a:r>
              <a:rPr lang="en-US" sz="2400" b="1" dirty="0" err="1" smtClean="0">
                <a:solidFill>
                  <a:srgbClr val="0070C0"/>
                </a:solidFill>
              </a:rPr>
              <a:t>interno</a:t>
            </a:r>
            <a:r>
              <a:rPr lang="en-US" sz="2400" b="1" dirty="0" smtClean="0">
                <a:solidFill>
                  <a:srgbClr val="0070C0"/>
                </a:solidFill>
              </a:rPr>
              <a:t>, </a:t>
            </a:r>
            <a:r>
              <a:rPr lang="en-US" sz="2400" b="1" dirty="0" err="1" smtClean="0">
                <a:solidFill>
                  <a:srgbClr val="0070C0"/>
                </a:solidFill>
              </a:rPr>
              <a:t>denominado</a:t>
            </a:r>
            <a:r>
              <a:rPr lang="en-US" sz="2400" b="1" dirty="0" smtClean="0">
                <a:solidFill>
                  <a:srgbClr val="0070C0"/>
                </a:solidFill>
              </a:rPr>
              <a:t> (O) </a:t>
            </a:r>
          </a:p>
          <a:p>
            <a:pPr marL="457200" indent="-457200" algn="just">
              <a:buFont typeface="Wingdings" panose="05000000000000000000" pitchFamily="2" charset="2"/>
              <a:buChar char="q"/>
            </a:pPr>
            <a:r>
              <a:rPr lang="en-US" sz="2400" b="1" dirty="0" smtClean="0">
                <a:solidFill>
                  <a:srgbClr val="0070C0"/>
                </a:solidFill>
              </a:rPr>
              <a:t>Medio de </a:t>
            </a:r>
            <a:r>
              <a:rPr lang="en-US" sz="2400" b="1" dirty="0" err="1" smtClean="0">
                <a:solidFill>
                  <a:srgbClr val="0070C0"/>
                </a:solidFill>
              </a:rPr>
              <a:t>enfriamiento</a:t>
            </a:r>
            <a:r>
              <a:rPr lang="en-US" sz="2400" b="1" dirty="0" smtClean="0">
                <a:solidFill>
                  <a:srgbClr val="0070C0"/>
                </a:solidFill>
              </a:rPr>
              <a:t> </a:t>
            </a:r>
            <a:r>
              <a:rPr lang="en-US" sz="2400" b="1" dirty="0" err="1" smtClean="0">
                <a:solidFill>
                  <a:srgbClr val="0070C0"/>
                </a:solidFill>
              </a:rPr>
              <a:t>externo</a:t>
            </a:r>
            <a:r>
              <a:rPr lang="en-US" sz="2400" b="1" dirty="0" smtClean="0">
                <a:solidFill>
                  <a:srgbClr val="0070C0"/>
                </a:solidFill>
              </a:rPr>
              <a:t> </a:t>
            </a:r>
            <a:r>
              <a:rPr lang="en-US" sz="2400" b="1" dirty="0" err="1" smtClean="0">
                <a:solidFill>
                  <a:srgbClr val="0070C0"/>
                </a:solidFill>
              </a:rPr>
              <a:t>aire</a:t>
            </a:r>
            <a:r>
              <a:rPr lang="en-US" sz="2400" b="1" dirty="0" smtClean="0">
                <a:solidFill>
                  <a:srgbClr val="0070C0"/>
                </a:solidFill>
              </a:rPr>
              <a:t>, </a:t>
            </a:r>
            <a:r>
              <a:rPr lang="en-US" sz="2400" b="1" dirty="0" err="1" smtClean="0">
                <a:solidFill>
                  <a:srgbClr val="0070C0"/>
                </a:solidFill>
              </a:rPr>
              <a:t>referido</a:t>
            </a:r>
            <a:r>
              <a:rPr lang="en-US" sz="2400" b="1" dirty="0" smtClean="0">
                <a:solidFill>
                  <a:srgbClr val="0070C0"/>
                </a:solidFill>
              </a:rPr>
              <a:t> </a:t>
            </a:r>
            <a:r>
              <a:rPr lang="en-US" sz="2400" b="1" dirty="0" err="1" smtClean="0">
                <a:solidFill>
                  <a:srgbClr val="0070C0"/>
                </a:solidFill>
              </a:rPr>
              <a:t>como</a:t>
            </a:r>
            <a:r>
              <a:rPr lang="en-US" sz="2400" b="1" dirty="0" smtClean="0">
                <a:solidFill>
                  <a:srgbClr val="0070C0"/>
                </a:solidFill>
              </a:rPr>
              <a:t> (A), o </a:t>
            </a:r>
            <a:r>
              <a:rPr lang="en-US" sz="2400" b="1" dirty="0" err="1" smtClean="0">
                <a:solidFill>
                  <a:srgbClr val="0070C0"/>
                </a:solidFill>
              </a:rPr>
              <a:t>agua</a:t>
            </a:r>
            <a:r>
              <a:rPr lang="en-US" sz="2400" b="1" dirty="0" smtClean="0">
                <a:solidFill>
                  <a:srgbClr val="0070C0"/>
                </a:solidFill>
              </a:rPr>
              <a:t>, </a:t>
            </a:r>
            <a:r>
              <a:rPr lang="en-US" sz="2400" b="1" dirty="0" err="1" smtClean="0">
                <a:solidFill>
                  <a:srgbClr val="0070C0"/>
                </a:solidFill>
              </a:rPr>
              <a:t>referido</a:t>
            </a:r>
            <a:r>
              <a:rPr lang="en-US" sz="2400" b="1" dirty="0" smtClean="0">
                <a:solidFill>
                  <a:srgbClr val="0070C0"/>
                </a:solidFill>
              </a:rPr>
              <a:t> </a:t>
            </a:r>
            <a:r>
              <a:rPr lang="en-US" sz="2400" b="1" dirty="0" err="1" smtClean="0">
                <a:solidFill>
                  <a:srgbClr val="0070C0"/>
                </a:solidFill>
              </a:rPr>
              <a:t>como</a:t>
            </a:r>
            <a:r>
              <a:rPr lang="en-US" sz="2400" b="1" dirty="0" smtClean="0">
                <a:solidFill>
                  <a:srgbClr val="0070C0"/>
                </a:solidFill>
              </a:rPr>
              <a:t> (W)</a:t>
            </a:r>
          </a:p>
          <a:p>
            <a:pPr marL="457200" indent="-457200" algn="just">
              <a:buFont typeface="Wingdings" panose="05000000000000000000" pitchFamily="2" charset="2"/>
              <a:buChar char="q"/>
            </a:pPr>
            <a:r>
              <a:rPr lang="en-US" sz="2400" b="1" dirty="0" err="1" smtClean="0">
                <a:solidFill>
                  <a:srgbClr val="0070C0"/>
                </a:solidFill>
              </a:rPr>
              <a:t>Tipo</a:t>
            </a:r>
            <a:r>
              <a:rPr lang="en-US" sz="2400" b="1" dirty="0" smtClean="0">
                <a:solidFill>
                  <a:srgbClr val="0070C0"/>
                </a:solidFill>
              </a:rPr>
              <a:t> de </a:t>
            </a:r>
            <a:r>
              <a:rPr lang="en-US" sz="2400" b="1" dirty="0" err="1" smtClean="0">
                <a:solidFill>
                  <a:srgbClr val="0070C0"/>
                </a:solidFill>
              </a:rPr>
              <a:t>circulación</a:t>
            </a:r>
            <a:r>
              <a:rPr lang="en-US" sz="2400" b="1" dirty="0" smtClean="0">
                <a:solidFill>
                  <a:srgbClr val="0070C0"/>
                </a:solidFill>
              </a:rPr>
              <a:t>, </a:t>
            </a:r>
            <a:r>
              <a:rPr lang="en-US" sz="2400" b="1" dirty="0" err="1" smtClean="0">
                <a:solidFill>
                  <a:srgbClr val="0070C0"/>
                </a:solidFill>
              </a:rPr>
              <a:t>denominada</a:t>
            </a:r>
            <a:r>
              <a:rPr lang="en-US" sz="2400" b="1" dirty="0" smtClean="0">
                <a:solidFill>
                  <a:srgbClr val="0070C0"/>
                </a:solidFill>
              </a:rPr>
              <a:t> natural (N) o </a:t>
            </a:r>
            <a:r>
              <a:rPr lang="en-US" sz="2400" b="1" dirty="0" err="1" smtClean="0">
                <a:solidFill>
                  <a:srgbClr val="0070C0"/>
                </a:solidFill>
              </a:rPr>
              <a:t>forzada</a:t>
            </a:r>
            <a:r>
              <a:rPr lang="en-US" sz="2400" b="1" dirty="0" smtClean="0">
                <a:solidFill>
                  <a:srgbClr val="0070C0"/>
                </a:solidFill>
              </a:rPr>
              <a:t> (F).</a:t>
            </a:r>
          </a:p>
          <a:p>
            <a:pPr algn="just"/>
            <a:r>
              <a:rPr lang="en-US" sz="2400" dirty="0" err="1" smtClean="0"/>
              <a:t>Referirse</a:t>
            </a:r>
            <a:r>
              <a:rPr lang="en-US" sz="2400" dirty="0" smtClean="0"/>
              <a:t> a la </a:t>
            </a:r>
            <a:r>
              <a:rPr lang="en-US" sz="2400" dirty="0" err="1" smtClean="0"/>
              <a:t>Figura</a:t>
            </a:r>
            <a:r>
              <a:rPr lang="en-US" sz="2400" dirty="0" smtClean="0"/>
              <a:t> 5.3 para </a:t>
            </a:r>
            <a:r>
              <a:rPr lang="en-US" sz="2400" dirty="0" err="1" smtClean="0"/>
              <a:t>ver</a:t>
            </a:r>
            <a:r>
              <a:rPr lang="en-US" sz="2400" dirty="0" smtClean="0"/>
              <a:t> un </a:t>
            </a:r>
            <a:r>
              <a:rPr lang="en-US" sz="2400" dirty="0" err="1" smtClean="0"/>
              <a:t>diagrama</a:t>
            </a:r>
            <a:r>
              <a:rPr lang="en-US" sz="2400" dirty="0" smtClean="0"/>
              <a:t> de </a:t>
            </a:r>
            <a:r>
              <a:rPr lang="en-US" sz="2400" dirty="0" err="1" smtClean="0"/>
              <a:t>enfriamiento</a:t>
            </a:r>
            <a:r>
              <a:rPr lang="en-US" sz="2400" dirty="0" smtClean="0"/>
              <a:t> de </a:t>
            </a:r>
            <a:r>
              <a:rPr lang="en-US" sz="2400" dirty="0" err="1" smtClean="0"/>
              <a:t>aceite</a:t>
            </a:r>
            <a:r>
              <a:rPr lang="en-US" sz="2400" dirty="0" smtClean="0"/>
              <a:t> de </a:t>
            </a:r>
            <a:r>
              <a:rPr lang="en-US" sz="2400" dirty="0" err="1" smtClean="0"/>
              <a:t>aire</a:t>
            </a:r>
            <a:r>
              <a:rPr lang="en-US" sz="2400" dirty="0" smtClean="0"/>
              <a:t> </a:t>
            </a:r>
            <a:r>
              <a:rPr lang="en-US" sz="2400" dirty="0" err="1" smtClean="0"/>
              <a:t>forzado</a:t>
            </a:r>
            <a:r>
              <a:rPr lang="en-US" sz="2400" dirty="0" smtClean="0"/>
              <a:t> (OFAF) y </a:t>
            </a:r>
            <a:r>
              <a:rPr lang="en-US" sz="2400" dirty="0" err="1" smtClean="0"/>
              <a:t>Figura</a:t>
            </a:r>
            <a:r>
              <a:rPr lang="en-US" sz="2400" dirty="0" smtClean="0"/>
              <a:t> 5.4 para </a:t>
            </a:r>
            <a:r>
              <a:rPr lang="en-US" sz="2400" dirty="0" err="1" smtClean="0"/>
              <a:t>enfriamiento</a:t>
            </a:r>
            <a:r>
              <a:rPr lang="en-US" sz="2400" dirty="0" smtClean="0"/>
              <a:t> de </a:t>
            </a:r>
            <a:r>
              <a:rPr lang="en-US" sz="2400" dirty="0" err="1" smtClean="0"/>
              <a:t>aceite</a:t>
            </a:r>
            <a:r>
              <a:rPr lang="en-US" sz="2400" dirty="0" smtClean="0"/>
              <a:t> </a:t>
            </a:r>
            <a:r>
              <a:rPr lang="en-US" sz="2400" dirty="0" err="1" smtClean="0"/>
              <a:t>forzado</a:t>
            </a:r>
            <a:r>
              <a:rPr lang="en-US" sz="2400" dirty="0" smtClean="0"/>
              <a:t> </a:t>
            </a:r>
            <a:r>
              <a:rPr lang="en-US" sz="2400" dirty="0" err="1" smtClean="0"/>
              <a:t>por</a:t>
            </a:r>
            <a:r>
              <a:rPr lang="en-US" sz="2400" dirty="0" smtClean="0"/>
              <a:t> </a:t>
            </a:r>
            <a:r>
              <a:rPr lang="en-US" sz="2400" dirty="0" err="1" smtClean="0"/>
              <a:t>agua</a:t>
            </a:r>
            <a:r>
              <a:rPr lang="en-US" sz="2400" dirty="0" smtClean="0"/>
              <a:t> (OFWF).</a:t>
            </a:r>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3</a:t>
            </a:fld>
            <a:endParaRPr lang="en-US"/>
          </a:p>
        </p:txBody>
      </p:sp>
    </p:spTree>
    <p:extLst>
      <p:ext uri="{BB962C8B-B14F-4D97-AF65-F5344CB8AC3E}">
        <p14:creationId xmlns:p14="http://schemas.microsoft.com/office/powerpoint/2010/main" val="3430182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7936" marR="96026" indent="110311" algn="just">
              <a:spcBef>
                <a:spcPts val="62"/>
              </a:spcBef>
            </a:pPr>
            <a:r>
              <a:rPr lang="es-ES" sz="2400" b="1" dirty="0" smtClean="0">
                <a:latin typeface="Arial Unicode MS"/>
                <a:cs typeface="Arial Unicode MS"/>
              </a:rPr>
              <a:t>5.4 TEORÍA DEL TRANSFORMADOR Y ANÁLISIS DE CIRCUITOS</a:t>
            </a:r>
          </a:p>
          <a:p>
            <a:pPr marL="7936" marR="96026" indent="110311" algn="just">
              <a:spcBef>
                <a:spcPts val="62"/>
              </a:spcBef>
            </a:pPr>
            <a:r>
              <a:rPr lang="es-ES" sz="2400" dirty="0" smtClean="0">
                <a:latin typeface="Arial Unicode MS"/>
                <a:cs typeface="Arial Unicode MS"/>
              </a:rPr>
              <a:t>Un transformador de potencia transfiere energía de un nivel de tensión a otro nivel de tensión, que consta de dos o más bobinas de cables enrollados alrededor de un núcleo magnético (ver </a:t>
            </a:r>
            <a:r>
              <a:rPr lang="es-ES" sz="2400" dirty="0" smtClean="0">
                <a:solidFill>
                  <a:srgbClr val="0070C0"/>
                </a:solidFill>
                <a:latin typeface="Arial Unicode MS"/>
                <a:cs typeface="Arial Unicode MS"/>
              </a:rPr>
              <a:t>Figura 5.5</a:t>
            </a:r>
            <a:r>
              <a:rPr lang="es-ES" sz="2400" dirty="0" smtClean="0">
                <a:latin typeface="Arial Unicode MS"/>
                <a:cs typeface="Arial Unicode MS"/>
              </a:rPr>
              <a:t>).</a:t>
            </a:r>
          </a:p>
          <a:p>
            <a:pPr marL="7936" marR="96026" indent="110311" algn="just">
              <a:spcBef>
                <a:spcPts val="62"/>
              </a:spcBef>
            </a:pPr>
            <a:r>
              <a:rPr lang="es-ES" sz="2400" dirty="0" smtClean="0">
                <a:latin typeface="Arial Unicode MS"/>
                <a:cs typeface="Arial Unicode MS"/>
              </a:rPr>
              <a:t>La impedancia del transformador se puede representar en porcentaje de impedancia o por valor unitario. La impedancia representa las pérdidas en los transformadores debido al flujo de fuga (definido como flujo magnético que no sigue el camino particularmente previsto en un circuito magnético).</a:t>
            </a:r>
          </a:p>
          <a:p>
            <a:pPr marL="7936" marR="96026" indent="110311" algn="just">
              <a:spcBef>
                <a:spcPts val="62"/>
              </a:spcBef>
            </a:pPr>
            <a:r>
              <a:rPr lang="es-ES" sz="2400" dirty="0" smtClean="0">
                <a:latin typeface="Arial Unicode MS"/>
                <a:cs typeface="Arial Unicode MS"/>
              </a:rPr>
              <a:t>Un</a:t>
            </a:r>
            <a:r>
              <a:rPr lang="es-ES" sz="2400" spc="94" dirty="0" smtClean="0">
                <a:latin typeface="Arial Unicode MS"/>
                <a:cs typeface="Arial Unicode MS"/>
              </a:rPr>
              <a:t> </a:t>
            </a:r>
            <a:r>
              <a:rPr lang="es-ES" sz="2400" dirty="0" smtClean="0">
                <a:latin typeface="Arial Unicode MS"/>
                <a:cs typeface="Arial Unicode MS"/>
              </a:rPr>
              <a:t>transformador</a:t>
            </a:r>
            <a:r>
              <a:rPr lang="es-ES" sz="2400" spc="97" dirty="0" smtClean="0">
                <a:latin typeface="Arial Unicode MS"/>
                <a:cs typeface="Arial Unicode MS"/>
              </a:rPr>
              <a:t> </a:t>
            </a:r>
            <a:r>
              <a:rPr lang="es-ES" sz="2400" dirty="0" smtClean="0">
                <a:latin typeface="Arial Unicode MS"/>
                <a:cs typeface="Arial Unicode MS"/>
              </a:rPr>
              <a:t>se</a:t>
            </a:r>
            <a:r>
              <a:rPr lang="es-ES" sz="2400" spc="97" dirty="0" smtClean="0">
                <a:latin typeface="Arial Unicode MS"/>
                <a:cs typeface="Arial Unicode MS"/>
              </a:rPr>
              <a:t> </a:t>
            </a:r>
            <a:r>
              <a:rPr lang="es-ES" sz="2400" dirty="0" smtClean="0">
                <a:latin typeface="Arial Unicode MS"/>
                <a:cs typeface="Arial Unicode MS"/>
              </a:rPr>
              <a:t>representa</a:t>
            </a:r>
            <a:r>
              <a:rPr lang="es-ES" sz="2400" spc="97" dirty="0" smtClean="0">
                <a:latin typeface="Arial Unicode MS"/>
                <a:cs typeface="Arial Unicode MS"/>
              </a:rPr>
              <a:t> </a:t>
            </a:r>
            <a:r>
              <a:rPr lang="es-ES" sz="2400" dirty="0" smtClean="0">
                <a:latin typeface="Arial Unicode MS"/>
                <a:cs typeface="Arial Unicode MS"/>
              </a:rPr>
              <a:t>en</a:t>
            </a:r>
            <a:r>
              <a:rPr lang="es-ES" sz="2400" spc="97" dirty="0" smtClean="0">
                <a:latin typeface="Arial Unicode MS"/>
                <a:cs typeface="Arial Unicode MS"/>
              </a:rPr>
              <a:t> </a:t>
            </a:r>
            <a:r>
              <a:rPr lang="es-ES" sz="2400" dirty="0" smtClean="0">
                <a:latin typeface="Arial Unicode MS"/>
                <a:cs typeface="Arial Unicode MS"/>
              </a:rPr>
              <a:t>diagramas</a:t>
            </a:r>
            <a:r>
              <a:rPr lang="es-ES" sz="2400" spc="97" dirty="0" smtClean="0">
                <a:latin typeface="Arial Unicode MS"/>
                <a:cs typeface="Arial Unicode MS"/>
              </a:rPr>
              <a:t> </a:t>
            </a:r>
            <a:r>
              <a:rPr lang="es-ES" sz="2400" dirty="0" smtClean="0">
                <a:latin typeface="Arial Unicode MS"/>
                <a:cs typeface="Arial Unicode MS"/>
              </a:rPr>
              <a:t>eléctricos</a:t>
            </a:r>
            <a:r>
              <a:rPr lang="es-ES" sz="2400" spc="97" dirty="0" smtClean="0">
                <a:latin typeface="Arial Unicode MS"/>
                <a:cs typeface="Arial Unicode MS"/>
              </a:rPr>
              <a:t> </a:t>
            </a:r>
            <a:r>
              <a:rPr lang="es-ES" sz="2400" dirty="0" smtClean="0">
                <a:latin typeface="Arial Unicode MS"/>
                <a:cs typeface="Arial Unicode MS"/>
              </a:rPr>
              <a:t>como</a:t>
            </a:r>
            <a:r>
              <a:rPr lang="es-ES" sz="2400" spc="97" dirty="0" smtClean="0">
                <a:latin typeface="Arial Unicode MS"/>
                <a:cs typeface="Arial Unicode MS"/>
              </a:rPr>
              <a:t> </a:t>
            </a:r>
            <a:r>
              <a:rPr lang="es-ES" sz="2400" dirty="0" smtClean="0">
                <a:latin typeface="Arial Unicode MS"/>
                <a:cs typeface="Arial Unicode MS"/>
              </a:rPr>
              <a:t>una</a:t>
            </a:r>
            <a:r>
              <a:rPr lang="es-ES" sz="2400" spc="97" dirty="0" smtClean="0">
                <a:latin typeface="Arial Unicode MS"/>
                <a:cs typeface="Arial Unicode MS"/>
              </a:rPr>
              <a:t> </a:t>
            </a:r>
            <a:r>
              <a:rPr lang="es-ES" sz="2400" dirty="0" smtClean="0">
                <a:latin typeface="Arial Unicode MS"/>
                <a:cs typeface="Arial Unicode MS"/>
              </a:rPr>
              <a:t>impedancia</a:t>
            </a:r>
            <a:r>
              <a:rPr lang="es-ES" sz="2400" spc="97" dirty="0" smtClean="0">
                <a:latin typeface="Arial Unicode MS"/>
                <a:cs typeface="Arial Unicode MS"/>
              </a:rPr>
              <a:t> </a:t>
            </a:r>
            <a:r>
              <a:rPr lang="es-ES" sz="2400" spc="-16" dirty="0" smtClean="0">
                <a:latin typeface="Arial Unicode MS"/>
                <a:cs typeface="Arial Unicode MS"/>
              </a:rPr>
              <a:t>en</a:t>
            </a:r>
            <a:r>
              <a:rPr lang="es-ES" sz="2400" dirty="0" smtClean="0">
                <a:latin typeface="Arial Unicode MS"/>
                <a:cs typeface="Arial Unicode MS"/>
              </a:rPr>
              <a:t> serie</a:t>
            </a:r>
            <a:r>
              <a:rPr lang="es-ES" sz="2400" spc="60" dirty="0" smtClean="0">
                <a:latin typeface="Arial Unicode MS"/>
                <a:cs typeface="Arial Unicode MS"/>
              </a:rPr>
              <a:t> </a:t>
            </a:r>
            <a:r>
              <a:rPr lang="es-ES" sz="2400" dirty="0" smtClean="0">
                <a:latin typeface="Arial Unicode MS"/>
                <a:cs typeface="Arial Unicode MS"/>
              </a:rPr>
              <a:t>conectada</a:t>
            </a:r>
            <a:r>
              <a:rPr lang="es-ES" sz="2400" spc="62" dirty="0" smtClean="0">
                <a:latin typeface="Arial Unicode MS"/>
                <a:cs typeface="Arial Unicode MS"/>
              </a:rPr>
              <a:t> </a:t>
            </a:r>
            <a:r>
              <a:rPr lang="es-ES" sz="2400" dirty="0" smtClean="0">
                <a:latin typeface="Arial Unicode MS"/>
                <a:cs typeface="Arial Unicode MS"/>
              </a:rPr>
              <a:t>entre</a:t>
            </a:r>
            <a:r>
              <a:rPr lang="es-ES" sz="2400" spc="62" dirty="0" smtClean="0">
                <a:latin typeface="Arial Unicode MS"/>
                <a:cs typeface="Arial Unicode MS"/>
              </a:rPr>
              <a:t> </a:t>
            </a:r>
            <a:r>
              <a:rPr lang="es-ES" sz="2400" dirty="0" smtClean="0">
                <a:latin typeface="Arial Unicode MS"/>
                <a:cs typeface="Arial Unicode MS"/>
              </a:rPr>
              <a:t>terminales</a:t>
            </a:r>
            <a:r>
              <a:rPr lang="es-ES" sz="2400" spc="62" dirty="0" smtClean="0">
                <a:latin typeface="Arial Unicode MS"/>
                <a:cs typeface="Arial Unicode MS"/>
              </a:rPr>
              <a:t> </a:t>
            </a:r>
            <a:r>
              <a:rPr lang="es-ES" sz="2400" dirty="0" smtClean="0">
                <a:latin typeface="Arial Unicode MS"/>
                <a:cs typeface="Arial Unicode MS"/>
              </a:rPr>
              <a:t>de</a:t>
            </a:r>
            <a:r>
              <a:rPr lang="es-ES" sz="2400" spc="62" dirty="0" smtClean="0">
                <a:latin typeface="Arial Unicode MS"/>
                <a:cs typeface="Arial Unicode MS"/>
              </a:rPr>
              <a:t> </a:t>
            </a:r>
            <a:r>
              <a:rPr lang="es-ES" sz="2400" dirty="0" smtClean="0">
                <a:latin typeface="Arial Unicode MS"/>
                <a:cs typeface="Arial Unicode MS"/>
              </a:rPr>
              <a:t>alta</a:t>
            </a:r>
            <a:r>
              <a:rPr lang="es-ES" sz="2400" spc="62" dirty="0" smtClean="0">
                <a:latin typeface="Arial Unicode MS"/>
                <a:cs typeface="Arial Unicode MS"/>
              </a:rPr>
              <a:t> </a:t>
            </a:r>
            <a:r>
              <a:rPr lang="es-ES" sz="2400" dirty="0" smtClean="0">
                <a:latin typeface="Arial Unicode MS"/>
                <a:cs typeface="Arial Unicode MS"/>
              </a:rPr>
              <a:t>y</a:t>
            </a:r>
            <a:r>
              <a:rPr lang="es-ES" sz="2400" spc="62" dirty="0" smtClean="0">
                <a:latin typeface="Arial Unicode MS"/>
                <a:cs typeface="Arial Unicode MS"/>
              </a:rPr>
              <a:t> </a:t>
            </a:r>
            <a:r>
              <a:rPr lang="es-ES" sz="2400" dirty="0" smtClean="0">
                <a:latin typeface="Arial Unicode MS"/>
                <a:cs typeface="Arial Unicode MS"/>
              </a:rPr>
              <a:t>baja</a:t>
            </a:r>
            <a:r>
              <a:rPr lang="es-ES" sz="2400" spc="62" dirty="0" smtClean="0">
                <a:latin typeface="Arial Unicode MS"/>
                <a:cs typeface="Arial Unicode MS"/>
              </a:rPr>
              <a:t> </a:t>
            </a:r>
            <a:r>
              <a:rPr lang="es-ES" sz="2400" dirty="0" smtClean="0">
                <a:latin typeface="Arial Unicode MS"/>
                <a:cs typeface="Arial Unicode MS"/>
              </a:rPr>
              <a:t>tensión</a:t>
            </a:r>
            <a:r>
              <a:rPr lang="es-ES" sz="2400" spc="62" dirty="0" smtClean="0">
                <a:latin typeface="Arial Unicode MS"/>
                <a:cs typeface="Arial Unicode MS"/>
              </a:rPr>
              <a:t> </a:t>
            </a:r>
            <a:r>
              <a:rPr lang="es-ES" sz="2400" dirty="0" smtClean="0">
                <a:latin typeface="Arial Unicode MS"/>
                <a:cs typeface="Arial Unicode MS"/>
              </a:rPr>
              <a:t>(</a:t>
            </a:r>
            <a:r>
              <a:rPr lang="es-ES" sz="2400" dirty="0" smtClean="0">
                <a:solidFill>
                  <a:srgbClr val="007FAC"/>
                </a:solidFill>
                <a:latin typeface="Arial Unicode MS"/>
                <a:cs typeface="Arial Unicode MS"/>
              </a:rPr>
              <a:t>Figura</a:t>
            </a:r>
            <a:r>
              <a:rPr lang="es-ES" sz="2400" spc="62" dirty="0" smtClean="0">
                <a:solidFill>
                  <a:srgbClr val="007FAC"/>
                </a:solidFill>
                <a:latin typeface="Arial Unicode MS"/>
                <a:cs typeface="Arial Unicode MS"/>
              </a:rPr>
              <a:t> </a:t>
            </a:r>
            <a:r>
              <a:rPr lang="es-ES" sz="2400" spc="-6" dirty="0" smtClean="0">
                <a:solidFill>
                  <a:srgbClr val="007FAC"/>
                </a:solidFill>
                <a:latin typeface="Arial Unicode MS"/>
                <a:cs typeface="Arial Unicode MS"/>
              </a:rPr>
              <a:t>5.6</a:t>
            </a:r>
            <a:r>
              <a:rPr lang="es-ES" sz="2400" spc="-6" dirty="0" smtClean="0">
                <a:latin typeface="Arial Unicode MS"/>
                <a:cs typeface="Arial Unicode MS"/>
              </a:rPr>
              <a:t>).</a:t>
            </a:r>
            <a:endParaRPr lang="es-ES" sz="2400" dirty="0" smtClean="0">
              <a:latin typeface="Arial Unicode MS"/>
              <a:cs typeface="Arial Unicode MS"/>
            </a:endParaRPr>
          </a:p>
          <a:p>
            <a:pPr marL="7936" marR="80154" indent="110311" algn="just">
              <a:spcBef>
                <a:spcPts val="60"/>
              </a:spcBef>
            </a:pPr>
            <a:r>
              <a:rPr lang="es-ES" sz="2400" dirty="0" smtClean="0">
                <a:latin typeface="Arial Unicode MS"/>
                <a:cs typeface="Arial Unicode MS"/>
              </a:rPr>
              <a:t>Los</a:t>
            </a:r>
            <a:r>
              <a:rPr lang="es-ES" sz="2400" spc="88" dirty="0" smtClean="0">
                <a:latin typeface="Arial Unicode MS"/>
                <a:cs typeface="Arial Unicode MS"/>
              </a:rPr>
              <a:t> </a:t>
            </a:r>
            <a:r>
              <a:rPr lang="es-ES" sz="2400" dirty="0" smtClean="0">
                <a:latin typeface="Arial Unicode MS"/>
                <a:cs typeface="Arial Unicode MS"/>
              </a:rPr>
              <a:t>transformadores</a:t>
            </a:r>
            <a:r>
              <a:rPr lang="es-ES" sz="2400" spc="88" dirty="0" smtClean="0">
                <a:latin typeface="Arial Unicode MS"/>
                <a:cs typeface="Arial Unicode MS"/>
              </a:rPr>
              <a:t> </a:t>
            </a:r>
            <a:r>
              <a:rPr lang="es-ES" sz="2400" dirty="0" smtClean="0">
                <a:latin typeface="Arial Unicode MS"/>
                <a:cs typeface="Arial Unicode MS"/>
              </a:rPr>
              <a:t>trifásicos</a:t>
            </a:r>
            <a:r>
              <a:rPr lang="es-ES" sz="2400" spc="90" dirty="0" smtClean="0">
                <a:latin typeface="Arial Unicode MS"/>
                <a:cs typeface="Arial Unicode MS"/>
              </a:rPr>
              <a:t> </a:t>
            </a:r>
            <a:r>
              <a:rPr lang="es-ES" sz="2400" dirty="0" smtClean="0">
                <a:latin typeface="Arial Unicode MS"/>
                <a:cs typeface="Arial Unicode MS"/>
              </a:rPr>
              <a:t>se</a:t>
            </a:r>
            <a:r>
              <a:rPr lang="es-ES" sz="2400" spc="88" dirty="0" smtClean="0">
                <a:latin typeface="Arial Unicode MS"/>
                <a:cs typeface="Arial Unicode MS"/>
              </a:rPr>
              <a:t> </a:t>
            </a:r>
            <a:r>
              <a:rPr lang="es-ES" sz="2400" dirty="0" smtClean="0">
                <a:latin typeface="Arial Unicode MS"/>
                <a:cs typeface="Arial Unicode MS"/>
              </a:rPr>
              <a:t>pueden</a:t>
            </a:r>
            <a:r>
              <a:rPr lang="es-ES" sz="2400" spc="90" dirty="0" smtClean="0">
                <a:latin typeface="Arial Unicode MS"/>
                <a:cs typeface="Arial Unicode MS"/>
              </a:rPr>
              <a:t> </a:t>
            </a:r>
            <a:r>
              <a:rPr lang="es-ES" sz="2400" dirty="0" smtClean="0">
                <a:latin typeface="Arial Unicode MS"/>
                <a:cs typeface="Arial Unicode MS"/>
              </a:rPr>
              <a:t>conectar</a:t>
            </a:r>
            <a:r>
              <a:rPr lang="es-ES" sz="2400" spc="88" dirty="0" smtClean="0">
                <a:latin typeface="Arial Unicode MS"/>
                <a:cs typeface="Arial Unicode MS"/>
              </a:rPr>
              <a:t> </a:t>
            </a:r>
            <a:r>
              <a:rPr lang="es-ES" sz="2400" dirty="0" smtClean="0">
                <a:latin typeface="Arial Unicode MS"/>
                <a:cs typeface="Arial Unicode MS"/>
              </a:rPr>
              <a:t>de</a:t>
            </a:r>
            <a:r>
              <a:rPr lang="es-ES" sz="2400" spc="90" dirty="0" smtClean="0">
                <a:latin typeface="Arial Unicode MS"/>
                <a:cs typeface="Arial Unicode MS"/>
              </a:rPr>
              <a:t> </a:t>
            </a:r>
            <a:r>
              <a:rPr lang="es-ES" sz="2400" dirty="0" smtClean="0">
                <a:latin typeface="Arial Unicode MS"/>
                <a:cs typeface="Arial Unicode MS"/>
              </a:rPr>
              <a:t>diferentes</a:t>
            </a:r>
            <a:r>
              <a:rPr lang="es-ES" sz="2400" spc="88" dirty="0" smtClean="0">
                <a:latin typeface="Arial Unicode MS"/>
                <a:cs typeface="Arial Unicode MS"/>
              </a:rPr>
              <a:t> </a:t>
            </a:r>
            <a:r>
              <a:rPr lang="es-ES" sz="2400" dirty="0" smtClean="0">
                <a:latin typeface="Arial Unicode MS"/>
                <a:cs typeface="Arial Unicode MS"/>
              </a:rPr>
              <a:t>formas,</a:t>
            </a:r>
            <a:r>
              <a:rPr lang="es-ES" sz="2400" spc="88" dirty="0" smtClean="0">
                <a:latin typeface="Arial Unicode MS"/>
                <a:cs typeface="Arial Unicode MS"/>
              </a:rPr>
              <a:t> </a:t>
            </a:r>
            <a:r>
              <a:rPr lang="es-ES" sz="2400" dirty="0" smtClean="0">
                <a:latin typeface="Arial Unicode MS"/>
                <a:cs typeface="Arial Unicode MS"/>
              </a:rPr>
              <a:t>por</a:t>
            </a:r>
            <a:r>
              <a:rPr lang="es-ES" sz="2400" spc="90" dirty="0" smtClean="0">
                <a:latin typeface="Arial Unicode MS"/>
                <a:cs typeface="Arial Unicode MS"/>
              </a:rPr>
              <a:t> </a:t>
            </a:r>
            <a:r>
              <a:rPr lang="es-ES" sz="2400" dirty="0" smtClean="0">
                <a:latin typeface="Arial Unicode MS"/>
                <a:cs typeface="Arial Unicode MS"/>
              </a:rPr>
              <a:t>ejemplo,</a:t>
            </a:r>
            <a:r>
              <a:rPr lang="es-ES" sz="2400" spc="88" dirty="0" smtClean="0">
                <a:latin typeface="Arial Unicode MS"/>
                <a:cs typeface="Arial Unicode MS"/>
              </a:rPr>
              <a:t> </a:t>
            </a:r>
            <a:r>
              <a:rPr lang="es-ES" sz="2400" spc="-16" dirty="0" smtClean="0">
                <a:latin typeface="Arial Unicode MS"/>
                <a:cs typeface="Arial Unicode MS"/>
              </a:rPr>
              <a:t>en</a:t>
            </a:r>
            <a:r>
              <a:rPr lang="es-ES" sz="2400" spc="125" dirty="0" smtClean="0">
                <a:latin typeface="Arial Unicode MS"/>
                <a:cs typeface="Arial Unicode MS"/>
              </a:rPr>
              <a:t> </a:t>
            </a:r>
            <a:r>
              <a:rPr lang="es-ES" sz="2400" dirty="0" smtClean="0">
                <a:latin typeface="Arial Unicode MS"/>
                <a:cs typeface="Arial Unicode MS"/>
              </a:rPr>
              <a:t>conexión</a:t>
            </a:r>
            <a:r>
              <a:rPr lang="es-ES" sz="2400" spc="53" dirty="0" smtClean="0">
                <a:latin typeface="Arial Unicode MS"/>
                <a:cs typeface="Arial Unicode MS"/>
              </a:rPr>
              <a:t> </a:t>
            </a:r>
            <a:r>
              <a:rPr lang="es-ES" sz="2400" dirty="0" smtClean="0">
                <a:latin typeface="Arial Unicode MS"/>
                <a:cs typeface="Arial Unicode MS"/>
              </a:rPr>
              <a:t>estrella</a:t>
            </a:r>
            <a:r>
              <a:rPr lang="es-ES" sz="2400" spc="53" dirty="0" smtClean="0">
                <a:latin typeface="Arial Unicode MS"/>
                <a:cs typeface="Arial Unicode MS"/>
              </a:rPr>
              <a:t> </a:t>
            </a:r>
            <a:r>
              <a:rPr lang="es-ES" sz="2400" spc="37" dirty="0" smtClean="0">
                <a:latin typeface="Arial Unicode MS"/>
                <a:cs typeface="Arial Unicode MS"/>
              </a:rPr>
              <a:t>/</a:t>
            </a:r>
            <a:r>
              <a:rPr lang="es-ES" sz="2400" spc="53" dirty="0" smtClean="0">
                <a:latin typeface="Arial Unicode MS"/>
                <a:cs typeface="Arial Unicode MS"/>
              </a:rPr>
              <a:t> </a:t>
            </a:r>
            <a:r>
              <a:rPr lang="es-ES" sz="2400" dirty="0" smtClean="0">
                <a:latin typeface="Arial Unicode MS"/>
                <a:cs typeface="Arial Unicode MS"/>
              </a:rPr>
              <a:t>triángulo</a:t>
            </a:r>
            <a:r>
              <a:rPr lang="es-ES" sz="2400" spc="53" dirty="0" smtClean="0">
                <a:latin typeface="Arial Unicode MS"/>
                <a:cs typeface="Arial Unicode MS"/>
              </a:rPr>
              <a:t> </a:t>
            </a:r>
            <a:r>
              <a:rPr lang="es-ES" sz="2400" dirty="0" smtClean="0">
                <a:latin typeface="Arial Unicode MS"/>
                <a:cs typeface="Arial Unicode MS"/>
              </a:rPr>
              <a:t>como</a:t>
            </a:r>
            <a:r>
              <a:rPr lang="es-ES" sz="2400" spc="56" dirty="0" smtClean="0">
                <a:latin typeface="Arial Unicode MS"/>
                <a:cs typeface="Arial Unicode MS"/>
              </a:rPr>
              <a:t> </a:t>
            </a:r>
            <a:r>
              <a:rPr lang="es-ES" sz="2400" dirty="0" smtClean="0">
                <a:latin typeface="Arial Unicode MS"/>
                <a:cs typeface="Arial Unicode MS"/>
              </a:rPr>
              <a:t>se</a:t>
            </a:r>
            <a:r>
              <a:rPr lang="es-ES" sz="2400" spc="53" dirty="0" smtClean="0">
                <a:latin typeface="Arial Unicode MS"/>
                <a:cs typeface="Arial Unicode MS"/>
              </a:rPr>
              <a:t> </a:t>
            </a:r>
            <a:r>
              <a:rPr lang="es-ES" sz="2400" dirty="0" smtClean="0">
                <a:latin typeface="Arial Unicode MS"/>
                <a:cs typeface="Arial Unicode MS"/>
              </a:rPr>
              <a:t>ve</a:t>
            </a:r>
            <a:r>
              <a:rPr lang="es-ES" sz="2400" spc="53" dirty="0" smtClean="0">
                <a:latin typeface="Arial Unicode MS"/>
                <a:cs typeface="Arial Unicode MS"/>
              </a:rPr>
              <a:t> </a:t>
            </a:r>
            <a:r>
              <a:rPr lang="es-ES" sz="2400" dirty="0" smtClean="0">
                <a:latin typeface="Arial Unicode MS"/>
                <a:cs typeface="Arial Unicode MS"/>
              </a:rPr>
              <a:t>en</a:t>
            </a:r>
            <a:r>
              <a:rPr lang="es-ES" sz="2400" spc="53" dirty="0" smtClean="0">
                <a:latin typeface="Arial Unicode MS"/>
                <a:cs typeface="Arial Unicode MS"/>
              </a:rPr>
              <a:t> </a:t>
            </a:r>
            <a:r>
              <a:rPr lang="es-ES" sz="2400" dirty="0" smtClean="0">
                <a:solidFill>
                  <a:srgbClr val="007FAC"/>
                </a:solidFill>
                <a:latin typeface="Arial Unicode MS"/>
                <a:cs typeface="Arial Unicode MS"/>
              </a:rPr>
              <a:t>Figura</a:t>
            </a:r>
            <a:r>
              <a:rPr lang="es-ES" sz="2400" spc="56" dirty="0" smtClean="0">
                <a:solidFill>
                  <a:srgbClr val="007FAC"/>
                </a:solidFill>
                <a:latin typeface="Arial Unicode MS"/>
                <a:cs typeface="Arial Unicode MS"/>
              </a:rPr>
              <a:t> </a:t>
            </a:r>
            <a:r>
              <a:rPr lang="es-ES" sz="2400" spc="-12" dirty="0" smtClean="0">
                <a:solidFill>
                  <a:srgbClr val="007FAC"/>
                </a:solidFill>
                <a:latin typeface="Arial Unicode MS"/>
                <a:cs typeface="Arial Unicode MS"/>
              </a:rPr>
              <a:t>5.7</a:t>
            </a:r>
            <a:r>
              <a:rPr lang="es-ES" sz="2400" spc="-12" dirty="0" smtClean="0">
                <a:latin typeface="Arial Unicode MS"/>
                <a:cs typeface="Arial Unicode MS"/>
              </a:rPr>
              <a:t>.</a:t>
            </a:r>
            <a:endParaRPr lang="es-ES" sz="2400" dirty="0" smtClean="0">
              <a:latin typeface="Arial Unicode MS"/>
              <a:cs typeface="Arial Unicode MS"/>
            </a:endParaRPr>
          </a:p>
          <a:p>
            <a:pPr marL="118248" algn="just">
              <a:spcBef>
                <a:spcPts val="159"/>
              </a:spcBef>
            </a:pPr>
            <a:r>
              <a:rPr lang="es-ES" sz="2400" spc="-19" dirty="0" smtClean="0">
                <a:latin typeface="Arial Unicode MS"/>
                <a:cs typeface="Arial Unicode MS"/>
              </a:rPr>
              <a:t>El</a:t>
            </a:r>
            <a:r>
              <a:rPr lang="es-ES" sz="2400" spc="79" dirty="0" smtClean="0">
                <a:latin typeface="Arial Unicode MS"/>
                <a:cs typeface="Arial Unicode MS"/>
              </a:rPr>
              <a:t> </a:t>
            </a:r>
            <a:r>
              <a:rPr lang="es-ES" sz="2400" dirty="0" smtClean="0">
                <a:latin typeface="Arial Unicode MS"/>
                <a:cs typeface="Arial Unicode MS"/>
              </a:rPr>
              <a:t>devanado</a:t>
            </a:r>
            <a:r>
              <a:rPr lang="es-ES" sz="2400" spc="81" dirty="0" smtClean="0">
                <a:latin typeface="Arial Unicode MS"/>
                <a:cs typeface="Arial Unicode MS"/>
              </a:rPr>
              <a:t> </a:t>
            </a:r>
            <a:r>
              <a:rPr lang="es-ES" sz="2400" dirty="0" smtClean="0">
                <a:latin typeface="Arial Unicode MS"/>
                <a:cs typeface="Arial Unicode MS"/>
              </a:rPr>
              <a:t>terciario</a:t>
            </a:r>
            <a:r>
              <a:rPr lang="es-ES" sz="2400" spc="79" dirty="0" smtClean="0">
                <a:latin typeface="Arial Unicode MS"/>
                <a:cs typeface="Arial Unicode MS"/>
              </a:rPr>
              <a:t> </a:t>
            </a:r>
            <a:r>
              <a:rPr lang="es-ES" sz="2400" dirty="0" smtClean="0">
                <a:latin typeface="Arial Unicode MS"/>
                <a:cs typeface="Arial Unicode MS"/>
              </a:rPr>
              <a:t>(tercer)</a:t>
            </a:r>
            <a:r>
              <a:rPr lang="es-ES" sz="2400" spc="81" dirty="0" smtClean="0">
                <a:latin typeface="Arial Unicode MS"/>
                <a:cs typeface="Arial Unicode MS"/>
              </a:rPr>
              <a:t> </a:t>
            </a:r>
            <a:r>
              <a:rPr lang="es-ES" sz="2400" dirty="0" smtClean="0">
                <a:latin typeface="Arial Unicode MS"/>
                <a:cs typeface="Arial Unicode MS"/>
              </a:rPr>
              <a:t>se</a:t>
            </a:r>
            <a:r>
              <a:rPr lang="es-ES" sz="2400" spc="79" dirty="0" smtClean="0">
                <a:latin typeface="Arial Unicode MS"/>
                <a:cs typeface="Arial Unicode MS"/>
              </a:rPr>
              <a:t> </a:t>
            </a:r>
            <a:r>
              <a:rPr lang="es-ES" sz="2400" dirty="0" smtClean="0">
                <a:latin typeface="Arial Unicode MS"/>
                <a:cs typeface="Arial Unicode MS"/>
              </a:rPr>
              <a:t>puede</a:t>
            </a:r>
            <a:r>
              <a:rPr lang="es-ES" sz="2400" spc="81" dirty="0" smtClean="0">
                <a:latin typeface="Arial Unicode MS"/>
                <a:cs typeface="Arial Unicode MS"/>
              </a:rPr>
              <a:t> </a:t>
            </a:r>
            <a:r>
              <a:rPr lang="es-ES" sz="2400" dirty="0" smtClean="0">
                <a:latin typeface="Arial Unicode MS"/>
                <a:cs typeface="Arial Unicode MS"/>
              </a:rPr>
              <a:t>utilizar</a:t>
            </a:r>
            <a:r>
              <a:rPr lang="es-ES" sz="2400" spc="81" dirty="0" smtClean="0">
                <a:latin typeface="Arial Unicode MS"/>
                <a:cs typeface="Arial Unicode MS"/>
              </a:rPr>
              <a:t> </a:t>
            </a:r>
            <a:r>
              <a:rPr lang="es-ES" sz="2400" dirty="0" smtClean="0">
                <a:latin typeface="Arial Unicode MS"/>
                <a:cs typeface="Arial Unicode MS"/>
              </a:rPr>
              <a:t>en</a:t>
            </a:r>
            <a:r>
              <a:rPr lang="es-ES" sz="2400" spc="79" dirty="0" smtClean="0">
                <a:latin typeface="Arial Unicode MS"/>
                <a:cs typeface="Arial Unicode MS"/>
              </a:rPr>
              <a:t> </a:t>
            </a:r>
            <a:r>
              <a:rPr lang="es-ES" sz="2400" dirty="0" smtClean="0">
                <a:latin typeface="Arial Unicode MS"/>
                <a:cs typeface="Arial Unicode MS"/>
              </a:rPr>
              <a:t>transformadores</a:t>
            </a:r>
            <a:r>
              <a:rPr lang="es-ES" sz="2400" spc="81" dirty="0" smtClean="0">
                <a:latin typeface="Arial Unicode MS"/>
                <a:cs typeface="Arial Unicode MS"/>
              </a:rPr>
              <a:t> </a:t>
            </a:r>
            <a:r>
              <a:rPr lang="es-ES" sz="2400" dirty="0" smtClean="0">
                <a:latin typeface="Arial Unicode MS"/>
                <a:cs typeface="Arial Unicode MS"/>
              </a:rPr>
              <a:t>de</a:t>
            </a:r>
            <a:r>
              <a:rPr lang="es-ES" sz="2400" spc="79" dirty="0" smtClean="0">
                <a:latin typeface="Arial Unicode MS"/>
                <a:cs typeface="Arial Unicode MS"/>
              </a:rPr>
              <a:t> </a:t>
            </a:r>
            <a:r>
              <a:rPr lang="es-ES" sz="2400" dirty="0" smtClean="0">
                <a:latin typeface="Arial Unicode MS"/>
                <a:cs typeface="Arial Unicode MS"/>
              </a:rPr>
              <a:t>potencia</a:t>
            </a:r>
            <a:r>
              <a:rPr lang="es-ES" sz="2400" spc="81" dirty="0" smtClean="0">
                <a:latin typeface="Arial Unicode MS"/>
                <a:cs typeface="Arial Unicode MS"/>
              </a:rPr>
              <a:t> </a:t>
            </a:r>
            <a:r>
              <a:rPr lang="es-ES" sz="2400" spc="-12" dirty="0" smtClean="0">
                <a:latin typeface="Arial Unicode MS"/>
                <a:cs typeface="Arial Unicode MS"/>
              </a:rPr>
              <a:t>para </a:t>
            </a:r>
            <a:r>
              <a:rPr lang="es-ES" sz="2400" dirty="0" smtClean="0">
                <a:latin typeface="Arial Unicode MS"/>
                <a:cs typeface="Arial Unicode MS"/>
              </a:rPr>
              <a:t>suministrar</a:t>
            </a:r>
            <a:r>
              <a:rPr lang="es-ES" sz="2400" spc="69" dirty="0" smtClean="0">
                <a:latin typeface="Arial Unicode MS"/>
                <a:cs typeface="Arial Unicode MS"/>
              </a:rPr>
              <a:t> </a:t>
            </a:r>
            <a:r>
              <a:rPr lang="es-ES" sz="2400" dirty="0" smtClean="0">
                <a:latin typeface="Arial Unicode MS"/>
                <a:cs typeface="Arial Unicode MS"/>
              </a:rPr>
              <a:t>servicios</a:t>
            </a:r>
            <a:r>
              <a:rPr lang="es-ES" sz="2400" spc="69" dirty="0" smtClean="0">
                <a:latin typeface="Arial Unicode MS"/>
                <a:cs typeface="Arial Unicode MS"/>
              </a:rPr>
              <a:t> </a:t>
            </a:r>
            <a:r>
              <a:rPr lang="es-ES" sz="2400" dirty="0" smtClean="0">
                <a:latin typeface="Arial Unicode MS"/>
                <a:cs typeface="Arial Unicode MS"/>
              </a:rPr>
              <a:t>de</a:t>
            </a:r>
            <a:r>
              <a:rPr lang="es-ES" sz="2400" spc="71" dirty="0" smtClean="0">
                <a:latin typeface="Arial Unicode MS"/>
                <a:cs typeface="Arial Unicode MS"/>
              </a:rPr>
              <a:t> </a:t>
            </a:r>
            <a:r>
              <a:rPr lang="es-ES" sz="2400" dirty="0" smtClean="0">
                <a:latin typeface="Arial Unicode MS"/>
                <a:cs typeface="Arial Unicode MS"/>
              </a:rPr>
              <a:t>estación,</a:t>
            </a:r>
            <a:r>
              <a:rPr lang="es-ES" sz="2400" spc="69" dirty="0" smtClean="0">
                <a:latin typeface="Arial Unicode MS"/>
                <a:cs typeface="Arial Unicode MS"/>
              </a:rPr>
              <a:t> </a:t>
            </a:r>
            <a:r>
              <a:rPr lang="es-ES" sz="2400" dirty="0" smtClean="0">
                <a:latin typeface="Arial Unicode MS"/>
                <a:cs typeface="Arial Unicode MS"/>
              </a:rPr>
              <a:t>sin</a:t>
            </a:r>
            <a:r>
              <a:rPr lang="es-ES" sz="2400" spc="71" dirty="0" smtClean="0">
                <a:latin typeface="Arial Unicode MS"/>
                <a:cs typeface="Arial Unicode MS"/>
              </a:rPr>
              <a:t> </a:t>
            </a:r>
            <a:r>
              <a:rPr lang="es-ES" sz="2400" dirty="0" smtClean="0">
                <a:latin typeface="Arial Unicode MS"/>
                <a:cs typeface="Arial Unicode MS"/>
              </a:rPr>
              <a:t>embargo,</a:t>
            </a:r>
            <a:r>
              <a:rPr lang="es-ES" sz="2400" spc="69" dirty="0" smtClean="0">
                <a:latin typeface="Arial Unicode MS"/>
                <a:cs typeface="Arial Unicode MS"/>
              </a:rPr>
              <a:t> </a:t>
            </a:r>
            <a:r>
              <a:rPr lang="es-ES" sz="2400" dirty="0" smtClean="0">
                <a:latin typeface="Arial Unicode MS"/>
                <a:cs typeface="Arial Unicode MS"/>
              </a:rPr>
              <a:t>la</a:t>
            </a:r>
            <a:r>
              <a:rPr lang="es-ES" sz="2400" spc="71" dirty="0" smtClean="0">
                <a:latin typeface="Arial Unicode MS"/>
                <a:cs typeface="Arial Unicode MS"/>
              </a:rPr>
              <a:t> </a:t>
            </a:r>
            <a:r>
              <a:rPr lang="es-ES" sz="2400" dirty="0" smtClean="0">
                <a:latin typeface="Arial Unicode MS"/>
                <a:cs typeface="Arial Unicode MS"/>
              </a:rPr>
              <a:t>desventaja</a:t>
            </a:r>
            <a:r>
              <a:rPr lang="es-ES" sz="2400" spc="69" dirty="0" smtClean="0">
                <a:latin typeface="Arial Unicode MS"/>
                <a:cs typeface="Arial Unicode MS"/>
              </a:rPr>
              <a:t> </a:t>
            </a:r>
            <a:r>
              <a:rPr lang="es-ES" sz="2400" dirty="0" smtClean="0">
                <a:latin typeface="Arial Unicode MS"/>
                <a:cs typeface="Arial Unicode MS"/>
              </a:rPr>
              <a:t>es</a:t>
            </a:r>
            <a:r>
              <a:rPr lang="es-ES" sz="2400" spc="71" dirty="0" smtClean="0">
                <a:latin typeface="Arial Unicode MS"/>
                <a:cs typeface="Arial Unicode MS"/>
              </a:rPr>
              <a:t> </a:t>
            </a:r>
            <a:r>
              <a:rPr lang="es-ES" sz="2400" dirty="0" smtClean="0">
                <a:latin typeface="Arial Unicode MS"/>
                <a:cs typeface="Arial Unicode MS"/>
              </a:rPr>
              <a:t>que</a:t>
            </a:r>
            <a:r>
              <a:rPr lang="es-ES" sz="2400" spc="69" dirty="0" smtClean="0">
                <a:latin typeface="Arial Unicode MS"/>
                <a:cs typeface="Arial Unicode MS"/>
              </a:rPr>
              <a:t> </a:t>
            </a:r>
            <a:r>
              <a:rPr lang="es-ES" sz="2400" dirty="0" smtClean="0">
                <a:latin typeface="Arial Unicode MS"/>
                <a:cs typeface="Arial Unicode MS"/>
              </a:rPr>
              <a:t>cualquier</a:t>
            </a:r>
            <a:r>
              <a:rPr lang="es-ES" sz="2400" spc="69" dirty="0" smtClean="0">
                <a:latin typeface="Arial Unicode MS"/>
                <a:cs typeface="Arial Unicode MS"/>
              </a:rPr>
              <a:t> </a:t>
            </a:r>
            <a:r>
              <a:rPr lang="es-ES" sz="2400" dirty="0" smtClean="0">
                <a:latin typeface="Arial Unicode MS"/>
                <a:cs typeface="Arial Unicode MS"/>
              </a:rPr>
              <a:t>falla</a:t>
            </a:r>
            <a:r>
              <a:rPr lang="es-ES" sz="2400" spc="71" dirty="0" smtClean="0">
                <a:latin typeface="Arial Unicode MS"/>
                <a:cs typeface="Arial Unicode MS"/>
              </a:rPr>
              <a:t> </a:t>
            </a:r>
            <a:r>
              <a:rPr lang="es-ES" sz="2400" dirty="0" smtClean="0">
                <a:latin typeface="Arial Unicode MS"/>
                <a:cs typeface="Arial Unicode MS"/>
              </a:rPr>
              <a:t>disparará</a:t>
            </a:r>
            <a:r>
              <a:rPr lang="es-ES" sz="2400" spc="69" dirty="0" smtClean="0">
                <a:latin typeface="Arial Unicode MS"/>
                <a:cs typeface="Arial Unicode MS"/>
              </a:rPr>
              <a:t> </a:t>
            </a:r>
            <a:r>
              <a:rPr lang="es-ES" sz="2400" spc="-16" dirty="0" smtClean="0">
                <a:latin typeface="Arial Unicode MS"/>
                <a:cs typeface="Arial Unicode MS"/>
              </a:rPr>
              <a:t>el</a:t>
            </a:r>
            <a:r>
              <a:rPr lang="es-ES" sz="2400" spc="125" dirty="0" smtClean="0">
                <a:latin typeface="Arial Unicode MS"/>
                <a:cs typeface="Arial Unicode MS"/>
              </a:rPr>
              <a:t> </a:t>
            </a:r>
            <a:r>
              <a:rPr lang="es-ES" sz="2400" dirty="0" smtClean="0">
                <a:latin typeface="Arial Unicode MS"/>
                <a:cs typeface="Arial Unicode MS"/>
              </a:rPr>
              <a:t>transformador</a:t>
            </a:r>
            <a:r>
              <a:rPr lang="es-ES" sz="2400" spc="150" dirty="0" smtClean="0">
                <a:latin typeface="Arial Unicode MS"/>
                <a:cs typeface="Arial Unicode MS"/>
              </a:rPr>
              <a:t> </a:t>
            </a:r>
            <a:r>
              <a:rPr lang="es-ES" sz="2400" dirty="0" smtClean="0">
                <a:latin typeface="Arial Unicode MS"/>
                <a:cs typeface="Arial Unicode MS"/>
              </a:rPr>
              <a:t>de</a:t>
            </a:r>
            <a:r>
              <a:rPr lang="es-ES" sz="2400" spc="153" dirty="0" smtClean="0">
                <a:latin typeface="Arial Unicode MS"/>
                <a:cs typeface="Arial Unicode MS"/>
              </a:rPr>
              <a:t> </a:t>
            </a:r>
            <a:r>
              <a:rPr lang="es-ES" sz="2400" spc="-6" dirty="0" smtClean="0">
                <a:latin typeface="Arial Unicode MS"/>
                <a:cs typeface="Arial Unicode MS"/>
              </a:rPr>
              <a:t>potencia.</a:t>
            </a:r>
            <a:endParaRPr lang="es-ES" sz="2400" dirty="0" smtClean="0">
              <a:latin typeface="Arial Unicode MS"/>
              <a:cs typeface="Arial Unicode MS"/>
            </a:endParaRPr>
          </a:p>
          <a:p>
            <a:pPr marL="7936" marR="46823" indent="110311" algn="just">
              <a:spcBef>
                <a:spcPts val="62"/>
              </a:spcBef>
            </a:pPr>
            <a:r>
              <a:rPr lang="es-ES" sz="2400" dirty="0" smtClean="0">
                <a:latin typeface="Arial Unicode MS"/>
                <a:cs typeface="Arial Unicode MS"/>
              </a:rPr>
              <a:t>Los</a:t>
            </a:r>
            <a:r>
              <a:rPr lang="es-ES" sz="2400" spc="60" dirty="0" smtClean="0">
                <a:latin typeface="Arial Unicode MS"/>
                <a:cs typeface="Arial Unicode MS"/>
              </a:rPr>
              <a:t> </a:t>
            </a:r>
            <a:r>
              <a:rPr lang="es-ES" sz="2400" dirty="0" smtClean="0">
                <a:latin typeface="Arial Unicode MS"/>
                <a:cs typeface="Arial Unicode MS"/>
              </a:rPr>
              <a:t>autotransformadores</a:t>
            </a:r>
            <a:r>
              <a:rPr lang="es-ES" sz="2400" spc="60" dirty="0" smtClean="0">
                <a:latin typeface="Arial Unicode MS"/>
                <a:cs typeface="Arial Unicode MS"/>
              </a:rPr>
              <a:t> </a:t>
            </a:r>
            <a:r>
              <a:rPr lang="es-ES" sz="2400" dirty="0" smtClean="0">
                <a:latin typeface="Arial Unicode MS"/>
                <a:cs typeface="Arial Unicode MS"/>
              </a:rPr>
              <a:t>son</a:t>
            </a:r>
            <a:r>
              <a:rPr lang="es-ES" sz="2400" spc="62" dirty="0" smtClean="0">
                <a:latin typeface="Arial Unicode MS"/>
                <a:cs typeface="Arial Unicode MS"/>
              </a:rPr>
              <a:t> </a:t>
            </a:r>
            <a:r>
              <a:rPr lang="es-ES" sz="2400" dirty="0" smtClean="0">
                <a:latin typeface="Arial Unicode MS"/>
                <a:cs typeface="Arial Unicode MS"/>
              </a:rPr>
              <a:t>un</a:t>
            </a:r>
            <a:r>
              <a:rPr lang="es-ES" sz="2400" spc="60" dirty="0" smtClean="0">
                <a:latin typeface="Arial Unicode MS"/>
                <a:cs typeface="Arial Unicode MS"/>
              </a:rPr>
              <a:t> </a:t>
            </a:r>
            <a:r>
              <a:rPr lang="es-ES" sz="2400" dirty="0" smtClean="0">
                <a:latin typeface="Arial Unicode MS"/>
                <a:cs typeface="Arial Unicode MS"/>
              </a:rPr>
              <a:t>tipo</a:t>
            </a:r>
            <a:r>
              <a:rPr lang="es-ES" sz="2400" spc="60" dirty="0" smtClean="0">
                <a:latin typeface="Arial Unicode MS"/>
                <a:cs typeface="Arial Unicode MS"/>
              </a:rPr>
              <a:t> </a:t>
            </a:r>
            <a:r>
              <a:rPr lang="es-ES" sz="2400" dirty="0" smtClean="0">
                <a:latin typeface="Arial Unicode MS"/>
                <a:cs typeface="Arial Unicode MS"/>
              </a:rPr>
              <a:t>especial</a:t>
            </a:r>
            <a:r>
              <a:rPr lang="es-ES" sz="2400" spc="62" dirty="0" smtClean="0">
                <a:latin typeface="Arial Unicode MS"/>
                <a:cs typeface="Arial Unicode MS"/>
              </a:rPr>
              <a:t> </a:t>
            </a:r>
            <a:r>
              <a:rPr lang="es-ES" sz="2400" dirty="0" smtClean="0">
                <a:latin typeface="Arial Unicode MS"/>
                <a:cs typeface="Arial Unicode MS"/>
              </a:rPr>
              <a:t>de</a:t>
            </a:r>
            <a:r>
              <a:rPr lang="es-ES" sz="2400" spc="60" dirty="0" smtClean="0">
                <a:latin typeface="Arial Unicode MS"/>
                <a:cs typeface="Arial Unicode MS"/>
              </a:rPr>
              <a:t> </a:t>
            </a:r>
            <a:r>
              <a:rPr lang="es-ES" sz="2400" dirty="0" smtClean="0">
                <a:latin typeface="Arial Unicode MS"/>
                <a:cs typeface="Arial Unicode MS"/>
              </a:rPr>
              <a:t>diseño</a:t>
            </a:r>
            <a:r>
              <a:rPr lang="es-ES" sz="2400" spc="60" dirty="0" smtClean="0">
                <a:latin typeface="Arial Unicode MS"/>
                <a:cs typeface="Arial Unicode MS"/>
              </a:rPr>
              <a:t> </a:t>
            </a:r>
            <a:r>
              <a:rPr lang="es-ES" sz="2400" dirty="0" smtClean="0">
                <a:latin typeface="Arial Unicode MS"/>
                <a:cs typeface="Arial Unicode MS"/>
              </a:rPr>
              <a:t>de</a:t>
            </a:r>
            <a:r>
              <a:rPr lang="es-ES" sz="2400" spc="62" dirty="0" smtClean="0">
                <a:latin typeface="Arial Unicode MS"/>
                <a:cs typeface="Arial Unicode MS"/>
              </a:rPr>
              <a:t> </a:t>
            </a:r>
            <a:r>
              <a:rPr lang="es-ES" sz="2400" dirty="0" smtClean="0">
                <a:latin typeface="Arial Unicode MS"/>
                <a:cs typeface="Arial Unicode MS"/>
              </a:rPr>
              <a:t>transformador.</a:t>
            </a:r>
            <a:r>
              <a:rPr lang="es-ES" sz="2400" spc="60" dirty="0" smtClean="0">
                <a:latin typeface="Arial Unicode MS"/>
                <a:cs typeface="Arial Unicode MS"/>
              </a:rPr>
              <a:t> </a:t>
            </a:r>
            <a:r>
              <a:rPr lang="es-ES" sz="2400" spc="-12" dirty="0" smtClean="0">
                <a:latin typeface="Arial Unicode MS"/>
                <a:cs typeface="Arial Unicode MS"/>
              </a:rPr>
              <a:t>En</a:t>
            </a:r>
            <a:r>
              <a:rPr lang="es-ES" sz="2400" spc="60" dirty="0" smtClean="0">
                <a:latin typeface="Arial Unicode MS"/>
                <a:cs typeface="Arial Unicode MS"/>
              </a:rPr>
              <a:t> </a:t>
            </a:r>
            <a:r>
              <a:rPr lang="es-ES" sz="2400" dirty="0" smtClean="0">
                <a:latin typeface="Arial Unicode MS"/>
                <a:cs typeface="Arial Unicode MS"/>
              </a:rPr>
              <a:t>este</a:t>
            </a:r>
            <a:r>
              <a:rPr lang="es-ES" sz="2400" spc="62" dirty="0" smtClean="0">
                <a:latin typeface="Arial Unicode MS"/>
                <a:cs typeface="Arial Unicode MS"/>
              </a:rPr>
              <a:t> </a:t>
            </a:r>
            <a:r>
              <a:rPr lang="es-ES" sz="2400" dirty="0" smtClean="0">
                <a:latin typeface="Arial Unicode MS"/>
                <a:cs typeface="Arial Unicode MS"/>
              </a:rPr>
              <a:t>diseño,</a:t>
            </a:r>
            <a:r>
              <a:rPr lang="es-ES" sz="2400" spc="60" dirty="0" smtClean="0">
                <a:latin typeface="Arial Unicode MS"/>
                <a:cs typeface="Arial Unicode MS"/>
              </a:rPr>
              <a:t> </a:t>
            </a:r>
            <a:r>
              <a:rPr lang="es-ES" sz="2400" dirty="0" smtClean="0">
                <a:latin typeface="Arial Unicode MS"/>
                <a:cs typeface="Arial Unicode MS"/>
              </a:rPr>
              <a:t>las</a:t>
            </a:r>
            <a:r>
              <a:rPr lang="es-ES" sz="2400" spc="60" dirty="0" smtClean="0">
                <a:latin typeface="Arial Unicode MS"/>
                <a:cs typeface="Arial Unicode MS"/>
              </a:rPr>
              <a:t> </a:t>
            </a:r>
            <a:r>
              <a:rPr lang="es-ES" sz="2400" dirty="0" smtClean="0">
                <a:latin typeface="Arial Unicode MS"/>
                <a:cs typeface="Arial Unicode MS"/>
              </a:rPr>
              <a:t>bobinas</a:t>
            </a:r>
            <a:r>
              <a:rPr lang="es-ES" sz="2400" spc="62" dirty="0" smtClean="0">
                <a:latin typeface="Arial Unicode MS"/>
                <a:cs typeface="Arial Unicode MS"/>
              </a:rPr>
              <a:t> </a:t>
            </a:r>
            <a:r>
              <a:rPr lang="es-ES" sz="2400" spc="-16" dirty="0" smtClean="0">
                <a:latin typeface="Arial Unicode MS"/>
                <a:cs typeface="Arial Unicode MS"/>
              </a:rPr>
              <a:t>se</a:t>
            </a:r>
            <a:r>
              <a:rPr lang="es-ES" sz="2400" spc="125" dirty="0" smtClean="0">
                <a:latin typeface="Arial Unicode MS"/>
                <a:cs typeface="Arial Unicode MS"/>
              </a:rPr>
              <a:t> </a:t>
            </a:r>
            <a:r>
              <a:rPr lang="es-ES" sz="2400" dirty="0" smtClean="0">
                <a:latin typeface="Arial Unicode MS"/>
                <a:cs typeface="Arial Unicode MS"/>
              </a:rPr>
              <a:t>enrollan</a:t>
            </a:r>
            <a:r>
              <a:rPr lang="es-ES" sz="2400" spc="60" dirty="0" smtClean="0">
                <a:latin typeface="Arial Unicode MS"/>
                <a:cs typeface="Arial Unicode MS"/>
              </a:rPr>
              <a:t> </a:t>
            </a:r>
            <a:r>
              <a:rPr lang="es-ES" sz="2400" dirty="0" smtClean="0">
                <a:latin typeface="Arial Unicode MS"/>
                <a:cs typeface="Arial Unicode MS"/>
              </a:rPr>
              <a:t>alrededor</a:t>
            </a:r>
            <a:r>
              <a:rPr lang="es-ES" sz="2400" spc="62" dirty="0" smtClean="0">
                <a:latin typeface="Arial Unicode MS"/>
                <a:cs typeface="Arial Unicode MS"/>
              </a:rPr>
              <a:t> </a:t>
            </a:r>
            <a:r>
              <a:rPr lang="es-ES" sz="2400" dirty="0" smtClean="0">
                <a:latin typeface="Arial Unicode MS"/>
                <a:cs typeface="Arial Unicode MS"/>
              </a:rPr>
              <a:t>de</a:t>
            </a:r>
            <a:r>
              <a:rPr lang="es-ES" sz="2400" spc="60" dirty="0" smtClean="0">
                <a:latin typeface="Arial Unicode MS"/>
                <a:cs typeface="Arial Unicode MS"/>
              </a:rPr>
              <a:t> </a:t>
            </a:r>
            <a:r>
              <a:rPr lang="es-ES" sz="2400" dirty="0" smtClean="0">
                <a:latin typeface="Arial Unicode MS"/>
                <a:cs typeface="Arial Unicode MS"/>
              </a:rPr>
              <a:t>un</a:t>
            </a:r>
            <a:r>
              <a:rPr lang="es-ES" sz="2400" spc="62" dirty="0" smtClean="0">
                <a:latin typeface="Arial Unicode MS"/>
                <a:cs typeface="Arial Unicode MS"/>
              </a:rPr>
              <a:t> </a:t>
            </a:r>
            <a:r>
              <a:rPr lang="es-ES" sz="2400" dirty="0" smtClean="0">
                <a:latin typeface="Arial Unicode MS"/>
                <a:cs typeface="Arial Unicode MS"/>
              </a:rPr>
              <a:t>núcleo</a:t>
            </a:r>
            <a:r>
              <a:rPr lang="es-ES" sz="2400" spc="60" dirty="0" smtClean="0">
                <a:latin typeface="Arial Unicode MS"/>
                <a:cs typeface="Arial Unicode MS"/>
              </a:rPr>
              <a:t> </a:t>
            </a:r>
            <a:r>
              <a:rPr lang="es-ES" sz="2400" dirty="0" smtClean="0">
                <a:latin typeface="Arial Unicode MS"/>
                <a:cs typeface="Arial Unicode MS"/>
              </a:rPr>
              <a:t>de</a:t>
            </a:r>
            <a:r>
              <a:rPr lang="es-ES" sz="2400" spc="62" dirty="0" smtClean="0">
                <a:latin typeface="Arial Unicode MS"/>
                <a:cs typeface="Arial Unicode MS"/>
              </a:rPr>
              <a:t> </a:t>
            </a:r>
            <a:r>
              <a:rPr lang="es-ES" sz="2400" dirty="0" smtClean="0">
                <a:latin typeface="Arial Unicode MS"/>
                <a:cs typeface="Arial Unicode MS"/>
              </a:rPr>
              <a:t>hierro</a:t>
            </a:r>
            <a:r>
              <a:rPr lang="es-ES" sz="2400" spc="60" dirty="0" smtClean="0">
                <a:latin typeface="Arial Unicode MS"/>
                <a:cs typeface="Arial Unicode MS"/>
              </a:rPr>
              <a:t> </a:t>
            </a:r>
            <a:r>
              <a:rPr lang="es-ES" sz="2400" dirty="0" smtClean="0">
                <a:latin typeface="Arial Unicode MS"/>
                <a:cs typeface="Arial Unicode MS"/>
              </a:rPr>
              <a:t>como</a:t>
            </a:r>
            <a:r>
              <a:rPr lang="es-ES" sz="2400" spc="62" dirty="0" smtClean="0">
                <a:latin typeface="Arial Unicode MS"/>
                <a:cs typeface="Arial Unicode MS"/>
              </a:rPr>
              <a:t> </a:t>
            </a:r>
            <a:r>
              <a:rPr lang="es-ES" sz="2400" dirty="0" smtClean="0">
                <a:latin typeface="Arial Unicode MS"/>
                <a:cs typeface="Arial Unicode MS"/>
              </a:rPr>
              <a:t>se</a:t>
            </a:r>
            <a:r>
              <a:rPr lang="es-ES" sz="2400" spc="60" dirty="0" smtClean="0">
                <a:latin typeface="Arial Unicode MS"/>
                <a:cs typeface="Arial Unicode MS"/>
              </a:rPr>
              <a:t> </a:t>
            </a:r>
            <a:r>
              <a:rPr lang="es-ES" sz="2400" dirty="0" smtClean="0">
                <a:latin typeface="Arial Unicode MS"/>
                <a:cs typeface="Arial Unicode MS"/>
              </a:rPr>
              <a:t>muestra</a:t>
            </a:r>
            <a:r>
              <a:rPr lang="es-ES" sz="2400" spc="62" dirty="0" smtClean="0">
                <a:latin typeface="Arial Unicode MS"/>
                <a:cs typeface="Arial Unicode MS"/>
              </a:rPr>
              <a:t> </a:t>
            </a:r>
            <a:r>
              <a:rPr lang="es-ES" sz="2400" dirty="0" smtClean="0">
                <a:latin typeface="Arial Unicode MS"/>
                <a:cs typeface="Arial Unicode MS"/>
              </a:rPr>
              <a:t>en la </a:t>
            </a:r>
            <a:r>
              <a:rPr lang="es-ES" sz="2400" dirty="0" smtClean="0">
                <a:solidFill>
                  <a:srgbClr val="007FAC"/>
                </a:solidFill>
                <a:latin typeface="Arial Unicode MS"/>
                <a:cs typeface="Arial Unicode MS"/>
              </a:rPr>
              <a:t>Figura</a:t>
            </a:r>
            <a:r>
              <a:rPr lang="es-ES" sz="2400" spc="60" dirty="0" smtClean="0">
                <a:solidFill>
                  <a:srgbClr val="007FAC"/>
                </a:solidFill>
                <a:latin typeface="Arial Unicode MS"/>
                <a:cs typeface="Arial Unicode MS"/>
              </a:rPr>
              <a:t> </a:t>
            </a:r>
            <a:r>
              <a:rPr lang="es-ES" sz="2400" spc="-12" dirty="0" smtClean="0">
                <a:solidFill>
                  <a:srgbClr val="007FAC"/>
                </a:solidFill>
                <a:latin typeface="Arial Unicode MS"/>
                <a:cs typeface="Arial Unicode MS"/>
              </a:rPr>
              <a:t>5.8</a:t>
            </a:r>
            <a:r>
              <a:rPr lang="es-ES" sz="2400" spc="-12" dirty="0" smtClean="0">
                <a:latin typeface="Arial Unicode MS"/>
                <a:cs typeface="Arial Unicode MS"/>
              </a:rPr>
              <a:t>.</a:t>
            </a:r>
            <a:endParaRPr lang="es-ES" sz="2400" dirty="0" smtClean="0">
              <a:latin typeface="Arial Unicode MS"/>
              <a:cs typeface="Arial Unicode MS"/>
            </a:endParaRPr>
          </a:p>
          <a:p>
            <a:pPr marL="7936" marR="3174" indent="110311" algn="just"/>
            <a:r>
              <a:rPr lang="es-ES" sz="2400" spc="-6" dirty="0" smtClean="0">
                <a:latin typeface="Arial Unicode MS"/>
                <a:cs typeface="Arial Unicode MS"/>
              </a:rPr>
              <a:t>En</a:t>
            </a:r>
            <a:r>
              <a:rPr lang="es-ES" sz="2400" spc="69" dirty="0" smtClean="0">
                <a:latin typeface="Arial Unicode MS"/>
                <a:cs typeface="Arial Unicode MS"/>
              </a:rPr>
              <a:t> </a:t>
            </a:r>
            <a:r>
              <a:rPr lang="es-ES" sz="2400" dirty="0" smtClean="0">
                <a:latin typeface="Arial Unicode MS"/>
                <a:cs typeface="Arial Unicode MS"/>
              </a:rPr>
              <a:t>un</a:t>
            </a:r>
            <a:r>
              <a:rPr lang="es-ES" sz="2400" spc="71" dirty="0" smtClean="0">
                <a:latin typeface="Arial Unicode MS"/>
                <a:cs typeface="Arial Unicode MS"/>
              </a:rPr>
              <a:t> </a:t>
            </a:r>
            <a:r>
              <a:rPr lang="es-ES" sz="2400" dirty="0" smtClean="0">
                <a:latin typeface="Arial Unicode MS"/>
                <a:cs typeface="Arial Unicode MS"/>
              </a:rPr>
              <a:t>cambiador</a:t>
            </a:r>
            <a:r>
              <a:rPr lang="es-ES" sz="2400" spc="71" dirty="0" smtClean="0">
                <a:latin typeface="Arial Unicode MS"/>
                <a:cs typeface="Arial Unicode MS"/>
              </a:rPr>
              <a:t> </a:t>
            </a:r>
            <a:r>
              <a:rPr lang="es-ES" sz="2400" dirty="0" smtClean="0">
                <a:latin typeface="Arial Unicode MS"/>
                <a:cs typeface="Arial Unicode MS"/>
              </a:rPr>
              <a:t>de</a:t>
            </a:r>
            <a:r>
              <a:rPr lang="es-ES" sz="2400" spc="69" dirty="0" smtClean="0">
                <a:latin typeface="Arial Unicode MS"/>
                <a:cs typeface="Arial Unicode MS"/>
              </a:rPr>
              <a:t> </a:t>
            </a:r>
            <a:r>
              <a:rPr lang="es-ES" sz="2400" dirty="0" smtClean="0">
                <a:latin typeface="Arial Unicode MS"/>
                <a:cs typeface="Arial Unicode MS"/>
              </a:rPr>
              <a:t>tomas</a:t>
            </a:r>
            <a:r>
              <a:rPr lang="es-ES" sz="2400" spc="71" dirty="0" smtClean="0">
                <a:latin typeface="Arial Unicode MS"/>
                <a:cs typeface="Arial Unicode MS"/>
              </a:rPr>
              <a:t> </a:t>
            </a:r>
            <a:r>
              <a:rPr lang="es-ES" sz="2400" dirty="0" smtClean="0">
                <a:latin typeface="Arial Unicode MS"/>
                <a:cs typeface="Arial Unicode MS"/>
              </a:rPr>
              <a:t>de</a:t>
            </a:r>
            <a:r>
              <a:rPr lang="es-ES" sz="2400" spc="71" dirty="0" smtClean="0">
                <a:latin typeface="Arial Unicode MS"/>
                <a:cs typeface="Arial Unicode MS"/>
              </a:rPr>
              <a:t> </a:t>
            </a:r>
            <a:r>
              <a:rPr lang="es-ES" sz="2400" dirty="0" smtClean="0">
                <a:latin typeface="Arial Unicode MS"/>
                <a:cs typeface="Arial Unicode MS"/>
              </a:rPr>
              <a:t>transformador,</a:t>
            </a:r>
            <a:r>
              <a:rPr lang="es-ES" sz="2400" spc="69" dirty="0" smtClean="0">
                <a:latin typeface="Arial Unicode MS"/>
                <a:cs typeface="Arial Unicode MS"/>
              </a:rPr>
              <a:t> </a:t>
            </a:r>
            <a:r>
              <a:rPr lang="es-ES" sz="2400" dirty="0" smtClean="0">
                <a:latin typeface="Arial Unicode MS"/>
                <a:cs typeface="Arial Unicode MS"/>
              </a:rPr>
              <a:t>un</a:t>
            </a:r>
            <a:r>
              <a:rPr lang="es-ES" sz="2400" spc="71" dirty="0" smtClean="0">
                <a:latin typeface="Arial Unicode MS"/>
                <a:cs typeface="Arial Unicode MS"/>
              </a:rPr>
              <a:t> </a:t>
            </a:r>
            <a:r>
              <a:rPr lang="es-ES" sz="2400" dirty="0" smtClean="0">
                <a:latin typeface="Arial Unicode MS"/>
                <a:cs typeface="Arial Unicode MS"/>
              </a:rPr>
              <a:t>cambio</a:t>
            </a:r>
            <a:r>
              <a:rPr lang="es-ES" sz="2400" spc="71" dirty="0" smtClean="0">
                <a:latin typeface="Arial Unicode MS"/>
                <a:cs typeface="Arial Unicode MS"/>
              </a:rPr>
              <a:t> </a:t>
            </a:r>
            <a:r>
              <a:rPr lang="es-ES" sz="2400" dirty="0" smtClean="0">
                <a:latin typeface="Arial Unicode MS"/>
                <a:cs typeface="Arial Unicode MS"/>
              </a:rPr>
              <a:t>de</a:t>
            </a:r>
            <a:r>
              <a:rPr lang="es-ES" sz="2400" spc="69" dirty="0" smtClean="0">
                <a:latin typeface="Arial Unicode MS"/>
                <a:cs typeface="Arial Unicode MS"/>
              </a:rPr>
              <a:t> </a:t>
            </a:r>
            <a:r>
              <a:rPr lang="es-ES" sz="2400" dirty="0" smtClean="0">
                <a:latin typeface="Arial Unicode MS"/>
                <a:cs typeface="Arial Unicode MS"/>
              </a:rPr>
              <a:t>voltaje</a:t>
            </a:r>
            <a:r>
              <a:rPr lang="es-ES" sz="2400" spc="71" dirty="0" smtClean="0">
                <a:latin typeface="Arial Unicode MS"/>
                <a:cs typeface="Arial Unicode MS"/>
              </a:rPr>
              <a:t> </a:t>
            </a:r>
            <a:r>
              <a:rPr lang="es-ES" sz="2400" dirty="0" smtClean="0">
                <a:latin typeface="Arial Unicode MS"/>
                <a:cs typeface="Arial Unicode MS"/>
              </a:rPr>
              <a:t>se</a:t>
            </a:r>
            <a:r>
              <a:rPr lang="es-ES" sz="2400" spc="71" dirty="0" smtClean="0">
                <a:latin typeface="Arial Unicode MS"/>
                <a:cs typeface="Arial Unicode MS"/>
              </a:rPr>
              <a:t> </a:t>
            </a:r>
            <a:r>
              <a:rPr lang="es-ES" sz="2400" dirty="0" smtClean="0">
                <a:latin typeface="Arial Unicode MS"/>
                <a:cs typeface="Arial Unicode MS"/>
              </a:rPr>
              <a:t>efectúa</a:t>
            </a:r>
            <a:r>
              <a:rPr lang="es-ES" sz="2400" spc="69" dirty="0" smtClean="0">
                <a:latin typeface="Arial Unicode MS"/>
                <a:cs typeface="Arial Unicode MS"/>
              </a:rPr>
              <a:t> </a:t>
            </a:r>
            <a:r>
              <a:rPr lang="es-ES" sz="2400" dirty="0" smtClean="0">
                <a:latin typeface="Arial Unicode MS"/>
                <a:cs typeface="Arial Unicode MS"/>
              </a:rPr>
              <a:t>cambiando</a:t>
            </a:r>
            <a:r>
              <a:rPr lang="es-ES" sz="2400" spc="71" dirty="0" smtClean="0">
                <a:latin typeface="Arial Unicode MS"/>
                <a:cs typeface="Arial Unicode MS"/>
              </a:rPr>
              <a:t> </a:t>
            </a:r>
            <a:r>
              <a:rPr lang="es-ES" sz="2400" spc="-16" dirty="0" smtClean="0">
                <a:latin typeface="Arial Unicode MS"/>
                <a:cs typeface="Arial Unicode MS"/>
              </a:rPr>
              <a:t>el</a:t>
            </a:r>
            <a:r>
              <a:rPr lang="es-ES" sz="2400" spc="125" dirty="0" smtClean="0">
                <a:latin typeface="Arial Unicode MS"/>
                <a:cs typeface="Arial Unicode MS"/>
              </a:rPr>
              <a:t> </a:t>
            </a:r>
            <a:r>
              <a:rPr lang="es-ES" sz="2400" dirty="0" smtClean="0">
                <a:latin typeface="Arial Unicode MS"/>
                <a:cs typeface="Arial Unicode MS"/>
              </a:rPr>
              <a:t>número</a:t>
            </a:r>
            <a:r>
              <a:rPr lang="es-ES" sz="2400" spc="62" dirty="0" smtClean="0">
                <a:latin typeface="Arial Unicode MS"/>
                <a:cs typeface="Arial Unicode MS"/>
              </a:rPr>
              <a:t> </a:t>
            </a:r>
            <a:r>
              <a:rPr lang="es-ES" sz="2400" dirty="0" smtClean="0">
                <a:latin typeface="Arial Unicode MS"/>
                <a:cs typeface="Arial Unicode MS"/>
              </a:rPr>
              <a:t>de</a:t>
            </a:r>
            <a:r>
              <a:rPr lang="es-ES" sz="2400" spc="62" dirty="0" smtClean="0">
                <a:latin typeface="Arial Unicode MS"/>
                <a:cs typeface="Arial Unicode MS"/>
              </a:rPr>
              <a:t> </a:t>
            </a:r>
            <a:r>
              <a:rPr lang="es-ES" sz="2400" dirty="0" smtClean="0">
                <a:latin typeface="Arial Unicode MS"/>
                <a:cs typeface="Arial Unicode MS"/>
              </a:rPr>
              <a:t>vueltas</a:t>
            </a:r>
            <a:r>
              <a:rPr lang="es-ES" sz="2400" spc="66" dirty="0" smtClean="0">
                <a:latin typeface="Arial Unicode MS"/>
                <a:cs typeface="Arial Unicode MS"/>
              </a:rPr>
              <a:t> </a:t>
            </a:r>
            <a:r>
              <a:rPr lang="es-ES" sz="2400" dirty="0" smtClean="0">
                <a:latin typeface="Arial Unicode MS"/>
                <a:cs typeface="Arial Unicode MS"/>
              </a:rPr>
              <a:t>en</a:t>
            </a:r>
            <a:r>
              <a:rPr lang="es-ES" sz="2400" spc="62" dirty="0" smtClean="0">
                <a:latin typeface="Arial Unicode MS"/>
                <a:cs typeface="Arial Unicode MS"/>
              </a:rPr>
              <a:t> </a:t>
            </a:r>
            <a:r>
              <a:rPr lang="es-ES" sz="2400" dirty="0" smtClean="0">
                <a:latin typeface="Arial Unicode MS"/>
                <a:cs typeface="Arial Unicode MS"/>
              </a:rPr>
              <a:t>el</a:t>
            </a:r>
            <a:r>
              <a:rPr lang="es-ES" sz="2400" spc="62" dirty="0" smtClean="0">
                <a:latin typeface="Arial Unicode MS"/>
                <a:cs typeface="Arial Unicode MS"/>
              </a:rPr>
              <a:t> </a:t>
            </a:r>
            <a:r>
              <a:rPr lang="es-ES" sz="2400" dirty="0" smtClean="0">
                <a:latin typeface="Arial Unicode MS"/>
                <a:cs typeface="Arial Unicode MS"/>
              </a:rPr>
              <a:t>lado</a:t>
            </a:r>
            <a:r>
              <a:rPr lang="es-ES" sz="2400" spc="66" dirty="0" smtClean="0">
                <a:latin typeface="Arial Unicode MS"/>
                <a:cs typeface="Arial Unicode MS"/>
              </a:rPr>
              <a:t> </a:t>
            </a:r>
            <a:r>
              <a:rPr lang="es-ES" sz="2400" dirty="0" smtClean="0">
                <a:latin typeface="Arial Unicode MS"/>
                <a:cs typeface="Arial Unicode MS"/>
              </a:rPr>
              <a:t>de</a:t>
            </a:r>
            <a:r>
              <a:rPr lang="es-ES" sz="2400" spc="62" dirty="0" smtClean="0">
                <a:latin typeface="Arial Unicode MS"/>
                <a:cs typeface="Arial Unicode MS"/>
              </a:rPr>
              <a:t> </a:t>
            </a:r>
            <a:r>
              <a:rPr lang="es-ES" sz="2400" dirty="0" smtClean="0">
                <a:latin typeface="Arial Unicode MS"/>
                <a:cs typeface="Arial Unicode MS"/>
              </a:rPr>
              <a:t>alto</a:t>
            </a:r>
            <a:r>
              <a:rPr lang="es-ES" sz="2400" spc="62" dirty="0" smtClean="0">
                <a:latin typeface="Arial Unicode MS"/>
                <a:cs typeface="Arial Unicode MS"/>
              </a:rPr>
              <a:t> </a:t>
            </a:r>
            <a:r>
              <a:rPr lang="es-ES" sz="2400" dirty="0" smtClean="0">
                <a:latin typeface="Arial Unicode MS"/>
                <a:cs typeface="Arial Unicode MS"/>
              </a:rPr>
              <a:t>voltaje</a:t>
            </a:r>
            <a:r>
              <a:rPr lang="es-ES" sz="2400" spc="66" dirty="0" smtClean="0">
                <a:latin typeface="Arial Unicode MS"/>
                <a:cs typeface="Arial Unicode MS"/>
              </a:rPr>
              <a:t> </a:t>
            </a:r>
            <a:r>
              <a:rPr lang="es-ES" sz="2400" dirty="0" smtClean="0">
                <a:latin typeface="Arial Unicode MS"/>
                <a:cs typeface="Arial Unicode MS"/>
              </a:rPr>
              <a:t>del</a:t>
            </a:r>
            <a:r>
              <a:rPr lang="es-ES" sz="2400" spc="62" dirty="0" smtClean="0">
                <a:latin typeface="Arial Unicode MS"/>
                <a:cs typeface="Arial Unicode MS"/>
              </a:rPr>
              <a:t> </a:t>
            </a:r>
            <a:r>
              <a:rPr lang="es-ES" sz="2400" dirty="0" smtClean="0">
                <a:latin typeface="Arial Unicode MS"/>
                <a:cs typeface="Arial Unicode MS"/>
              </a:rPr>
              <a:t>transformador</a:t>
            </a:r>
            <a:r>
              <a:rPr lang="es-ES" sz="2400" spc="62" dirty="0" smtClean="0">
                <a:latin typeface="Arial Unicode MS"/>
                <a:cs typeface="Arial Unicode MS"/>
              </a:rPr>
              <a:t> </a:t>
            </a:r>
            <a:r>
              <a:rPr lang="es-ES" sz="2400" dirty="0" smtClean="0">
                <a:latin typeface="Arial Unicode MS"/>
                <a:cs typeface="Arial Unicode MS"/>
              </a:rPr>
              <a:t>para</a:t>
            </a:r>
            <a:r>
              <a:rPr lang="es-ES" sz="2400" spc="66" dirty="0" smtClean="0">
                <a:latin typeface="Arial Unicode MS"/>
                <a:cs typeface="Arial Unicode MS"/>
              </a:rPr>
              <a:t> </a:t>
            </a:r>
            <a:r>
              <a:rPr lang="es-ES" sz="2400" dirty="0" smtClean="0">
                <a:latin typeface="Arial Unicode MS"/>
                <a:cs typeface="Arial Unicode MS"/>
              </a:rPr>
              <a:t>que</a:t>
            </a:r>
            <a:r>
              <a:rPr lang="es-ES" sz="2400" spc="62" dirty="0" smtClean="0">
                <a:latin typeface="Arial Unicode MS"/>
                <a:cs typeface="Arial Unicode MS"/>
              </a:rPr>
              <a:t> </a:t>
            </a:r>
            <a:r>
              <a:rPr lang="es-ES" sz="2400" dirty="0" smtClean="0">
                <a:latin typeface="Arial Unicode MS"/>
                <a:cs typeface="Arial Unicode MS"/>
              </a:rPr>
              <a:t>el</a:t>
            </a:r>
            <a:r>
              <a:rPr lang="es-ES" sz="2400" spc="62" dirty="0" smtClean="0">
                <a:latin typeface="Arial Unicode MS"/>
                <a:cs typeface="Arial Unicode MS"/>
              </a:rPr>
              <a:t> </a:t>
            </a:r>
            <a:r>
              <a:rPr lang="es-ES" sz="2400" dirty="0" smtClean="0">
                <a:latin typeface="Arial Unicode MS"/>
                <a:cs typeface="Arial Unicode MS"/>
              </a:rPr>
              <a:t>nivel</a:t>
            </a:r>
            <a:r>
              <a:rPr lang="es-ES" sz="2400" spc="66" dirty="0" smtClean="0">
                <a:latin typeface="Arial Unicode MS"/>
                <a:cs typeface="Arial Unicode MS"/>
              </a:rPr>
              <a:t> </a:t>
            </a:r>
            <a:r>
              <a:rPr lang="es-ES" sz="2400" dirty="0" smtClean="0">
                <a:latin typeface="Arial Unicode MS"/>
                <a:cs typeface="Arial Unicode MS"/>
              </a:rPr>
              <a:t>de</a:t>
            </a:r>
            <a:r>
              <a:rPr lang="es-ES" sz="2400" spc="62" dirty="0" smtClean="0">
                <a:latin typeface="Arial Unicode MS"/>
                <a:cs typeface="Arial Unicode MS"/>
              </a:rPr>
              <a:t> </a:t>
            </a:r>
            <a:r>
              <a:rPr lang="es-ES" sz="2400" dirty="0" smtClean="0">
                <a:latin typeface="Arial Unicode MS"/>
                <a:cs typeface="Arial Unicode MS"/>
              </a:rPr>
              <a:t>corriente</a:t>
            </a:r>
            <a:r>
              <a:rPr lang="es-ES" sz="2400" spc="62" dirty="0" smtClean="0">
                <a:latin typeface="Arial Unicode MS"/>
                <a:cs typeface="Arial Unicode MS"/>
              </a:rPr>
              <a:t> </a:t>
            </a:r>
            <a:r>
              <a:rPr lang="es-ES" sz="2400" spc="-16" dirty="0" smtClean="0">
                <a:latin typeface="Arial Unicode MS"/>
                <a:cs typeface="Arial Unicode MS"/>
              </a:rPr>
              <a:t>sea</a:t>
            </a:r>
            <a:r>
              <a:rPr lang="es-ES" sz="2400" spc="125" dirty="0" smtClean="0">
                <a:latin typeface="Arial Unicode MS"/>
                <a:cs typeface="Arial Unicode MS"/>
              </a:rPr>
              <a:t> </a:t>
            </a:r>
            <a:r>
              <a:rPr lang="es-ES" sz="2400" dirty="0" smtClean="0">
                <a:latin typeface="Arial Unicode MS"/>
                <a:cs typeface="Arial Unicode MS"/>
              </a:rPr>
              <a:t>más</a:t>
            </a:r>
            <a:r>
              <a:rPr lang="es-ES" sz="2400" spc="47" dirty="0" smtClean="0">
                <a:latin typeface="Arial Unicode MS"/>
                <a:cs typeface="Arial Unicode MS"/>
              </a:rPr>
              <a:t> </a:t>
            </a:r>
            <a:r>
              <a:rPr lang="es-ES" sz="2400" dirty="0" smtClean="0">
                <a:latin typeface="Arial Unicode MS"/>
                <a:cs typeface="Arial Unicode MS"/>
              </a:rPr>
              <a:t>bajo</a:t>
            </a:r>
            <a:r>
              <a:rPr lang="es-ES" sz="2400" spc="47" dirty="0" smtClean="0">
                <a:latin typeface="Arial Unicode MS"/>
                <a:cs typeface="Arial Unicode MS"/>
              </a:rPr>
              <a:t> </a:t>
            </a:r>
            <a:r>
              <a:rPr lang="es-ES" sz="2400" dirty="0" smtClean="0">
                <a:latin typeface="Arial Unicode MS"/>
                <a:cs typeface="Arial Unicode MS"/>
              </a:rPr>
              <a:t>que</a:t>
            </a:r>
            <a:r>
              <a:rPr lang="es-ES" sz="2400" spc="47" dirty="0" smtClean="0">
                <a:latin typeface="Arial Unicode MS"/>
                <a:cs typeface="Arial Unicode MS"/>
              </a:rPr>
              <a:t> </a:t>
            </a:r>
            <a:r>
              <a:rPr lang="es-ES" sz="2400" dirty="0" smtClean="0">
                <a:latin typeface="Arial Unicode MS"/>
                <a:cs typeface="Arial Unicode MS"/>
              </a:rPr>
              <a:t>el</a:t>
            </a:r>
            <a:r>
              <a:rPr lang="es-ES" sz="2400" spc="50" dirty="0" smtClean="0">
                <a:latin typeface="Arial Unicode MS"/>
                <a:cs typeface="Arial Unicode MS"/>
              </a:rPr>
              <a:t> </a:t>
            </a:r>
            <a:r>
              <a:rPr lang="es-ES" sz="2400" dirty="0" smtClean="0">
                <a:latin typeface="Arial Unicode MS"/>
                <a:cs typeface="Arial Unicode MS"/>
              </a:rPr>
              <a:t>lado</a:t>
            </a:r>
            <a:r>
              <a:rPr lang="es-ES" sz="2400" spc="47" dirty="0" smtClean="0">
                <a:latin typeface="Arial Unicode MS"/>
                <a:cs typeface="Arial Unicode MS"/>
              </a:rPr>
              <a:t> </a:t>
            </a:r>
            <a:r>
              <a:rPr lang="es-ES" sz="2400" dirty="0" smtClean="0">
                <a:latin typeface="Arial Unicode MS"/>
                <a:cs typeface="Arial Unicode MS"/>
              </a:rPr>
              <a:t>de</a:t>
            </a:r>
            <a:r>
              <a:rPr lang="es-ES" sz="2400" spc="47" dirty="0" smtClean="0">
                <a:latin typeface="Arial Unicode MS"/>
                <a:cs typeface="Arial Unicode MS"/>
              </a:rPr>
              <a:t> </a:t>
            </a:r>
            <a:r>
              <a:rPr lang="es-ES" sz="2400" dirty="0" smtClean="0">
                <a:latin typeface="Arial Unicode MS"/>
                <a:cs typeface="Arial Unicode MS"/>
              </a:rPr>
              <a:t>bajo</a:t>
            </a:r>
            <a:r>
              <a:rPr lang="es-ES" sz="2400" spc="50" dirty="0" smtClean="0">
                <a:latin typeface="Arial Unicode MS"/>
                <a:cs typeface="Arial Unicode MS"/>
              </a:rPr>
              <a:t> </a:t>
            </a:r>
            <a:r>
              <a:rPr lang="es-ES" sz="2400" dirty="0" smtClean="0">
                <a:latin typeface="Arial Unicode MS"/>
                <a:cs typeface="Arial Unicode MS"/>
              </a:rPr>
              <a:t>voltaje,</a:t>
            </a:r>
            <a:r>
              <a:rPr lang="es-ES" sz="2400" spc="47" dirty="0" smtClean="0">
                <a:latin typeface="Arial Unicode MS"/>
                <a:cs typeface="Arial Unicode MS"/>
              </a:rPr>
              <a:t> </a:t>
            </a:r>
            <a:r>
              <a:rPr lang="es-ES" sz="2400" dirty="0" smtClean="0">
                <a:latin typeface="Arial Unicode MS"/>
                <a:cs typeface="Arial Unicode MS"/>
              </a:rPr>
              <a:t>y</a:t>
            </a:r>
            <a:r>
              <a:rPr lang="es-ES" sz="2400" spc="47" dirty="0" smtClean="0">
                <a:latin typeface="Arial Unicode MS"/>
                <a:cs typeface="Arial Unicode MS"/>
              </a:rPr>
              <a:t> </a:t>
            </a:r>
            <a:r>
              <a:rPr lang="es-ES" sz="2400" dirty="0" smtClean="0">
                <a:latin typeface="Arial Unicode MS"/>
                <a:cs typeface="Arial Unicode MS"/>
              </a:rPr>
              <a:t>el</a:t>
            </a:r>
            <a:r>
              <a:rPr lang="es-ES" sz="2400" spc="50" dirty="0" smtClean="0">
                <a:latin typeface="Arial Unicode MS"/>
                <a:cs typeface="Arial Unicode MS"/>
              </a:rPr>
              <a:t> </a:t>
            </a:r>
            <a:r>
              <a:rPr lang="es-ES" sz="2400" dirty="0" smtClean="0">
                <a:latin typeface="Arial Unicode MS"/>
                <a:cs typeface="Arial Unicode MS"/>
              </a:rPr>
              <a:t>cambio</a:t>
            </a:r>
            <a:r>
              <a:rPr lang="es-ES" sz="2400" spc="47" dirty="0" smtClean="0">
                <a:latin typeface="Arial Unicode MS"/>
                <a:cs typeface="Arial Unicode MS"/>
              </a:rPr>
              <a:t> </a:t>
            </a:r>
            <a:r>
              <a:rPr lang="es-ES" sz="2400" dirty="0" smtClean="0">
                <a:latin typeface="Arial Unicode MS"/>
                <a:cs typeface="Arial Unicode MS"/>
              </a:rPr>
              <a:t>se</a:t>
            </a:r>
            <a:r>
              <a:rPr lang="es-ES" sz="2400" spc="47" dirty="0" smtClean="0">
                <a:latin typeface="Arial Unicode MS"/>
                <a:cs typeface="Arial Unicode MS"/>
              </a:rPr>
              <a:t> </a:t>
            </a:r>
            <a:r>
              <a:rPr lang="es-ES" sz="2400" dirty="0" smtClean="0">
                <a:latin typeface="Arial Unicode MS"/>
                <a:cs typeface="Arial Unicode MS"/>
              </a:rPr>
              <a:t>realiza</a:t>
            </a:r>
            <a:r>
              <a:rPr lang="es-ES" sz="2400" spc="47" dirty="0" smtClean="0">
                <a:latin typeface="Arial Unicode MS"/>
                <a:cs typeface="Arial Unicode MS"/>
              </a:rPr>
              <a:t> </a:t>
            </a:r>
            <a:r>
              <a:rPr lang="es-ES" sz="2400" dirty="0" smtClean="0">
                <a:latin typeface="Arial Unicode MS"/>
                <a:cs typeface="Arial Unicode MS"/>
              </a:rPr>
              <a:t>cuando</a:t>
            </a:r>
            <a:r>
              <a:rPr lang="es-ES" sz="2400" spc="50" dirty="0" smtClean="0">
                <a:latin typeface="Arial Unicode MS"/>
                <a:cs typeface="Arial Unicode MS"/>
              </a:rPr>
              <a:t> </a:t>
            </a:r>
            <a:r>
              <a:rPr lang="es-ES" sz="2400" dirty="0" smtClean="0">
                <a:latin typeface="Arial Unicode MS"/>
                <a:cs typeface="Arial Unicode MS"/>
              </a:rPr>
              <a:t>el</a:t>
            </a:r>
            <a:r>
              <a:rPr lang="es-ES" sz="2400" spc="47" dirty="0" smtClean="0">
                <a:latin typeface="Arial Unicode MS"/>
                <a:cs typeface="Arial Unicode MS"/>
              </a:rPr>
              <a:t> </a:t>
            </a:r>
            <a:r>
              <a:rPr lang="es-ES" sz="2400" dirty="0" smtClean="0">
                <a:latin typeface="Arial Unicode MS"/>
                <a:cs typeface="Arial Unicode MS"/>
              </a:rPr>
              <a:t>transformador</a:t>
            </a:r>
            <a:r>
              <a:rPr lang="es-ES" sz="2400" spc="47" dirty="0" smtClean="0">
                <a:latin typeface="Arial Unicode MS"/>
                <a:cs typeface="Arial Unicode MS"/>
              </a:rPr>
              <a:t> </a:t>
            </a:r>
            <a:r>
              <a:rPr lang="es-ES" sz="2400" dirty="0" smtClean="0">
                <a:latin typeface="Arial Unicode MS"/>
                <a:cs typeface="Arial Unicode MS"/>
              </a:rPr>
              <a:t>está</a:t>
            </a:r>
            <a:r>
              <a:rPr lang="es-ES" sz="2400" spc="50" dirty="0" smtClean="0">
                <a:latin typeface="Arial Unicode MS"/>
                <a:cs typeface="Arial Unicode MS"/>
              </a:rPr>
              <a:t> </a:t>
            </a:r>
            <a:r>
              <a:rPr lang="es-ES" sz="2400" spc="-12" dirty="0" smtClean="0">
                <a:latin typeface="Arial Unicode MS"/>
                <a:cs typeface="Arial Unicode MS"/>
              </a:rPr>
              <a:t>bajo</a:t>
            </a:r>
            <a:r>
              <a:rPr lang="es-ES" sz="2400" spc="125" dirty="0" smtClean="0">
                <a:latin typeface="Arial Unicode MS"/>
                <a:cs typeface="Arial Unicode MS"/>
              </a:rPr>
              <a:t> </a:t>
            </a:r>
            <a:r>
              <a:rPr lang="es-ES" sz="2400" dirty="0" smtClean="0">
                <a:latin typeface="Arial Unicode MS"/>
                <a:cs typeface="Arial Unicode MS"/>
              </a:rPr>
              <a:t>carga.</a:t>
            </a:r>
            <a:r>
              <a:rPr lang="es-ES" sz="2400" spc="47" dirty="0" smtClean="0">
                <a:latin typeface="Arial Unicode MS"/>
                <a:cs typeface="Arial Unicode MS"/>
              </a:rPr>
              <a:t> </a:t>
            </a:r>
            <a:r>
              <a:rPr lang="es-ES" sz="2400" dirty="0" smtClean="0">
                <a:latin typeface="Arial Unicode MS"/>
                <a:cs typeface="Arial Unicode MS"/>
              </a:rPr>
              <a:t>Cuando</a:t>
            </a:r>
            <a:r>
              <a:rPr lang="es-ES" sz="2400" spc="47" dirty="0" smtClean="0">
                <a:latin typeface="Arial Unicode MS"/>
                <a:cs typeface="Arial Unicode MS"/>
              </a:rPr>
              <a:t> </a:t>
            </a:r>
            <a:r>
              <a:rPr lang="es-ES" sz="2400" dirty="0" smtClean="0">
                <a:latin typeface="Arial Unicode MS"/>
                <a:cs typeface="Arial Unicode MS"/>
              </a:rPr>
              <a:t>está</a:t>
            </a:r>
            <a:r>
              <a:rPr lang="es-ES" sz="2400" spc="47" dirty="0" smtClean="0">
                <a:latin typeface="Arial Unicode MS"/>
                <a:cs typeface="Arial Unicode MS"/>
              </a:rPr>
              <a:t> </a:t>
            </a:r>
            <a:r>
              <a:rPr lang="es-ES" sz="2400" dirty="0" smtClean="0">
                <a:latin typeface="Arial Unicode MS"/>
                <a:cs typeface="Arial Unicode MS"/>
              </a:rPr>
              <a:t>en</a:t>
            </a:r>
            <a:r>
              <a:rPr lang="es-ES" sz="2400" spc="50" dirty="0" smtClean="0">
                <a:latin typeface="Arial Unicode MS"/>
                <a:cs typeface="Arial Unicode MS"/>
              </a:rPr>
              <a:t> </a:t>
            </a:r>
            <a:r>
              <a:rPr lang="es-ES" sz="2400" dirty="0" smtClean="0">
                <a:latin typeface="Arial Unicode MS"/>
                <a:cs typeface="Arial Unicode MS"/>
              </a:rPr>
              <a:t>condición</a:t>
            </a:r>
            <a:r>
              <a:rPr lang="es-ES" sz="2400" spc="47" dirty="0" smtClean="0">
                <a:latin typeface="Arial Unicode MS"/>
                <a:cs typeface="Arial Unicode MS"/>
              </a:rPr>
              <a:t> </a:t>
            </a:r>
            <a:r>
              <a:rPr lang="es-ES" sz="2400" dirty="0" smtClean="0">
                <a:latin typeface="Arial Unicode MS"/>
                <a:cs typeface="Arial Unicode MS"/>
              </a:rPr>
              <a:t>de</a:t>
            </a:r>
            <a:r>
              <a:rPr lang="es-ES" sz="2400" spc="47" dirty="0" smtClean="0">
                <a:latin typeface="Arial Unicode MS"/>
                <a:cs typeface="Arial Unicode MS"/>
              </a:rPr>
              <a:t> </a:t>
            </a:r>
            <a:r>
              <a:rPr lang="es-ES" sz="2400" dirty="0" smtClean="0">
                <a:latin typeface="Arial Unicode MS"/>
                <a:cs typeface="Arial Unicode MS"/>
              </a:rPr>
              <a:t>cambio</a:t>
            </a:r>
            <a:r>
              <a:rPr lang="es-ES" sz="2400" spc="50" dirty="0" smtClean="0">
                <a:latin typeface="Arial Unicode MS"/>
                <a:cs typeface="Arial Unicode MS"/>
              </a:rPr>
              <a:t> </a:t>
            </a:r>
            <a:r>
              <a:rPr lang="es-ES" sz="2400" dirty="0" smtClean="0">
                <a:latin typeface="Arial Unicode MS"/>
                <a:cs typeface="Arial Unicode MS"/>
              </a:rPr>
              <a:t>de</a:t>
            </a:r>
            <a:r>
              <a:rPr lang="es-ES" sz="2400" spc="47" dirty="0" smtClean="0">
                <a:latin typeface="Arial Unicode MS"/>
                <a:cs typeface="Arial Unicode MS"/>
              </a:rPr>
              <a:t> </a:t>
            </a:r>
            <a:r>
              <a:rPr lang="es-ES" sz="2400" dirty="0" smtClean="0">
                <a:latin typeface="Arial Unicode MS"/>
                <a:cs typeface="Arial Unicode MS"/>
              </a:rPr>
              <a:t>TAP,</a:t>
            </a:r>
            <a:r>
              <a:rPr lang="es-ES" sz="2400" spc="47" dirty="0" smtClean="0">
                <a:latin typeface="Arial Unicode MS"/>
                <a:cs typeface="Arial Unicode MS"/>
              </a:rPr>
              <a:t> </a:t>
            </a:r>
            <a:r>
              <a:rPr lang="es-ES" sz="2400" dirty="0" smtClean="0">
                <a:latin typeface="Arial Unicode MS"/>
                <a:cs typeface="Arial Unicode MS"/>
              </a:rPr>
              <a:t>la</a:t>
            </a:r>
            <a:r>
              <a:rPr lang="es-ES" sz="2400" spc="50" dirty="0" smtClean="0">
                <a:latin typeface="Arial Unicode MS"/>
                <a:cs typeface="Arial Unicode MS"/>
              </a:rPr>
              <a:t> </a:t>
            </a:r>
            <a:r>
              <a:rPr lang="es-ES" sz="2400" dirty="0" smtClean="0">
                <a:latin typeface="Arial Unicode MS"/>
                <a:cs typeface="Arial Unicode MS"/>
              </a:rPr>
              <a:t>carga</a:t>
            </a:r>
            <a:r>
              <a:rPr lang="es-ES" sz="2400" spc="47" dirty="0" smtClean="0">
                <a:latin typeface="Arial Unicode MS"/>
                <a:cs typeface="Arial Unicode MS"/>
              </a:rPr>
              <a:t> </a:t>
            </a:r>
            <a:r>
              <a:rPr lang="es-ES" sz="2400" spc="-12" dirty="0" smtClean="0">
                <a:latin typeface="Arial Unicode MS"/>
                <a:cs typeface="Arial Unicode MS"/>
              </a:rPr>
              <a:t>a carga no debe interrumpirse para evitar daños en los contactos.</a:t>
            </a:r>
            <a:endParaRPr lang="es-ES" sz="2400" dirty="0" smtClean="0">
              <a:latin typeface="Arial Unicode MS"/>
              <a:cs typeface="Arial Unicode MS"/>
            </a:endParaRPr>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4</a:t>
            </a:fld>
            <a:endParaRPr lang="en-US"/>
          </a:p>
        </p:txBody>
      </p:sp>
    </p:spTree>
    <p:extLst>
      <p:ext uri="{BB962C8B-B14F-4D97-AF65-F5344CB8AC3E}">
        <p14:creationId xmlns:p14="http://schemas.microsoft.com/office/powerpoint/2010/main" val="54885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7936" marR="3174" algn="just">
              <a:lnSpc>
                <a:spcPct val="132800"/>
              </a:lnSpc>
              <a:spcBef>
                <a:spcPts val="62"/>
              </a:spcBef>
            </a:pPr>
            <a:r>
              <a:rPr lang="es-ES" sz="2400" dirty="0" smtClean="0">
                <a:latin typeface="Arial Unicode MS"/>
                <a:cs typeface="Arial Unicode MS"/>
              </a:rPr>
              <a:t>Además,</a:t>
            </a:r>
            <a:r>
              <a:rPr lang="es-ES" sz="2400" spc="60" dirty="0" smtClean="0">
                <a:latin typeface="Arial Unicode MS"/>
                <a:cs typeface="Arial Unicode MS"/>
              </a:rPr>
              <a:t> </a:t>
            </a:r>
            <a:r>
              <a:rPr lang="es-ES" sz="2400" dirty="0" smtClean="0">
                <a:latin typeface="Arial Unicode MS"/>
                <a:cs typeface="Arial Unicode MS"/>
              </a:rPr>
              <a:t>ninguna</a:t>
            </a:r>
            <a:r>
              <a:rPr lang="es-ES" sz="2400" spc="60" dirty="0" smtClean="0">
                <a:latin typeface="Arial Unicode MS"/>
                <a:cs typeface="Arial Unicode MS"/>
              </a:rPr>
              <a:t> </a:t>
            </a:r>
            <a:r>
              <a:rPr lang="es-ES" sz="2400" dirty="0" smtClean="0">
                <a:latin typeface="Arial Unicode MS"/>
                <a:cs typeface="Arial Unicode MS"/>
              </a:rPr>
              <a:t>parte</a:t>
            </a:r>
            <a:r>
              <a:rPr lang="es-ES" sz="2400" spc="60" dirty="0" smtClean="0">
                <a:latin typeface="Arial Unicode MS"/>
                <a:cs typeface="Arial Unicode MS"/>
              </a:rPr>
              <a:t> </a:t>
            </a:r>
            <a:r>
              <a:rPr lang="es-ES" sz="2400" dirty="0" smtClean="0">
                <a:latin typeface="Arial Unicode MS"/>
                <a:cs typeface="Arial Unicode MS"/>
              </a:rPr>
              <a:t>del</a:t>
            </a:r>
            <a:r>
              <a:rPr lang="es-ES" sz="2400" spc="60" dirty="0" smtClean="0">
                <a:latin typeface="Arial Unicode MS"/>
                <a:cs typeface="Arial Unicode MS"/>
              </a:rPr>
              <a:t> </a:t>
            </a:r>
            <a:r>
              <a:rPr lang="es-ES" sz="2400" spc="-6" dirty="0" smtClean="0">
                <a:latin typeface="Arial Unicode MS"/>
                <a:cs typeface="Arial Unicode MS"/>
              </a:rPr>
              <a:t>devanado</a:t>
            </a:r>
            <a:r>
              <a:rPr lang="es-ES" sz="2400" spc="125" dirty="0" smtClean="0">
                <a:latin typeface="Arial Unicode MS"/>
                <a:cs typeface="Arial Unicode MS"/>
              </a:rPr>
              <a:t> </a:t>
            </a:r>
            <a:r>
              <a:rPr lang="es-ES" sz="2400" dirty="0" smtClean="0">
                <a:latin typeface="Arial Unicode MS"/>
                <a:cs typeface="Arial Unicode MS"/>
              </a:rPr>
              <a:t>debe</a:t>
            </a:r>
            <a:r>
              <a:rPr lang="es-ES" sz="2400" spc="56" dirty="0" smtClean="0">
                <a:latin typeface="Arial Unicode MS"/>
                <a:cs typeface="Arial Unicode MS"/>
              </a:rPr>
              <a:t> </a:t>
            </a:r>
            <a:r>
              <a:rPr lang="es-ES" sz="2400" dirty="0" smtClean="0">
                <a:latin typeface="Arial Unicode MS"/>
                <a:cs typeface="Arial Unicode MS"/>
              </a:rPr>
              <a:t>cortocircuitarse</a:t>
            </a:r>
            <a:r>
              <a:rPr lang="es-ES" sz="2400" spc="60" dirty="0" smtClean="0">
                <a:latin typeface="Arial Unicode MS"/>
                <a:cs typeface="Arial Unicode MS"/>
              </a:rPr>
              <a:t> </a:t>
            </a:r>
            <a:r>
              <a:rPr lang="es-ES" sz="2400" dirty="0" smtClean="0">
                <a:latin typeface="Arial Unicode MS"/>
                <a:cs typeface="Arial Unicode MS"/>
              </a:rPr>
              <a:t>durante</a:t>
            </a:r>
            <a:r>
              <a:rPr lang="es-ES" sz="2400" spc="60" dirty="0" smtClean="0">
                <a:latin typeface="Arial Unicode MS"/>
                <a:cs typeface="Arial Unicode MS"/>
              </a:rPr>
              <a:t> </a:t>
            </a:r>
            <a:r>
              <a:rPr lang="es-ES" sz="2400" dirty="0" smtClean="0">
                <a:latin typeface="Arial Unicode MS"/>
                <a:cs typeface="Arial Unicode MS"/>
              </a:rPr>
              <a:t>el</a:t>
            </a:r>
            <a:r>
              <a:rPr lang="es-ES" sz="2400" spc="60" dirty="0" smtClean="0">
                <a:latin typeface="Arial Unicode MS"/>
                <a:cs typeface="Arial Unicode MS"/>
              </a:rPr>
              <a:t> </a:t>
            </a:r>
            <a:r>
              <a:rPr lang="es-ES" sz="2400" dirty="0" smtClean="0">
                <a:latin typeface="Arial Unicode MS"/>
                <a:cs typeface="Arial Unicode MS"/>
              </a:rPr>
              <a:t>ajuste</a:t>
            </a:r>
            <a:r>
              <a:rPr lang="es-ES" sz="2400" spc="60" dirty="0" smtClean="0">
                <a:latin typeface="Arial Unicode MS"/>
                <a:cs typeface="Arial Unicode MS"/>
              </a:rPr>
              <a:t> </a:t>
            </a:r>
            <a:r>
              <a:rPr lang="es-ES" sz="2400" dirty="0" smtClean="0">
                <a:latin typeface="Arial Unicode MS"/>
                <a:cs typeface="Arial Unicode MS"/>
              </a:rPr>
              <a:t>de</a:t>
            </a:r>
            <a:r>
              <a:rPr lang="es-ES" sz="2400" spc="60" dirty="0" smtClean="0">
                <a:latin typeface="Arial Unicode MS"/>
                <a:cs typeface="Arial Unicode MS"/>
              </a:rPr>
              <a:t> </a:t>
            </a:r>
            <a:r>
              <a:rPr lang="es-ES" sz="2400" dirty="0" smtClean="0">
                <a:latin typeface="Arial Unicode MS"/>
                <a:cs typeface="Arial Unicode MS"/>
              </a:rPr>
              <a:t>las</a:t>
            </a:r>
            <a:r>
              <a:rPr lang="es-ES" sz="2400" spc="56" dirty="0" smtClean="0">
                <a:latin typeface="Arial Unicode MS"/>
                <a:cs typeface="Arial Unicode MS"/>
              </a:rPr>
              <a:t> </a:t>
            </a:r>
            <a:r>
              <a:rPr lang="es-ES" sz="2400" dirty="0" smtClean="0">
                <a:latin typeface="Arial Unicode MS"/>
                <a:cs typeface="Arial Unicode MS"/>
              </a:rPr>
              <a:t>derivaciones,</a:t>
            </a:r>
            <a:r>
              <a:rPr lang="es-ES" sz="2400" spc="60" dirty="0" smtClean="0">
                <a:latin typeface="Arial Unicode MS"/>
                <a:cs typeface="Arial Unicode MS"/>
              </a:rPr>
              <a:t> </a:t>
            </a:r>
            <a:r>
              <a:rPr lang="es-ES" sz="2400" dirty="0" smtClean="0">
                <a:latin typeface="Arial Unicode MS"/>
                <a:cs typeface="Arial Unicode MS"/>
              </a:rPr>
              <a:t>ya</a:t>
            </a:r>
            <a:r>
              <a:rPr lang="es-ES" sz="2400" spc="60" dirty="0" smtClean="0">
                <a:latin typeface="Arial Unicode MS"/>
                <a:cs typeface="Arial Unicode MS"/>
              </a:rPr>
              <a:t> </a:t>
            </a:r>
            <a:r>
              <a:rPr lang="es-ES" sz="2400" dirty="0" smtClean="0">
                <a:latin typeface="Arial Unicode MS"/>
                <a:cs typeface="Arial Unicode MS"/>
              </a:rPr>
              <a:t>que</a:t>
            </a:r>
            <a:r>
              <a:rPr lang="es-ES" sz="2400" spc="60" dirty="0" smtClean="0">
                <a:latin typeface="Arial Unicode MS"/>
                <a:cs typeface="Arial Unicode MS"/>
              </a:rPr>
              <a:t> </a:t>
            </a:r>
            <a:r>
              <a:rPr lang="es-ES" sz="2400" dirty="0" smtClean="0">
                <a:latin typeface="Arial Unicode MS"/>
                <a:cs typeface="Arial Unicode MS"/>
              </a:rPr>
              <a:t>los</a:t>
            </a:r>
            <a:r>
              <a:rPr lang="es-ES" sz="2400" spc="60" dirty="0" smtClean="0">
                <a:latin typeface="Arial Unicode MS"/>
                <a:cs typeface="Arial Unicode MS"/>
              </a:rPr>
              <a:t> </a:t>
            </a:r>
            <a:r>
              <a:rPr lang="es-ES" sz="2400" dirty="0" smtClean="0">
                <a:latin typeface="Arial Unicode MS"/>
                <a:cs typeface="Arial Unicode MS"/>
              </a:rPr>
              <a:t>contactos</a:t>
            </a:r>
            <a:r>
              <a:rPr lang="es-ES" sz="2400" spc="60" dirty="0" smtClean="0">
                <a:latin typeface="Arial Unicode MS"/>
                <a:cs typeface="Arial Unicode MS"/>
              </a:rPr>
              <a:t> </a:t>
            </a:r>
            <a:r>
              <a:rPr lang="es-ES" sz="2400" dirty="0" smtClean="0">
                <a:latin typeface="Arial Unicode MS"/>
                <a:cs typeface="Arial Unicode MS"/>
              </a:rPr>
              <a:t>y</a:t>
            </a:r>
            <a:r>
              <a:rPr lang="es-ES" sz="2400" spc="60" dirty="0" smtClean="0">
                <a:latin typeface="Arial Unicode MS"/>
                <a:cs typeface="Arial Unicode MS"/>
              </a:rPr>
              <a:t> </a:t>
            </a:r>
            <a:r>
              <a:rPr lang="es-ES" sz="2400" dirty="0" smtClean="0">
                <a:latin typeface="Arial Unicode MS"/>
                <a:cs typeface="Arial Unicode MS"/>
              </a:rPr>
              <a:t>la</a:t>
            </a:r>
            <a:r>
              <a:rPr lang="es-ES" sz="2400" spc="56" dirty="0" smtClean="0">
                <a:latin typeface="Arial Unicode MS"/>
                <a:cs typeface="Arial Unicode MS"/>
              </a:rPr>
              <a:t> </a:t>
            </a:r>
            <a:r>
              <a:rPr lang="es-ES" sz="2400" spc="-6" dirty="0" smtClean="0">
                <a:latin typeface="Arial Unicode MS"/>
                <a:cs typeface="Arial Unicode MS"/>
              </a:rPr>
              <a:t>parte</a:t>
            </a:r>
            <a:r>
              <a:rPr lang="es-ES" sz="2400" dirty="0" smtClean="0">
                <a:latin typeface="Arial Unicode MS"/>
                <a:cs typeface="Arial Unicode MS"/>
              </a:rPr>
              <a:t> del</a:t>
            </a:r>
            <a:r>
              <a:rPr lang="es-ES" sz="2400" spc="79" dirty="0" smtClean="0">
                <a:latin typeface="Arial Unicode MS"/>
                <a:cs typeface="Arial Unicode MS"/>
              </a:rPr>
              <a:t> </a:t>
            </a:r>
            <a:r>
              <a:rPr lang="es-ES" sz="2400" dirty="0" smtClean="0">
                <a:latin typeface="Arial Unicode MS"/>
                <a:cs typeface="Arial Unicode MS"/>
              </a:rPr>
              <a:t>devanado</a:t>
            </a:r>
            <a:r>
              <a:rPr lang="es-ES" sz="2400" spc="79" dirty="0" smtClean="0">
                <a:latin typeface="Arial Unicode MS"/>
                <a:cs typeface="Arial Unicode MS"/>
              </a:rPr>
              <a:t> </a:t>
            </a:r>
            <a:r>
              <a:rPr lang="es-ES" sz="2400" dirty="0" smtClean="0">
                <a:latin typeface="Arial Unicode MS"/>
                <a:cs typeface="Arial Unicode MS"/>
              </a:rPr>
              <a:t>en</a:t>
            </a:r>
            <a:r>
              <a:rPr lang="es-ES" sz="2400" spc="81" dirty="0" smtClean="0">
                <a:latin typeface="Arial Unicode MS"/>
                <a:cs typeface="Arial Unicode MS"/>
              </a:rPr>
              <a:t> </a:t>
            </a:r>
            <a:r>
              <a:rPr lang="es-ES" sz="2400" dirty="0" smtClean="0">
                <a:latin typeface="Arial Unicode MS"/>
                <a:cs typeface="Arial Unicode MS"/>
              </a:rPr>
              <a:t>cortocircuito</a:t>
            </a:r>
            <a:r>
              <a:rPr lang="es-ES" sz="2400" spc="79" dirty="0" smtClean="0">
                <a:latin typeface="Arial Unicode MS"/>
                <a:cs typeface="Arial Unicode MS"/>
              </a:rPr>
              <a:t> </a:t>
            </a:r>
            <a:r>
              <a:rPr lang="es-ES" sz="2400" dirty="0" smtClean="0">
                <a:latin typeface="Arial Unicode MS"/>
                <a:cs typeface="Arial Unicode MS"/>
              </a:rPr>
              <a:t>pueden</a:t>
            </a:r>
            <a:r>
              <a:rPr lang="es-ES" sz="2400" spc="81" dirty="0" smtClean="0">
                <a:latin typeface="Arial Unicode MS"/>
                <a:cs typeface="Arial Unicode MS"/>
              </a:rPr>
              <a:t> </a:t>
            </a:r>
            <a:r>
              <a:rPr lang="es-ES" sz="2400" dirty="0" smtClean="0">
                <a:latin typeface="Arial Unicode MS"/>
                <a:cs typeface="Arial Unicode MS"/>
              </a:rPr>
              <a:t>resultar</a:t>
            </a:r>
            <a:r>
              <a:rPr lang="es-ES" sz="2400" spc="79" dirty="0" smtClean="0">
                <a:latin typeface="Arial Unicode MS"/>
                <a:cs typeface="Arial Unicode MS"/>
              </a:rPr>
              <a:t> </a:t>
            </a:r>
            <a:r>
              <a:rPr lang="es-ES" sz="2400" dirty="0" smtClean="0">
                <a:latin typeface="Arial Unicode MS"/>
                <a:cs typeface="Arial Unicode MS"/>
              </a:rPr>
              <a:t>dañados.</a:t>
            </a:r>
            <a:r>
              <a:rPr lang="es-ES" sz="2400" spc="81" dirty="0" smtClean="0">
                <a:latin typeface="Arial Unicode MS"/>
                <a:cs typeface="Arial Unicode MS"/>
              </a:rPr>
              <a:t> </a:t>
            </a:r>
            <a:r>
              <a:rPr lang="es-ES" sz="2400" dirty="0" smtClean="0">
                <a:latin typeface="Arial Unicode MS"/>
                <a:cs typeface="Arial Unicode MS"/>
              </a:rPr>
              <a:t>Para</a:t>
            </a:r>
            <a:r>
              <a:rPr lang="es-ES" sz="2400" spc="79" dirty="0" smtClean="0">
                <a:latin typeface="Arial Unicode MS"/>
                <a:cs typeface="Arial Unicode MS"/>
              </a:rPr>
              <a:t> </a:t>
            </a:r>
            <a:r>
              <a:rPr lang="es-ES" sz="2400" dirty="0" smtClean="0">
                <a:latin typeface="Arial Unicode MS"/>
                <a:cs typeface="Arial Unicode MS"/>
              </a:rPr>
              <a:t>hacer</a:t>
            </a:r>
            <a:r>
              <a:rPr lang="es-ES" sz="2400" spc="81" dirty="0" smtClean="0">
                <a:latin typeface="Arial Unicode MS"/>
                <a:cs typeface="Arial Unicode MS"/>
              </a:rPr>
              <a:t> </a:t>
            </a:r>
            <a:r>
              <a:rPr lang="es-ES" sz="2400" dirty="0" smtClean="0">
                <a:latin typeface="Arial Unicode MS"/>
                <a:cs typeface="Arial Unicode MS"/>
              </a:rPr>
              <a:t>esto,</a:t>
            </a:r>
            <a:r>
              <a:rPr lang="es-ES" sz="2400" spc="79" dirty="0" smtClean="0">
                <a:latin typeface="Arial Unicode MS"/>
                <a:cs typeface="Arial Unicode MS"/>
              </a:rPr>
              <a:t> </a:t>
            </a:r>
            <a:r>
              <a:rPr lang="es-ES" sz="2400" dirty="0" smtClean="0">
                <a:latin typeface="Arial Unicode MS"/>
                <a:cs typeface="Arial Unicode MS"/>
              </a:rPr>
              <a:t>usamos</a:t>
            </a:r>
            <a:r>
              <a:rPr lang="es-ES" sz="2400" spc="81" dirty="0" smtClean="0">
                <a:latin typeface="Arial Unicode MS"/>
                <a:cs typeface="Arial Unicode MS"/>
              </a:rPr>
              <a:t> </a:t>
            </a:r>
            <a:r>
              <a:rPr lang="es-ES" sz="2400" spc="-16" dirty="0" smtClean="0">
                <a:latin typeface="Arial Unicode MS"/>
                <a:cs typeface="Arial Unicode MS"/>
              </a:rPr>
              <a:t>una</a:t>
            </a:r>
            <a:r>
              <a:rPr lang="es-ES" sz="2400" dirty="0" smtClean="0">
                <a:latin typeface="Arial Unicode MS"/>
                <a:cs typeface="Arial Unicode MS"/>
              </a:rPr>
              <a:t> resistencia</a:t>
            </a:r>
            <a:r>
              <a:rPr lang="es-ES" sz="2400" spc="75" dirty="0" smtClean="0">
                <a:latin typeface="Arial Unicode MS"/>
                <a:cs typeface="Arial Unicode MS"/>
              </a:rPr>
              <a:t> </a:t>
            </a:r>
            <a:r>
              <a:rPr lang="es-ES" sz="2400" dirty="0" smtClean="0">
                <a:latin typeface="Arial Unicode MS"/>
                <a:cs typeface="Arial Unicode MS"/>
              </a:rPr>
              <a:t>o</a:t>
            </a:r>
            <a:r>
              <a:rPr lang="es-ES" sz="2400" spc="75" dirty="0" smtClean="0">
                <a:latin typeface="Arial Unicode MS"/>
                <a:cs typeface="Arial Unicode MS"/>
              </a:rPr>
              <a:t> </a:t>
            </a:r>
            <a:r>
              <a:rPr lang="es-ES" sz="2400" dirty="0" smtClean="0">
                <a:latin typeface="Arial Unicode MS"/>
                <a:cs typeface="Arial Unicode MS"/>
              </a:rPr>
              <a:t>reactancia</a:t>
            </a:r>
            <a:r>
              <a:rPr lang="es-ES" sz="2400" spc="75" dirty="0" smtClean="0">
                <a:latin typeface="Arial Unicode MS"/>
                <a:cs typeface="Arial Unicode MS"/>
              </a:rPr>
              <a:t> </a:t>
            </a:r>
            <a:r>
              <a:rPr lang="es-ES" sz="2400" dirty="0" smtClean="0">
                <a:latin typeface="Arial Unicode MS"/>
                <a:cs typeface="Arial Unicode MS"/>
              </a:rPr>
              <a:t>inductiva</a:t>
            </a:r>
            <a:r>
              <a:rPr lang="es-ES" sz="2400" spc="75" dirty="0" smtClean="0">
                <a:latin typeface="Arial Unicode MS"/>
                <a:cs typeface="Arial Unicode MS"/>
              </a:rPr>
              <a:t> </a:t>
            </a:r>
            <a:r>
              <a:rPr lang="es-ES" sz="2400" dirty="0" smtClean="0">
                <a:latin typeface="Arial Unicode MS"/>
                <a:cs typeface="Arial Unicode MS"/>
              </a:rPr>
              <a:t>para</a:t>
            </a:r>
            <a:r>
              <a:rPr lang="es-ES" sz="2400" spc="75" dirty="0" smtClean="0">
                <a:latin typeface="Arial Unicode MS"/>
                <a:cs typeface="Arial Unicode MS"/>
              </a:rPr>
              <a:t> </a:t>
            </a:r>
            <a:r>
              <a:rPr lang="es-ES" sz="2400" dirty="0" smtClean="0">
                <a:latin typeface="Arial Unicode MS"/>
                <a:cs typeface="Arial Unicode MS"/>
              </a:rPr>
              <a:t>limitar</a:t>
            </a:r>
            <a:r>
              <a:rPr lang="es-ES" sz="2400" spc="75" dirty="0" smtClean="0">
                <a:latin typeface="Arial Unicode MS"/>
                <a:cs typeface="Arial Unicode MS"/>
              </a:rPr>
              <a:t> </a:t>
            </a:r>
            <a:r>
              <a:rPr lang="es-ES" sz="2400" dirty="0" smtClean="0">
                <a:latin typeface="Arial Unicode MS"/>
                <a:cs typeface="Arial Unicode MS"/>
              </a:rPr>
              <a:t>la</a:t>
            </a:r>
            <a:r>
              <a:rPr lang="es-ES" sz="2400" spc="75" dirty="0" smtClean="0">
                <a:latin typeface="Arial Unicode MS"/>
                <a:cs typeface="Arial Unicode MS"/>
              </a:rPr>
              <a:t> </a:t>
            </a:r>
            <a:r>
              <a:rPr lang="es-ES" sz="2400" dirty="0" smtClean="0">
                <a:latin typeface="Arial Unicode MS"/>
                <a:cs typeface="Arial Unicode MS"/>
              </a:rPr>
              <a:t>corriente</a:t>
            </a:r>
            <a:r>
              <a:rPr lang="es-ES" sz="2400" spc="75" dirty="0" smtClean="0">
                <a:latin typeface="Arial Unicode MS"/>
                <a:cs typeface="Arial Unicode MS"/>
              </a:rPr>
              <a:t> </a:t>
            </a:r>
            <a:r>
              <a:rPr lang="es-ES" sz="2400" dirty="0" smtClean="0">
                <a:latin typeface="Arial Unicode MS"/>
                <a:cs typeface="Arial Unicode MS"/>
              </a:rPr>
              <a:t>y</a:t>
            </a:r>
            <a:r>
              <a:rPr lang="es-ES" sz="2400" spc="79" dirty="0" smtClean="0">
                <a:latin typeface="Arial Unicode MS"/>
                <a:cs typeface="Arial Unicode MS"/>
              </a:rPr>
              <a:t> </a:t>
            </a:r>
            <a:r>
              <a:rPr lang="es-ES" sz="2400" dirty="0" smtClean="0">
                <a:latin typeface="Arial Unicode MS"/>
                <a:cs typeface="Arial Unicode MS"/>
              </a:rPr>
              <a:t>un</a:t>
            </a:r>
            <a:r>
              <a:rPr lang="es-ES" sz="2400" spc="75" dirty="0" smtClean="0">
                <a:latin typeface="Arial Unicode MS"/>
                <a:cs typeface="Arial Unicode MS"/>
              </a:rPr>
              <a:t> </a:t>
            </a:r>
            <a:r>
              <a:rPr lang="es-ES" sz="2400" dirty="0" smtClean="0">
                <a:latin typeface="Arial Unicode MS"/>
                <a:cs typeface="Arial Unicode MS"/>
              </a:rPr>
              <a:t>desviador</a:t>
            </a:r>
            <a:r>
              <a:rPr lang="es-ES" sz="2400" spc="75" dirty="0" smtClean="0">
                <a:latin typeface="Arial Unicode MS"/>
                <a:cs typeface="Arial Unicode MS"/>
              </a:rPr>
              <a:t> </a:t>
            </a:r>
            <a:r>
              <a:rPr lang="es-ES" sz="2400" dirty="0" smtClean="0">
                <a:latin typeface="Arial Unicode MS"/>
                <a:cs typeface="Arial Unicode MS"/>
              </a:rPr>
              <a:t>o</a:t>
            </a:r>
            <a:r>
              <a:rPr lang="es-ES" sz="2400" spc="75" dirty="0" smtClean="0">
                <a:latin typeface="Arial Unicode MS"/>
                <a:cs typeface="Arial Unicode MS"/>
              </a:rPr>
              <a:t> </a:t>
            </a:r>
            <a:r>
              <a:rPr lang="es-ES" sz="2400" spc="-6" dirty="0" smtClean="0">
                <a:latin typeface="Arial Unicode MS"/>
                <a:cs typeface="Arial Unicode MS"/>
              </a:rPr>
              <a:t>circuito</a:t>
            </a:r>
            <a:r>
              <a:rPr lang="es-ES" sz="2400" spc="250" dirty="0" smtClean="0">
                <a:latin typeface="Arial Unicode MS"/>
                <a:cs typeface="Arial Unicode MS"/>
              </a:rPr>
              <a:t> </a:t>
            </a:r>
            <a:r>
              <a:rPr lang="es-ES" sz="2400" dirty="0" smtClean="0">
                <a:latin typeface="Arial Unicode MS"/>
                <a:cs typeface="Arial Unicode MS"/>
              </a:rPr>
              <a:t>paralelo</a:t>
            </a:r>
            <a:r>
              <a:rPr lang="es-ES" sz="2400" spc="75" dirty="0" smtClean="0">
                <a:latin typeface="Arial Unicode MS"/>
                <a:cs typeface="Arial Unicode MS"/>
              </a:rPr>
              <a:t> </a:t>
            </a:r>
            <a:r>
              <a:rPr lang="es-ES" sz="2400" dirty="0" smtClean="0">
                <a:latin typeface="Arial Unicode MS"/>
                <a:cs typeface="Arial Unicode MS"/>
              </a:rPr>
              <a:t>para</a:t>
            </a:r>
            <a:r>
              <a:rPr lang="es-ES" sz="2400" spc="79" dirty="0" smtClean="0">
                <a:latin typeface="Arial Unicode MS"/>
                <a:cs typeface="Arial Unicode MS"/>
              </a:rPr>
              <a:t> </a:t>
            </a:r>
            <a:r>
              <a:rPr lang="es-ES" sz="2400" dirty="0" smtClean="0">
                <a:latin typeface="Arial Unicode MS"/>
                <a:cs typeface="Arial Unicode MS"/>
              </a:rPr>
              <a:t>transportar</a:t>
            </a:r>
            <a:r>
              <a:rPr lang="es-ES" sz="2400" spc="75" dirty="0" smtClean="0">
                <a:latin typeface="Arial Unicode MS"/>
                <a:cs typeface="Arial Unicode MS"/>
              </a:rPr>
              <a:t> </a:t>
            </a:r>
            <a:r>
              <a:rPr lang="es-ES" sz="2400" dirty="0" smtClean="0">
                <a:latin typeface="Arial Unicode MS"/>
                <a:cs typeface="Arial Unicode MS"/>
              </a:rPr>
              <a:t>la</a:t>
            </a:r>
            <a:r>
              <a:rPr lang="es-ES" sz="2400" spc="79" dirty="0" smtClean="0">
                <a:latin typeface="Arial Unicode MS"/>
                <a:cs typeface="Arial Unicode MS"/>
              </a:rPr>
              <a:t> </a:t>
            </a:r>
            <a:r>
              <a:rPr lang="es-ES" sz="2400" dirty="0" smtClean="0">
                <a:latin typeface="Arial Unicode MS"/>
                <a:cs typeface="Arial Unicode MS"/>
              </a:rPr>
              <a:t>corriente</a:t>
            </a:r>
            <a:r>
              <a:rPr lang="es-ES" sz="2400" spc="75" dirty="0" smtClean="0">
                <a:latin typeface="Arial Unicode MS"/>
                <a:cs typeface="Arial Unicode MS"/>
              </a:rPr>
              <a:t> </a:t>
            </a:r>
            <a:r>
              <a:rPr lang="es-ES" sz="2400" dirty="0" smtClean="0">
                <a:latin typeface="Arial Unicode MS"/>
                <a:cs typeface="Arial Unicode MS"/>
              </a:rPr>
              <a:t>de</a:t>
            </a:r>
            <a:r>
              <a:rPr lang="es-ES" sz="2400" spc="79" dirty="0" smtClean="0">
                <a:latin typeface="Arial Unicode MS"/>
                <a:cs typeface="Arial Unicode MS"/>
              </a:rPr>
              <a:t> </a:t>
            </a:r>
            <a:r>
              <a:rPr lang="es-ES" sz="2400" dirty="0" smtClean="0">
                <a:latin typeface="Arial Unicode MS"/>
                <a:cs typeface="Arial Unicode MS"/>
              </a:rPr>
              <a:t>carga</a:t>
            </a:r>
            <a:r>
              <a:rPr lang="es-ES" sz="2400" spc="75" dirty="0" smtClean="0">
                <a:latin typeface="Arial Unicode MS"/>
                <a:cs typeface="Arial Unicode MS"/>
              </a:rPr>
              <a:t> </a:t>
            </a:r>
            <a:r>
              <a:rPr lang="es-ES" sz="2400" dirty="0" smtClean="0">
                <a:latin typeface="Arial Unicode MS"/>
                <a:cs typeface="Arial Unicode MS"/>
              </a:rPr>
              <a:t>durante</a:t>
            </a:r>
            <a:r>
              <a:rPr lang="es-ES" sz="2400" spc="79" dirty="0" smtClean="0">
                <a:latin typeface="Arial Unicode MS"/>
                <a:cs typeface="Arial Unicode MS"/>
              </a:rPr>
              <a:t> </a:t>
            </a:r>
            <a:r>
              <a:rPr lang="es-ES" sz="2400" dirty="0" smtClean="0">
                <a:latin typeface="Arial Unicode MS"/>
                <a:cs typeface="Arial Unicode MS"/>
              </a:rPr>
              <a:t>el</a:t>
            </a:r>
            <a:r>
              <a:rPr lang="es-ES" sz="2400" spc="75" dirty="0" smtClean="0">
                <a:latin typeface="Arial Unicode MS"/>
                <a:cs typeface="Arial Unicode MS"/>
              </a:rPr>
              <a:t> </a:t>
            </a:r>
            <a:r>
              <a:rPr lang="es-ES" sz="2400" dirty="0" smtClean="0">
                <a:latin typeface="Arial Unicode MS"/>
                <a:cs typeface="Arial Unicode MS"/>
              </a:rPr>
              <a:t>proceso</a:t>
            </a:r>
            <a:r>
              <a:rPr lang="es-ES" sz="2400" spc="79" dirty="0" smtClean="0">
                <a:latin typeface="Arial Unicode MS"/>
                <a:cs typeface="Arial Unicode MS"/>
              </a:rPr>
              <a:t> </a:t>
            </a:r>
            <a:r>
              <a:rPr lang="es-ES" sz="2400" dirty="0" smtClean="0">
                <a:latin typeface="Arial Unicode MS"/>
                <a:cs typeface="Arial Unicode MS"/>
              </a:rPr>
              <a:t>de</a:t>
            </a:r>
            <a:r>
              <a:rPr lang="es-ES" sz="2400" spc="75" dirty="0" smtClean="0">
                <a:latin typeface="Arial Unicode MS"/>
                <a:cs typeface="Arial Unicode MS"/>
              </a:rPr>
              <a:t> </a:t>
            </a:r>
            <a:r>
              <a:rPr lang="es-ES" sz="2400" dirty="0" smtClean="0">
                <a:latin typeface="Arial Unicode MS"/>
                <a:cs typeface="Arial Unicode MS"/>
              </a:rPr>
              <a:t>cambio</a:t>
            </a:r>
            <a:r>
              <a:rPr lang="es-ES" sz="2400" spc="79" dirty="0" smtClean="0">
                <a:latin typeface="Arial Unicode MS"/>
                <a:cs typeface="Arial Unicode MS"/>
              </a:rPr>
              <a:t> </a:t>
            </a:r>
            <a:r>
              <a:rPr lang="es-ES" sz="2400" dirty="0" smtClean="0">
                <a:latin typeface="Arial Unicode MS"/>
                <a:cs typeface="Arial Unicode MS"/>
              </a:rPr>
              <a:t>de</a:t>
            </a:r>
            <a:r>
              <a:rPr lang="es-ES" sz="2400" spc="75" dirty="0" smtClean="0">
                <a:latin typeface="Arial Unicode MS"/>
                <a:cs typeface="Arial Unicode MS"/>
              </a:rPr>
              <a:t> </a:t>
            </a:r>
            <a:r>
              <a:rPr lang="es-ES" sz="2400" spc="-12" dirty="0" smtClean="0">
                <a:latin typeface="Arial Unicode MS"/>
                <a:cs typeface="Arial Unicode MS"/>
              </a:rPr>
              <a:t>toma</a:t>
            </a:r>
            <a:r>
              <a:rPr lang="es-ES" sz="2400" dirty="0" smtClean="0">
                <a:latin typeface="Arial Unicode MS"/>
                <a:cs typeface="Arial Unicode MS"/>
              </a:rPr>
              <a:t> (ver </a:t>
            </a:r>
            <a:r>
              <a:rPr lang="es-ES" sz="2400" dirty="0" smtClean="0">
                <a:solidFill>
                  <a:srgbClr val="0070C0"/>
                </a:solidFill>
                <a:latin typeface="Arial Unicode MS"/>
                <a:cs typeface="Arial Unicode MS"/>
              </a:rPr>
              <a:t>Figuras</a:t>
            </a:r>
            <a:r>
              <a:rPr lang="es-ES" sz="2400" dirty="0" smtClean="0">
                <a:latin typeface="Arial Unicode MS"/>
                <a:cs typeface="Arial Unicode MS"/>
              </a:rPr>
              <a:t> </a:t>
            </a:r>
            <a:r>
              <a:rPr lang="es-ES" sz="2400" dirty="0" smtClean="0">
                <a:solidFill>
                  <a:srgbClr val="007FAC"/>
                </a:solidFill>
                <a:latin typeface="Arial Unicode MS"/>
                <a:cs typeface="Arial Unicode MS"/>
              </a:rPr>
              <a:t>5.9</a:t>
            </a:r>
            <a:r>
              <a:rPr lang="es-ES" sz="2400" spc="19" dirty="0" smtClean="0">
                <a:solidFill>
                  <a:srgbClr val="007FAC"/>
                </a:solidFill>
                <a:latin typeface="Arial Unicode MS"/>
                <a:cs typeface="Arial Unicode MS"/>
              </a:rPr>
              <a:t> </a:t>
            </a:r>
            <a:r>
              <a:rPr lang="es-ES" sz="2400" dirty="0" smtClean="0">
                <a:solidFill>
                  <a:srgbClr val="007FAC"/>
                </a:solidFill>
                <a:latin typeface="Arial Unicode MS"/>
                <a:cs typeface="Arial Unicode MS"/>
              </a:rPr>
              <a:t>y</a:t>
            </a:r>
            <a:r>
              <a:rPr lang="es-ES" sz="2400" spc="22" dirty="0" smtClean="0">
                <a:solidFill>
                  <a:srgbClr val="007FAC"/>
                </a:solidFill>
                <a:latin typeface="Arial Unicode MS"/>
                <a:cs typeface="Arial Unicode MS"/>
              </a:rPr>
              <a:t> </a:t>
            </a:r>
            <a:r>
              <a:rPr lang="es-ES" sz="2400" spc="-6" dirty="0" smtClean="0">
                <a:solidFill>
                  <a:srgbClr val="007FAC"/>
                </a:solidFill>
                <a:latin typeface="Arial Unicode MS"/>
                <a:cs typeface="Arial Unicode MS"/>
              </a:rPr>
              <a:t>5.10</a:t>
            </a:r>
            <a:r>
              <a:rPr lang="es-ES" sz="2400" spc="-6" dirty="0" smtClean="0">
                <a:latin typeface="Arial Unicode MS"/>
                <a:cs typeface="Arial Unicode MS"/>
              </a:rPr>
              <a:t>).</a:t>
            </a:r>
            <a:endParaRPr lang="es-ES" sz="2400" dirty="0" smtClean="0">
              <a:latin typeface="Arial Unicode MS"/>
              <a:cs typeface="Arial Unicode MS"/>
            </a:endParaRPr>
          </a:p>
          <a:p>
            <a:pPr marL="7936" marR="29364" indent="110311" algn="just">
              <a:lnSpc>
                <a:spcPct val="124500"/>
              </a:lnSpc>
              <a:spcBef>
                <a:spcPts val="6"/>
              </a:spcBef>
            </a:pPr>
            <a:r>
              <a:rPr lang="es-ES" sz="2400" dirty="0" smtClean="0">
                <a:latin typeface="Arial Unicode MS"/>
                <a:cs typeface="Arial Unicode MS"/>
              </a:rPr>
              <a:t>Los</a:t>
            </a:r>
            <a:r>
              <a:rPr lang="es-ES" sz="2400" spc="100" dirty="0" smtClean="0">
                <a:latin typeface="Arial Unicode MS"/>
                <a:cs typeface="Arial Unicode MS"/>
              </a:rPr>
              <a:t> </a:t>
            </a:r>
            <a:r>
              <a:rPr lang="es-ES" sz="2400" dirty="0" smtClean="0">
                <a:latin typeface="Arial Unicode MS"/>
                <a:cs typeface="Arial Unicode MS"/>
              </a:rPr>
              <a:t>transformadores</a:t>
            </a:r>
            <a:r>
              <a:rPr lang="es-ES" sz="2400" spc="100" dirty="0" smtClean="0">
                <a:latin typeface="Arial Unicode MS"/>
                <a:cs typeface="Arial Unicode MS"/>
              </a:rPr>
              <a:t> </a:t>
            </a:r>
            <a:r>
              <a:rPr lang="es-ES" sz="2400" dirty="0" smtClean="0">
                <a:latin typeface="Arial Unicode MS"/>
                <a:cs typeface="Arial Unicode MS"/>
              </a:rPr>
              <a:t>polifásicos</a:t>
            </a:r>
            <a:r>
              <a:rPr lang="es-ES" sz="2400" spc="100" dirty="0" smtClean="0">
                <a:latin typeface="Arial Unicode MS"/>
                <a:cs typeface="Arial Unicode MS"/>
              </a:rPr>
              <a:t> </a:t>
            </a:r>
            <a:r>
              <a:rPr lang="es-ES" sz="2400" dirty="0" smtClean="0">
                <a:latin typeface="Arial Unicode MS"/>
                <a:cs typeface="Arial Unicode MS"/>
              </a:rPr>
              <a:t>se</a:t>
            </a:r>
            <a:r>
              <a:rPr lang="es-ES" sz="2400" spc="100" dirty="0" smtClean="0">
                <a:latin typeface="Arial Unicode MS"/>
                <a:cs typeface="Arial Unicode MS"/>
              </a:rPr>
              <a:t> </a:t>
            </a:r>
            <a:r>
              <a:rPr lang="es-ES" sz="2400" dirty="0" smtClean="0">
                <a:latin typeface="Arial Unicode MS"/>
                <a:cs typeface="Arial Unicode MS"/>
              </a:rPr>
              <a:t>describen</a:t>
            </a:r>
            <a:r>
              <a:rPr lang="es-ES" sz="2400" spc="100" dirty="0" smtClean="0">
                <a:latin typeface="Arial Unicode MS"/>
                <a:cs typeface="Arial Unicode MS"/>
              </a:rPr>
              <a:t> </a:t>
            </a:r>
            <a:r>
              <a:rPr lang="es-ES" sz="2400" dirty="0" smtClean="0">
                <a:latin typeface="Arial Unicode MS"/>
                <a:cs typeface="Arial Unicode MS"/>
              </a:rPr>
              <a:t>mediante</a:t>
            </a:r>
            <a:r>
              <a:rPr lang="es-ES" sz="2400" spc="103" dirty="0" smtClean="0">
                <a:latin typeface="Arial Unicode MS"/>
                <a:cs typeface="Arial Unicode MS"/>
              </a:rPr>
              <a:t> </a:t>
            </a:r>
            <a:r>
              <a:rPr lang="es-ES" sz="2400" dirty="0" smtClean="0">
                <a:latin typeface="Arial Unicode MS"/>
                <a:cs typeface="Arial Unicode MS"/>
              </a:rPr>
              <a:t>símbolos</a:t>
            </a:r>
            <a:r>
              <a:rPr lang="es-ES" sz="2400" spc="100" dirty="0" smtClean="0">
                <a:latin typeface="Arial Unicode MS"/>
                <a:cs typeface="Arial Unicode MS"/>
              </a:rPr>
              <a:t> </a:t>
            </a:r>
            <a:r>
              <a:rPr lang="es-ES" sz="2400" dirty="0" smtClean="0">
                <a:latin typeface="Arial Unicode MS"/>
                <a:cs typeface="Arial Unicode MS"/>
              </a:rPr>
              <a:t>que</a:t>
            </a:r>
            <a:r>
              <a:rPr lang="es-ES" sz="2400" spc="100" dirty="0" smtClean="0">
                <a:latin typeface="Arial Unicode MS"/>
                <a:cs typeface="Arial Unicode MS"/>
              </a:rPr>
              <a:t> </a:t>
            </a:r>
            <a:r>
              <a:rPr lang="es-ES" sz="2400" dirty="0" smtClean="0">
                <a:latin typeface="Arial Unicode MS"/>
                <a:cs typeface="Arial Unicode MS"/>
              </a:rPr>
              <a:t>indican</a:t>
            </a:r>
            <a:r>
              <a:rPr lang="es-ES" sz="2400" spc="100" dirty="0" smtClean="0">
                <a:latin typeface="Arial Unicode MS"/>
                <a:cs typeface="Arial Unicode MS"/>
              </a:rPr>
              <a:t> </a:t>
            </a:r>
            <a:r>
              <a:rPr lang="es-ES" sz="2400" spc="-16" dirty="0" smtClean="0">
                <a:latin typeface="Arial Unicode MS"/>
                <a:cs typeface="Arial Unicode MS"/>
              </a:rPr>
              <a:t>el</a:t>
            </a:r>
            <a:r>
              <a:rPr lang="es-ES" sz="2400" dirty="0" smtClean="0">
                <a:latin typeface="Arial Unicode MS"/>
                <a:cs typeface="Arial Unicode MS"/>
              </a:rPr>
              <a:t> tipo</a:t>
            </a:r>
            <a:r>
              <a:rPr lang="es-ES" sz="2400" spc="66" dirty="0" smtClean="0">
                <a:latin typeface="Arial Unicode MS"/>
                <a:cs typeface="Arial Unicode MS"/>
              </a:rPr>
              <a:t> </a:t>
            </a:r>
            <a:r>
              <a:rPr lang="es-ES" sz="2400" dirty="0" smtClean="0">
                <a:latin typeface="Arial Unicode MS"/>
                <a:cs typeface="Arial Unicode MS"/>
              </a:rPr>
              <a:t>de</a:t>
            </a:r>
            <a:r>
              <a:rPr lang="es-ES" sz="2400" spc="66" dirty="0" smtClean="0">
                <a:latin typeface="Arial Unicode MS"/>
                <a:cs typeface="Arial Unicode MS"/>
              </a:rPr>
              <a:t> </a:t>
            </a:r>
            <a:r>
              <a:rPr lang="es-ES" sz="2400" dirty="0" smtClean="0">
                <a:latin typeface="Arial Unicode MS"/>
                <a:cs typeface="Arial Unicode MS"/>
              </a:rPr>
              <a:t>conexión</a:t>
            </a:r>
            <a:r>
              <a:rPr lang="es-ES" sz="2400" spc="66" dirty="0" smtClean="0">
                <a:latin typeface="Arial Unicode MS"/>
                <a:cs typeface="Arial Unicode MS"/>
              </a:rPr>
              <a:t> </a:t>
            </a:r>
            <a:r>
              <a:rPr lang="es-ES" sz="2400" dirty="0" smtClean="0">
                <a:latin typeface="Arial Unicode MS"/>
                <a:cs typeface="Arial Unicode MS"/>
              </a:rPr>
              <a:t>de</a:t>
            </a:r>
            <a:r>
              <a:rPr lang="es-ES" sz="2400" spc="66" dirty="0" smtClean="0">
                <a:latin typeface="Arial Unicode MS"/>
                <a:cs typeface="Arial Unicode MS"/>
              </a:rPr>
              <a:t> </a:t>
            </a:r>
            <a:r>
              <a:rPr lang="es-ES" sz="2400" dirty="0" smtClean="0">
                <a:latin typeface="Arial Unicode MS"/>
                <a:cs typeface="Arial Unicode MS"/>
              </a:rPr>
              <a:t>fase</a:t>
            </a:r>
            <a:r>
              <a:rPr lang="es-ES" sz="2400" spc="66" dirty="0" smtClean="0">
                <a:latin typeface="Arial Unicode MS"/>
                <a:cs typeface="Arial Unicode MS"/>
              </a:rPr>
              <a:t> </a:t>
            </a:r>
            <a:r>
              <a:rPr lang="es-ES" sz="2400" dirty="0" smtClean="0">
                <a:latin typeface="Arial Unicode MS"/>
                <a:cs typeface="Arial Unicode MS"/>
              </a:rPr>
              <a:t>y</a:t>
            </a:r>
            <a:r>
              <a:rPr lang="es-ES" sz="2400" spc="66" dirty="0" smtClean="0">
                <a:latin typeface="Arial Unicode MS"/>
                <a:cs typeface="Arial Unicode MS"/>
              </a:rPr>
              <a:t> </a:t>
            </a:r>
            <a:r>
              <a:rPr lang="es-ES" sz="2400" dirty="0" smtClean="0">
                <a:latin typeface="Arial Unicode MS"/>
                <a:cs typeface="Arial Unicode MS"/>
              </a:rPr>
              <a:t>el</a:t>
            </a:r>
            <a:r>
              <a:rPr lang="es-ES" sz="2400" spc="66" dirty="0" smtClean="0">
                <a:latin typeface="Arial Unicode MS"/>
                <a:cs typeface="Arial Unicode MS"/>
              </a:rPr>
              <a:t> </a:t>
            </a:r>
            <a:r>
              <a:rPr lang="es-ES" sz="2400" dirty="0" smtClean="0">
                <a:latin typeface="Arial Unicode MS"/>
                <a:cs typeface="Arial Unicode MS"/>
              </a:rPr>
              <a:t>ángulo</a:t>
            </a:r>
            <a:r>
              <a:rPr lang="es-ES" sz="2400" spc="66" dirty="0" smtClean="0">
                <a:latin typeface="Arial Unicode MS"/>
                <a:cs typeface="Arial Unicode MS"/>
              </a:rPr>
              <a:t> </a:t>
            </a:r>
            <a:r>
              <a:rPr lang="es-ES" sz="2400" dirty="0" smtClean="0">
                <a:latin typeface="Arial Unicode MS"/>
                <a:cs typeface="Arial Unicode MS"/>
              </a:rPr>
              <a:t>entre</a:t>
            </a:r>
            <a:r>
              <a:rPr lang="es-ES" sz="2400" spc="66" dirty="0" smtClean="0">
                <a:latin typeface="Arial Unicode MS"/>
                <a:cs typeface="Arial Unicode MS"/>
              </a:rPr>
              <a:t> </a:t>
            </a:r>
            <a:r>
              <a:rPr lang="es-ES" sz="2400" dirty="0" smtClean="0">
                <a:latin typeface="Arial Unicode MS"/>
                <a:cs typeface="Arial Unicode MS"/>
              </a:rPr>
              <a:t>los</a:t>
            </a:r>
            <a:r>
              <a:rPr lang="es-ES" sz="2400" spc="66" dirty="0" smtClean="0">
                <a:latin typeface="Arial Unicode MS"/>
                <a:cs typeface="Arial Unicode MS"/>
              </a:rPr>
              <a:t> </a:t>
            </a:r>
            <a:r>
              <a:rPr lang="es-ES" sz="2400" dirty="0" smtClean="0">
                <a:latin typeface="Arial Unicode MS"/>
                <a:cs typeface="Arial Unicode MS"/>
              </a:rPr>
              <a:t>voltajes</a:t>
            </a:r>
            <a:r>
              <a:rPr lang="es-ES" sz="2400" spc="66" dirty="0" smtClean="0">
                <a:latin typeface="Arial Unicode MS"/>
                <a:cs typeface="Arial Unicode MS"/>
              </a:rPr>
              <a:t> </a:t>
            </a:r>
            <a:r>
              <a:rPr lang="es-ES" sz="2400" dirty="0" smtClean="0">
                <a:latin typeface="Arial Unicode MS"/>
                <a:cs typeface="Arial Unicode MS"/>
              </a:rPr>
              <a:t>primario</a:t>
            </a:r>
            <a:r>
              <a:rPr lang="es-ES" sz="2400" spc="66" dirty="0" smtClean="0">
                <a:latin typeface="Arial Unicode MS"/>
                <a:cs typeface="Arial Unicode MS"/>
              </a:rPr>
              <a:t> </a:t>
            </a:r>
            <a:r>
              <a:rPr lang="es-ES" sz="2400" dirty="0" smtClean="0">
                <a:latin typeface="Arial Unicode MS"/>
                <a:cs typeface="Arial Unicode MS"/>
              </a:rPr>
              <a:t>y</a:t>
            </a:r>
            <a:r>
              <a:rPr lang="es-ES" sz="2400" spc="66" dirty="0" smtClean="0">
                <a:latin typeface="Arial Unicode MS"/>
                <a:cs typeface="Arial Unicode MS"/>
              </a:rPr>
              <a:t> </a:t>
            </a:r>
            <a:r>
              <a:rPr lang="es-ES" sz="2400" dirty="0" smtClean="0">
                <a:latin typeface="Arial Unicode MS"/>
                <a:cs typeface="Arial Unicode MS"/>
              </a:rPr>
              <a:t>secundario.</a:t>
            </a:r>
            <a:r>
              <a:rPr lang="es-ES" sz="2400" spc="66" dirty="0" smtClean="0">
                <a:latin typeface="Arial Unicode MS"/>
                <a:cs typeface="Arial Unicode MS"/>
              </a:rPr>
              <a:t> </a:t>
            </a:r>
            <a:r>
              <a:rPr lang="es-ES" sz="2400" spc="-16" dirty="0" smtClean="0">
                <a:latin typeface="Arial Unicode MS"/>
                <a:cs typeface="Arial Unicode MS"/>
              </a:rPr>
              <a:t>El</a:t>
            </a:r>
            <a:r>
              <a:rPr lang="es-ES" sz="2400" dirty="0" smtClean="0">
                <a:latin typeface="Arial Unicode MS"/>
                <a:cs typeface="Arial Unicode MS"/>
              </a:rPr>
              <a:t> ángulo</a:t>
            </a:r>
            <a:r>
              <a:rPr lang="es-ES" sz="2400" spc="53" dirty="0" smtClean="0">
                <a:latin typeface="Arial Unicode MS"/>
                <a:cs typeface="Arial Unicode MS"/>
              </a:rPr>
              <a:t> </a:t>
            </a:r>
            <a:r>
              <a:rPr lang="es-ES" sz="2400" dirty="0" smtClean="0">
                <a:latin typeface="Arial Unicode MS"/>
                <a:cs typeface="Arial Unicode MS"/>
              </a:rPr>
              <a:t>se</a:t>
            </a:r>
            <a:r>
              <a:rPr lang="es-ES" sz="2400" spc="56" dirty="0" smtClean="0">
                <a:latin typeface="Arial Unicode MS"/>
                <a:cs typeface="Arial Unicode MS"/>
              </a:rPr>
              <a:t> </a:t>
            </a:r>
            <a:r>
              <a:rPr lang="es-ES" sz="2400" dirty="0" smtClean="0">
                <a:latin typeface="Arial Unicode MS"/>
                <a:cs typeface="Arial Unicode MS"/>
              </a:rPr>
              <a:t>indica</a:t>
            </a:r>
            <a:r>
              <a:rPr lang="es-ES" sz="2400" spc="56" dirty="0" smtClean="0">
                <a:latin typeface="Arial Unicode MS"/>
                <a:cs typeface="Arial Unicode MS"/>
              </a:rPr>
              <a:t> </a:t>
            </a:r>
            <a:r>
              <a:rPr lang="es-ES" sz="2400" dirty="0" smtClean="0">
                <a:latin typeface="Arial Unicode MS"/>
                <a:cs typeface="Arial Unicode MS"/>
              </a:rPr>
              <a:t>mediante</a:t>
            </a:r>
            <a:r>
              <a:rPr lang="es-ES" sz="2400" spc="56" dirty="0" smtClean="0">
                <a:latin typeface="Arial Unicode MS"/>
                <a:cs typeface="Arial Unicode MS"/>
              </a:rPr>
              <a:t> </a:t>
            </a:r>
            <a:r>
              <a:rPr lang="es-ES" sz="2400" dirty="0" smtClean="0">
                <a:latin typeface="Arial Unicode MS"/>
                <a:cs typeface="Arial Unicode MS"/>
              </a:rPr>
              <a:t>una</a:t>
            </a:r>
            <a:r>
              <a:rPr lang="es-ES" sz="2400" spc="56" dirty="0" smtClean="0">
                <a:latin typeface="Arial Unicode MS"/>
                <a:cs typeface="Arial Unicode MS"/>
              </a:rPr>
              <a:t> </a:t>
            </a:r>
            <a:r>
              <a:rPr lang="es-ES" sz="2400" dirty="0" smtClean="0">
                <a:latin typeface="Arial Unicode MS"/>
                <a:cs typeface="Arial Unicode MS"/>
              </a:rPr>
              <a:t>figura</a:t>
            </a:r>
            <a:r>
              <a:rPr lang="es-ES" sz="2400" spc="53" dirty="0" smtClean="0">
                <a:latin typeface="Arial Unicode MS"/>
                <a:cs typeface="Arial Unicode MS"/>
              </a:rPr>
              <a:t> </a:t>
            </a:r>
            <a:r>
              <a:rPr lang="es-ES" sz="2400" dirty="0" smtClean="0">
                <a:latin typeface="Arial Unicode MS"/>
                <a:cs typeface="Arial Unicode MS"/>
              </a:rPr>
              <a:t>de</a:t>
            </a:r>
            <a:r>
              <a:rPr lang="es-ES" sz="2400" spc="56" dirty="0" smtClean="0">
                <a:latin typeface="Arial Unicode MS"/>
                <a:cs typeface="Arial Unicode MS"/>
              </a:rPr>
              <a:t> </a:t>
            </a:r>
            <a:r>
              <a:rPr lang="es-ES" sz="2400" dirty="0" smtClean="0">
                <a:latin typeface="Arial Unicode MS"/>
                <a:cs typeface="Arial Unicode MS"/>
              </a:rPr>
              <a:t>la</a:t>
            </a:r>
            <a:r>
              <a:rPr lang="es-ES" sz="2400" spc="56" dirty="0" smtClean="0">
                <a:latin typeface="Arial Unicode MS"/>
                <a:cs typeface="Arial Unicode MS"/>
              </a:rPr>
              <a:t> </a:t>
            </a:r>
            <a:r>
              <a:rPr lang="es-ES" sz="2400" dirty="0" smtClean="0">
                <a:latin typeface="Arial Unicode MS"/>
                <a:cs typeface="Arial Unicode MS"/>
              </a:rPr>
              <a:t>hora</a:t>
            </a:r>
            <a:r>
              <a:rPr lang="es-ES" sz="2400" spc="56" dirty="0" smtClean="0">
                <a:latin typeface="Arial Unicode MS"/>
                <a:cs typeface="Arial Unicode MS"/>
              </a:rPr>
              <a:t> </a:t>
            </a:r>
            <a:r>
              <a:rPr lang="es-ES" sz="2400" dirty="0" smtClean="0">
                <a:latin typeface="Arial Unicode MS"/>
                <a:cs typeface="Arial Unicode MS"/>
              </a:rPr>
              <a:t>de</a:t>
            </a:r>
            <a:r>
              <a:rPr lang="es-ES" sz="2400" spc="56" dirty="0" smtClean="0">
                <a:latin typeface="Arial Unicode MS"/>
                <a:cs typeface="Arial Unicode MS"/>
              </a:rPr>
              <a:t> </a:t>
            </a:r>
            <a:r>
              <a:rPr lang="es-ES" sz="2400" dirty="0" smtClean="0">
                <a:latin typeface="Arial Unicode MS"/>
                <a:cs typeface="Arial Unicode MS"/>
              </a:rPr>
              <a:t>la</a:t>
            </a:r>
            <a:r>
              <a:rPr lang="es-ES" sz="2400" spc="53" dirty="0" smtClean="0">
                <a:latin typeface="Arial Unicode MS"/>
                <a:cs typeface="Arial Unicode MS"/>
              </a:rPr>
              <a:t> </a:t>
            </a:r>
            <a:r>
              <a:rPr lang="es-ES" sz="2400" dirty="0" smtClean="0">
                <a:latin typeface="Arial Unicode MS"/>
                <a:cs typeface="Arial Unicode MS"/>
              </a:rPr>
              <a:t>esfera</a:t>
            </a:r>
            <a:r>
              <a:rPr lang="es-ES" sz="2400" spc="56" dirty="0" smtClean="0">
                <a:latin typeface="Arial Unicode MS"/>
                <a:cs typeface="Arial Unicode MS"/>
              </a:rPr>
              <a:t> </a:t>
            </a:r>
            <a:r>
              <a:rPr lang="es-ES" sz="2400" dirty="0" smtClean="0">
                <a:latin typeface="Arial Unicode MS"/>
                <a:cs typeface="Arial Unicode MS"/>
              </a:rPr>
              <a:t>del</a:t>
            </a:r>
            <a:r>
              <a:rPr lang="es-ES" sz="2400" spc="56" dirty="0" smtClean="0">
                <a:latin typeface="Arial Unicode MS"/>
                <a:cs typeface="Arial Unicode MS"/>
              </a:rPr>
              <a:t> </a:t>
            </a:r>
            <a:r>
              <a:rPr lang="es-ES" sz="2400" dirty="0" smtClean="0">
                <a:latin typeface="Arial Unicode MS"/>
                <a:cs typeface="Arial Unicode MS"/>
              </a:rPr>
              <a:t>reloj</a:t>
            </a:r>
            <a:r>
              <a:rPr lang="es-ES" sz="2400" spc="56" dirty="0" smtClean="0">
                <a:latin typeface="Arial Unicode MS"/>
                <a:cs typeface="Arial Unicode MS"/>
              </a:rPr>
              <a:t> </a:t>
            </a:r>
            <a:r>
              <a:rPr lang="es-ES" sz="2400" dirty="0" smtClean="0">
                <a:latin typeface="Arial Unicode MS"/>
                <a:cs typeface="Arial Unicode MS"/>
              </a:rPr>
              <a:t>con</a:t>
            </a:r>
            <a:r>
              <a:rPr lang="es-ES" sz="2400" spc="56" dirty="0" smtClean="0">
                <a:latin typeface="Arial Unicode MS"/>
                <a:cs typeface="Arial Unicode MS"/>
              </a:rPr>
              <a:t> </a:t>
            </a:r>
            <a:r>
              <a:rPr lang="es-ES" sz="2400" dirty="0" smtClean="0">
                <a:latin typeface="Arial Unicode MS"/>
                <a:cs typeface="Arial Unicode MS"/>
              </a:rPr>
              <a:t>el</a:t>
            </a:r>
            <a:r>
              <a:rPr lang="es-ES" sz="2400" spc="53" dirty="0" smtClean="0">
                <a:latin typeface="Arial Unicode MS"/>
                <a:cs typeface="Arial Unicode MS"/>
              </a:rPr>
              <a:t> </a:t>
            </a:r>
            <a:r>
              <a:rPr lang="es-ES" sz="2400" spc="-6" dirty="0" smtClean="0">
                <a:latin typeface="Arial Unicode MS"/>
                <a:cs typeface="Arial Unicode MS"/>
              </a:rPr>
              <a:t>vector </a:t>
            </a:r>
            <a:r>
              <a:rPr lang="es-ES" sz="2400" dirty="0" smtClean="0">
                <a:latin typeface="Arial Unicode MS"/>
                <a:cs typeface="Arial Unicode MS"/>
              </a:rPr>
              <a:t>de</a:t>
            </a:r>
            <a:r>
              <a:rPr lang="es-ES" sz="2400" spc="43" dirty="0" smtClean="0">
                <a:latin typeface="Arial Unicode MS"/>
                <a:cs typeface="Arial Unicode MS"/>
              </a:rPr>
              <a:t> </a:t>
            </a:r>
            <a:r>
              <a:rPr lang="es-ES" sz="2400" dirty="0" smtClean="0">
                <a:latin typeface="Arial Unicode MS"/>
                <a:cs typeface="Arial Unicode MS"/>
              </a:rPr>
              <a:t>alto</a:t>
            </a:r>
            <a:r>
              <a:rPr lang="es-ES" sz="2400" spc="43" dirty="0" smtClean="0">
                <a:latin typeface="Arial Unicode MS"/>
                <a:cs typeface="Arial Unicode MS"/>
              </a:rPr>
              <a:t> </a:t>
            </a:r>
            <a:r>
              <a:rPr lang="es-ES" sz="2400" dirty="0" smtClean="0">
                <a:latin typeface="Arial Unicode MS"/>
                <a:cs typeface="Arial Unicode MS"/>
              </a:rPr>
              <a:t>voltaje</a:t>
            </a:r>
            <a:r>
              <a:rPr lang="es-ES" sz="2400" spc="43" dirty="0" smtClean="0">
                <a:latin typeface="Arial Unicode MS"/>
                <a:cs typeface="Arial Unicode MS"/>
              </a:rPr>
              <a:t> </a:t>
            </a:r>
            <a:r>
              <a:rPr lang="es-ES" sz="2400" dirty="0" smtClean="0">
                <a:latin typeface="Arial Unicode MS"/>
                <a:cs typeface="Arial Unicode MS"/>
              </a:rPr>
              <a:t>establecido</a:t>
            </a:r>
            <a:r>
              <a:rPr lang="es-ES" sz="2400" spc="43" dirty="0" smtClean="0">
                <a:latin typeface="Arial Unicode MS"/>
                <a:cs typeface="Arial Unicode MS"/>
              </a:rPr>
              <a:t> </a:t>
            </a:r>
            <a:r>
              <a:rPr lang="es-ES" sz="2400" dirty="0" smtClean="0">
                <a:latin typeface="Arial Unicode MS"/>
                <a:cs typeface="Arial Unicode MS"/>
              </a:rPr>
              <a:t>en</a:t>
            </a:r>
            <a:r>
              <a:rPr lang="es-ES" sz="2400" spc="43" dirty="0" smtClean="0">
                <a:latin typeface="Arial Unicode MS"/>
                <a:cs typeface="Arial Unicode MS"/>
              </a:rPr>
              <a:t> </a:t>
            </a:r>
            <a:r>
              <a:rPr lang="es-ES" sz="2400" dirty="0" smtClean="0">
                <a:latin typeface="Arial Unicode MS"/>
                <a:cs typeface="Arial Unicode MS"/>
              </a:rPr>
              <a:t>las</a:t>
            </a:r>
            <a:r>
              <a:rPr lang="es-ES" sz="2400" spc="43" dirty="0" smtClean="0">
                <a:latin typeface="Arial Unicode MS"/>
                <a:cs typeface="Arial Unicode MS"/>
              </a:rPr>
              <a:t> </a:t>
            </a:r>
            <a:r>
              <a:rPr lang="es-ES" sz="2400" dirty="0" smtClean="0">
                <a:latin typeface="Arial Unicode MS"/>
                <a:cs typeface="Arial Unicode MS"/>
              </a:rPr>
              <a:t>12</a:t>
            </a:r>
            <a:r>
              <a:rPr lang="es-ES" sz="2400" spc="43" dirty="0" smtClean="0">
                <a:latin typeface="Arial Unicode MS"/>
                <a:cs typeface="Arial Unicode MS"/>
              </a:rPr>
              <a:t> </a:t>
            </a:r>
            <a:r>
              <a:rPr lang="es-ES" sz="2400" dirty="0" smtClean="0">
                <a:latin typeface="Arial Unicode MS"/>
                <a:cs typeface="Arial Unicode MS"/>
              </a:rPr>
              <a:t>en</a:t>
            </a:r>
            <a:r>
              <a:rPr lang="es-ES" sz="2400" spc="43" dirty="0" smtClean="0">
                <a:latin typeface="Arial Unicode MS"/>
                <a:cs typeface="Arial Unicode MS"/>
              </a:rPr>
              <a:t> </a:t>
            </a:r>
            <a:r>
              <a:rPr lang="es-ES" sz="2400" dirty="0" smtClean="0">
                <a:latin typeface="Arial Unicode MS"/>
                <a:cs typeface="Arial Unicode MS"/>
              </a:rPr>
              <a:t>punto</a:t>
            </a:r>
            <a:r>
              <a:rPr lang="es-ES" sz="2400" spc="43" dirty="0" smtClean="0">
                <a:latin typeface="Arial Unicode MS"/>
                <a:cs typeface="Arial Unicode MS"/>
              </a:rPr>
              <a:t> </a:t>
            </a:r>
            <a:r>
              <a:rPr lang="es-ES" sz="2400" dirty="0" smtClean="0">
                <a:latin typeface="Arial Unicode MS"/>
                <a:cs typeface="Arial Unicode MS"/>
              </a:rPr>
              <a:t>(cero)</a:t>
            </a:r>
            <a:r>
              <a:rPr lang="es-ES" sz="2400" spc="43" dirty="0" smtClean="0">
                <a:latin typeface="Arial Unicode MS"/>
                <a:cs typeface="Arial Unicode MS"/>
              </a:rPr>
              <a:t> </a:t>
            </a:r>
            <a:r>
              <a:rPr lang="es-ES" sz="2400" dirty="0" smtClean="0">
                <a:latin typeface="Arial Unicode MS"/>
                <a:cs typeface="Arial Unicode MS"/>
              </a:rPr>
              <a:t>y</a:t>
            </a:r>
            <a:r>
              <a:rPr lang="es-ES" sz="2400" spc="43" dirty="0" smtClean="0">
                <a:latin typeface="Arial Unicode MS"/>
                <a:cs typeface="Arial Unicode MS"/>
              </a:rPr>
              <a:t> </a:t>
            </a:r>
            <a:r>
              <a:rPr lang="es-ES" sz="2400" dirty="0" smtClean="0">
                <a:latin typeface="Arial Unicode MS"/>
                <a:cs typeface="Arial Unicode MS"/>
              </a:rPr>
              <a:t>el</a:t>
            </a:r>
            <a:r>
              <a:rPr lang="es-ES" sz="2400" spc="43" dirty="0" smtClean="0">
                <a:latin typeface="Arial Unicode MS"/>
                <a:cs typeface="Arial Unicode MS"/>
              </a:rPr>
              <a:t> </a:t>
            </a:r>
            <a:r>
              <a:rPr lang="es-ES" sz="2400" dirty="0" smtClean="0">
                <a:latin typeface="Arial Unicode MS"/>
                <a:cs typeface="Arial Unicode MS"/>
              </a:rPr>
              <a:t>vector</a:t>
            </a:r>
            <a:r>
              <a:rPr lang="es-ES" sz="2400" spc="43" dirty="0" smtClean="0">
                <a:latin typeface="Arial Unicode MS"/>
                <a:cs typeface="Arial Unicode MS"/>
              </a:rPr>
              <a:t> </a:t>
            </a:r>
            <a:r>
              <a:rPr lang="es-ES" sz="2400" dirty="0" smtClean="0">
                <a:latin typeface="Arial Unicode MS"/>
                <a:cs typeface="Arial Unicode MS"/>
              </a:rPr>
              <a:t>de</a:t>
            </a:r>
            <a:r>
              <a:rPr lang="es-ES" sz="2400" spc="43" dirty="0" smtClean="0">
                <a:latin typeface="Arial Unicode MS"/>
                <a:cs typeface="Arial Unicode MS"/>
              </a:rPr>
              <a:t> </a:t>
            </a:r>
            <a:r>
              <a:rPr lang="es-ES" sz="2400" dirty="0" smtClean="0">
                <a:latin typeface="Arial Unicode MS"/>
                <a:cs typeface="Arial Unicode MS"/>
              </a:rPr>
              <a:t>bajo</a:t>
            </a:r>
            <a:r>
              <a:rPr lang="es-ES" sz="2400" spc="43" dirty="0" smtClean="0">
                <a:latin typeface="Arial Unicode MS"/>
                <a:cs typeface="Arial Unicode MS"/>
              </a:rPr>
              <a:t> </a:t>
            </a:r>
            <a:r>
              <a:rPr lang="es-ES" sz="2400" spc="-6" dirty="0" smtClean="0">
                <a:latin typeface="Arial Unicode MS"/>
                <a:cs typeface="Arial Unicode MS"/>
              </a:rPr>
              <a:t>voltaje </a:t>
            </a:r>
            <a:r>
              <a:rPr lang="es-ES" sz="2400" dirty="0" smtClean="0">
                <a:latin typeface="Arial Unicode MS"/>
                <a:cs typeface="Arial Unicode MS"/>
              </a:rPr>
              <a:t>correspondiente</a:t>
            </a:r>
            <a:r>
              <a:rPr lang="es-ES" sz="2400" spc="88" dirty="0" smtClean="0">
                <a:latin typeface="Arial Unicode MS"/>
                <a:cs typeface="Arial Unicode MS"/>
              </a:rPr>
              <a:t> </a:t>
            </a:r>
            <a:r>
              <a:rPr lang="es-ES" sz="2400" dirty="0" smtClean="0">
                <a:latin typeface="Arial Unicode MS"/>
                <a:cs typeface="Arial Unicode MS"/>
              </a:rPr>
              <a:t>representado</a:t>
            </a:r>
            <a:r>
              <a:rPr lang="es-ES" sz="2400" spc="88" dirty="0" smtClean="0">
                <a:latin typeface="Arial Unicode MS"/>
                <a:cs typeface="Arial Unicode MS"/>
              </a:rPr>
              <a:t> </a:t>
            </a:r>
            <a:r>
              <a:rPr lang="es-ES" sz="2400" dirty="0" smtClean="0">
                <a:latin typeface="Arial Unicode MS"/>
                <a:cs typeface="Arial Unicode MS"/>
              </a:rPr>
              <a:t>por</a:t>
            </a:r>
            <a:r>
              <a:rPr lang="es-ES" sz="2400" spc="90" dirty="0" smtClean="0">
                <a:latin typeface="Arial Unicode MS"/>
                <a:cs typeface="Arial Unicode MS"/>
              </a:rPr>
              <a:t> </a:t>
            </a:r>
            <a:r>
              <a:rPr lang="es-ES" sz="2400" dirty="0" smtClean="0">
                <a:latin typeface="Arial Unicode MS"/>
                <a:cs typeface="Arial Unicode MS"/>
              </a:rPr>
              <a:t>la</a:t>
            </a:r>
            <a:r>
              <a:rPr lang="es-ES" sz="2400" spc="88" dirty="0" smtClean="0">
                <a:latin typeface="Arial Unicode MS"/>
                <a:cs typeface="Arial Unicode MS"/>
              </a:rPr>
              <a:t> </a:t>
            </a:r>
            <a:r>
              <a:rPr lang="es-ES" sz="2400" dirty="0" smtClean="0">
                <a:latin typeface="Arial Unicode MS"/>
                <a:cs typeface="Arial Unicode MS"/>
              </a:rPr>
              <a:t>manecilla</a:t>
            </a:r>
            <a:r>
              <a:rPr lang="es-ES" sz="2400" spc="88" dirty="0" smtClean="0">
                <a:latin typeface="Arial Unicode MS"/>
                <a:cs typeface="Arial Unicode MS"/>
              </a:rPr>
              <a:t> </a:t>
            </a:r>
            <a:r>
              <a:rPr lang="es-ES" sz="2400" dirty="0" smtClean="0">
                <a:latin typeface="Arial Unicode MS"/>
                <a:cs typeface="Arial Unicode MS"/>
              </a:rPr>
              <a:t>de</a:t>
            </a:r>
            <a:r>
              <a:rPr lang="es-ES" sz="2400" spc="90" dirty="0" smtClean="0">
                <a:latin typeface="Arial Unicode MS"/>
                <a:cs typeface="Arial Unicode MS"/>
              </a:rPr>
              <a:t> </a:t>
            </a:r>
            <a:r>
              <a:rPr lang="es-ES" sz="2400" dirty="0" smtClean="0">
                <a:latin typeface="Arial Unicode MS"/>
                <a:cs typeface="Arial Unicode MS"/>
              </a:rPr>
              <a:t>las</a:t>
            </a:r>
            <a:r>
              <a:rPr lang="es-ES" sz="2400" spc="88" dirty="0" smtClean="0">
                <a:latin typeface="Arial Unicode MS"/>
                <a:cs typeface="Arial Unicode MS"/>
              </a:rPr>
              <a:t> </a:t>
            </a:r>
            <a:r>
              <a:rPr lang="es-ES" sz="2400" dirty="0" smtClean="0">
                <a:latin typeface="Arial Unicode MS"/>
                <a:cs typeface="Arial Unicode MS"/>
              </a:rPr>
              <a:t>horas.</a:t>
            </a:r>
            <a:r>
              <a:rPr lang="es-ES" sz="2400" spc="88" dirty="0" smtClean="0">
                <a:latin typeface="Arial Unicode MS"/>
                <a:cs typeface="Arial Unicode MS"/>
              </a:rPr>
              <a:t> </a:t>
            </a:r>
            <a:r>
              <a:rPr lang="es-ES" sz="2400" dirty="0" smtClean="0">
                <a:latin typeface="Arial Unicode MS"/>
                <a:cs typeface="Arial Unicode MS"/>
              </a:rPr>
              <a:t>Como</a:t>
            </a:r>
            <a:r>
              <a:rPr lang="es-ES" sz="2400" spc="90" dirty="0" smtClean="0">
                <a:latin typeface="Arial Unicode MS"/>
                <a:cs typeface="Arial Unicode MS"/>
              </a:rPr>
              <a:t> </a:t>
            </a:r>
            <a:r>
              <a:rPr lang="es-ES" sz="2400" dirty="0" smtClean="0">
                <a:latin typeface="Arial Unicode MS"/>
                <a:cs typeface="Arial Unicode MS"/>
              </a:rPr>
              <a:t>ejemplo,</a:t>
            </a:r>
            <a:r>
              <a:rPr lang="es-ES" sz="2400" spc="88" dirty="0" smtClean="0">
                <a:latin typeface="Arial Unicode MS"/>
                <a:cs typeface="Arial Unicode MS"/>
              </a:rPr>
              <a:t> </a:t>
            </a:r>
            <a:r>
              <a:rPr lang="es-ES" sz="2400" dirty="0" smtClean="0">
                <a:latin typeface="Arial Unicode MS"/>
                <a:cs typeface="Arial Unicode MS"/>
              </a:rPr>
              <a:t>en</a:t>
            </a:r>
            <a:r>
              <a:rPr lang="es-ES" sz="2400" spc="90" dirty="0" smtClean="0">
                <a:latin typeface="Arial Unicode MS"/>
                <a:cs typeface="Arial Unicode MS"/>
              </a:rPr>
              <a:t> </a:t>
            </a:r>
            <a:r>
              <a:rPr lang="es-ES" sz="2400" spc="-16" dirty="0" smtClean="0">
                <a:latin typeface="Arial Unicode MS"/>
                <a:cs typeface="Arial Unicode MS"/>
              </a:rPr>
              <a:t>el</a:t>
            </a:r>
            <a:r>
              <a:rPr lang="es-ES" sz="2400" dirty="0" smtClean="0">
                <a:latin typeface="Arial Unicode MS"/>
                <a:cs typeface="Arial Unicode MS"/>
              </a:rPr>
              <a:t> término</a:t>
            </a:r>
            <a:r>
              <a:rPr lang="es-ES" sz="2400" spc="62" dirty="0" smtClean="0">
                <a:latin typeface="Arial Unicode MS"/>
                <a:cs typeface="Arial Unicode MS"/>
              </a:rPr>
              <a:t> </a:t>
            </a:r>
            <a:r>
              <a:rPr lang="es-ES" sz="2400" dirty="0" smtClean="0">
                <a:latin typeface="Arial Unicode MS"/>
                <a:cs typeface="Arial Unicode MS"/>
              </a:rPr>
              <a:t>"Yd11",</a:t>
            </a:r>
            <a:r>
              <a:rPr lang="es-ES" sz="2400" spc="66" dirty="0" smtClean="0">
                <a:latin typeface="Arial Unicode MS"/>
                <a:cs typeface="Arial Unicode MS"/>
              </a:rPr>
              <a:t> </a:t>
            </a:r>
            <a:r>
              <a:rPr lang="es-ES" sz="2400" dirty="0" smtClean="0">
                <a:latin typeface="Arial Unicode MS"/>
                <a:cs typeface="Arial Unicode MS"/>
              </a:rPr>
              <a:t>la</a:t>
            </a:r>
            <a:r>
              <a:rPr lang="es-ES" sz="2400" spc="66" dirty="0" smtClean="0">
                <a:latin typeface="Arial Unicode MS"/>
                <a:cs typeface="Arial Unicode MS"/>
              </a:rPr>
              <a:t> </a:t>
            </a:r>
            <a:r>
              <a:rPr lang="es-ES" sz="2400" spc="-56" dirty="0" smtClean="0">
                <a:latin typeface="Arial Unicode MS"/>
                <a:cs typeface="Arial Unicode MS"/>
              </a:rPr>
              <a:t>Y</a:t>
            </a:r>
            <a:r>
              <a:rPr lang="es-ES" sz="2400" spc="62" dirty="0" smtClean="0">
                <a:latin typeface="Arial Unicode MS"/>
                <a:cs typeface="Arial Unicode MS"/>
              </a:rPr>
              <a:t> </a:t>
            </a:r>
            <a:r>
              <a:rPr lang="es-ES" sz="2400" dirty="0" smtClean="0">
                <a:latin typeface="Arial Unicode MS"/>
                <a:cs typeface="Arial Unicode MS"/>
              </a:rPr>
              <a:t>indica</a:t>
            </a:r>
            <a:r>
              <a:rPr lang="es-ES" sz="2400" spc="66" dirty="0" smtClean="0">
                <a:latin typeface="Arial Unicode MS"/>
                <a:cs typeface="Arial Unicode MS"/>
              </a:rPr>
              <a:t> </a:t>
            </a:r>
            <a:r>
              <a:rPr lang="es-ES" sz="2400" dirty="0" smtClean="0">
                <a:latin typeface="Arial Unicode MS"/>
                <a:cs typeface="Arial Unicode MS"/>
              </a:rPr>
              <a:t>una</a:t>
            </a:r>
            <a:r>
              <a:rPr lang="es-ES" sz="2400" spc="66" dirty="0" smtClean="0">
                <a:latin typeface="Arial Unicode MS"/>
                <a:cs typeface="Arial Unicode MS"/>
              </a:rPr>
              <a:t> </a:t>
            </a:r>
            <a:r>
              <a:rPr lang="es-ES" sz="2400" dirty="0" smtClean="0">
                <a:latin typeface="Arial Unicode MS"/>
                <a:cs typeface="Arial Unicode MS"/>
              </a:rPr>
              <a:t>conexión</a:t>
            </a:r>
            <a:r>
              <a:rPr lang="es-ES" sz="2400" spc="66" dirty="0" smtClean="0">
                <a:latin typeface="Arial Unicode MS"/>
                <a:cs typeface="Arial Unicode MS"/>
              </a:rPr>
              <a:t> </a:t>
            </a:r>
            <a:r>
              <a:rPr lang="es-ES" sz="2400" dirty="0" smtClean="0">
                <a:latin typeface="Arial Unicode MS"/>
                <a:cs typeface="Arial Unicode MS"/>
              </a:rPr>
              <a:t>en</a:t>
            </a:r>
            <a:r>
              <a:rPr lang="es-ES" sz="2400" spc="62" dirty="0" smtClean="0">
                <a:latin typeface="Arial Unicode MS"/>
                <a:cs typeface="Arial Unicode MS"/>
              </a:rPr>
              <a:t> </a:t>
            </a:r>
            <a:r>
              <a:rPr lang="es-ES" sz="2400" dirty="0" smtClean="0">
                <a:latin typeface="Arial Unicode MS"/>
                <a:cs typeface="Arial Unicode MS"/>
              </a:rPr>
              <a:t>estrella</a:t>
            </a:r>
            <a:r>
              <a:rPr lang="es-ES" sz="2400" spc="66" dirty="0" smtClean="0">
                <a:latin typeface="Arial Unicode MS"/>
                <a:cs typeface="Arial Unicode MS"/>
              </a:rPr>
              <a:t> </a:t>
            </a:r>
            <a:r>
              <a:rPr lang="es-ES" sz="2400" dirty="0" smtClean="0">
                <a:latin typeface="Arial Unicode MS"/>
                <a:cs typeface="Arial Unicode MS"/>
              </a:rPr>
              <a:t>de</a:t>
            </a:r>
            <a:r>
              <a:rPr lang="es-ES" sz="2400" spc="66" dirty="0" smtClean="0">
                <a:latin typeface="Arial Unicode MS"/>
                <a:cs typeface="Arial Unicode MS"/>
              </a:rPr>
              <a:t> </a:t>
            </a:r>
            <a:r>
              <a:rPr lang="es-ES" sz="2400" dirty="0" smtClean="0">
                <a:latin typeface="Arial Unicode MS"/>
                <a:cs typeface="Arial Unicode MS"/>
              </a:rPr>
              <a:t>alto</a:t>
            </a:r>
            <a:r>
              <a:rPr lang="es-ES" sz="2400" spc="62" dirty="0" smtClean="0">
                <a:latin typeface="Arial Unicode MS"/>
                <a:cs typeface="Arial Unicode MS"/>
              </a:rPr>
              <a:t> </a:t>
            </a:r>
            <a:r>
              <a:rPr lang="es-ES" sz="2400" dirty="0" smtClean="0">
                <a:latin typeface="Arial Unicode MS"/>
                <a:cs typeface="Arial Unicode MS"/>
              </a:rPr>
              <a:t>voltaje,</a:t>
            </a:r>
            <a:r>
              <a:rPr lang="es-ES" sz="2400" spc="66" dirty="0" smtClean="0">
                <a:latin typeface="Arial Unicode MS"/>
                <a:cs typeface="Arial Unicode MS"/>
              </a:rPr>
              <a:t> </a:t>
            </a:r>
            <a:r>
              <a:rPr lang="es-ES" sz="2400" dirty="0" err="1" smtClean="0">
                <a:latin typeface="Arial Unicode MS"/>
                <a:cs typeface="Arial Unicode MS"/>
              </a:rPr>
              <a:t>laDindica</a:t>
            </a:r>
            <a:r>
              <a:rPr lang="es-ES" sz="2400" spc="66" dirty="0" smtClean="0">
                <a:latin typeface="Arial Unicode MS"/>
                <a:cs typeface="Arial Unicode MS"/>
              </a:rPr>
              <a:t> </a:t>
            </a:r>
            <a:r>
              <a:rPr lang="es-ES" sz="2400" spc="-16" dirty="0" smtClean="0">
                <a:latin typeface="Arial Unicode MS"/>
                <a:cs typeface="Arial Unicode MS"/>
              </a:rPr>
              <a:t>una</a:t>
            </a:r>
            <a:r>
              <a:rPr lang="es-ES" sz="2400" dirty="0" smtClean="0">
                <a:latin typeface="Arial Unicode MS"/>
                <a:cs typeface="Arial Unicode MS"/>
              </a:rPr>
              <a:t> conexión</a:t>
            </a:r>
            <a:r>
              <a:rPr lang="es-ES" sz="2400" spc="53" dirty="0" smtClean="0">
                <a:latin typeface="Arial Unicode MS"/>
                <a:cs typeface="Arial Unicode MS"/>
              </a:rPr>
              <a:t> </a:t>
            </a:r>
            <a:r>
              <a:rPr lang="es-ES" sz="2400" dirty="0" smtClean="0">
                <a:latin typeface="Arial Unicode MS"/>
                <a:cs typeface="Arial Unicode MS"/>
              </a:rPr>
              <a:t>delta</a:t>
            </a:r>
            <a:r>
              <a:rPr lang="es-ES" sz="2400" spc="53" dirty="0" smtClean="0">
                <a:latin typeface="Arial Unicode MS"/>
                <a:cs typeface="Arial Unicode MS"/>
              </a:rPr>
              <a:t> </a:t>
            </a:r>
            <a:r>
              <a:rPr lang="es-ES" sz="2400" dirty="0" smtClean="0">
                <a:latin typeface="Arial Unicode MS"/>
                <a:cs typeface="Arial Unicode MS"/>
              </a:rPr>
              <a:t>de</a:t>
            </a:r>
            <a:r>
              <a:rPr lang="es-ES" sz="2400" spc="53" dirty="0" smtClean="0">
                <a:latin typeface="Arial Unicode MS"/>
                <a:cs typeface="Arial Unicode MS"/>
              </a:rPr>
              <a:t> </a:t>
            </a:r>
            <a:r>
              <a:rPr lang="es-ES" sz="2400" dirty="0" smtClean="0">
                <a:latin typeface="Arial Unicode MS"/>
                <a:cs typeface="Arial Unicode MS"/>
              </a:rPr>
              <a:t>bajo</a:t>
            </a:r>
            <a:r>
              <a:rPr lang="es-ES" sz="2400" spc="53" dirty="0" smtClean="0">
                <a:latin typeface="Arial Unicode MS"/>
                <a:cs typeface="Arial Unicode MS"/>
              </a:rPr>
              <a:t> </a:t>
            </a:r>
            <a:r>
              <a:rPr lang="es-ES" sz="2400" dirty="0" smtClean="0">
                <a:latin typeface="Arial Unicode MS"/>
                <a:cs typeface="Arial Unicode MS"/>
              </a:rPr>
              <a:t>voltaje,</a:t>
            </a:r>
            <a:r>
              <a:rPr lang="es-ES" sz="2400" spc="53" dirty="0" smtClean="0">
                <a:latin typeface="Arial Unicode MS"/>
                <a:cs typeface="Arial Unicode MS"/>
              </a:rPr>
              <a:t> </a:t>
            </a:r>
            <a:r>
              <a:rPr lang="es-ES" sz="2400" dirty="0" smtClean="0">
                <a:latin typeface="Arial Unicode MS"/>
                <a:cs typeface="Arial Unicode MS"/>
              </a:rPr>
              <a:t>y</a:t>
            </a:r>
            <a:r>
              <a:rPr lang="es-ES" sz="2400" spc="53" dirty="0" smtClean="0">
                <a:latin typeface="Arial Unicode MS"/>
                <a:cs typeface="Arial Unicode MS"/>
              </a:rPr>
              <a:t> </a:t>
            </a:r>
            <a:r>
              <a:rPr lang="es-ES" sz="2400" dirty="0" smtClean="0">
                <a:latin typeface="Arial Unicode MS"/>
                <a:cs typeface="Arial Unicode MS"/>
              </a:rPr>
              <a:t>las</a:t>
            </a:r>
            <a:r>
              <a:rPr lang="es-ES" sz="2400" spc="53" dirty="0" smtClean="0">
                <a:latin typeface="Arial Unicode MS"/>
                <a:cs typeface="Arial Unicode MS"/>
              </a:rPr>
              <a:t> </a:t>
            </a:r>
            <a:r>
              <a:rPr lang="es-ES" sz="2400" dirty="0" smtClean="0">
                <a:latin typeface="Arial Unicode MS"/>
                <a:cs typeface="Arial Unicode MS"/>
              </a:rPr>
              <a:t>11</a:t>
            </a:r>
            <a:r>
              <a:rPr lang="es-ES" sz="2400" spc="53" dirty="0" smtClean="0">
                <a:latin typeface="Arial Unicode MS"/>
                <a:cs typeface="Arial Unicode MS"/>
              </a:rPr>
              <a:t> </a:t>
            </a:r>
            <a:r>
              <a:rPr lang="es-ES" sz="2400" dirty="0" smtClean="0">
                <a:latin typeface="Arial Unicode MS"/>
                <a:cs typeface="Arial Unicode MS"/>
              </a:rPr>
              <a:t>en</a:t>
            </a:r>
            <a:r>
              <a:rPr lang="es-ES" sz="2400" spc="53" dirty="0" smtClean="0">
                <a:latin typeface="Arial Unicode MS"/>
                <a:cs typeface="Arial Unicode MS"/>
              </a:rPr>
              <a:t> </a:t>
            </a:r>
            <a:r>
              <a:rPr lang="es-ES" sz="2400" dirty="0" smtClean="0">
                <a:latin typeface="Arial Unicode MS"/>
                <a:cs typeface="Arial Unicode MS"/>
              </a:rPr>
              <a:t>punto</a:t>
            </a:r>
            <a:r>
              <a:rPr lang="es-ES" sz="2400" spc="53" dirty="0" smtClean="0">
                <a:latin typeface="Arial Unicode MS"/>
                <a:cs typeface="Arial Unicode MS"/>
              </a:rPr>
              <a:t> </a:t>
            </a:r>
            <a:r>
              <a:rPr lang="es-ES" sz="2400" dirty="0" smtClean="0">
                <a:latin typeface="Arial Unicode MS"/>
                <a:cs typeface="Arial Unicode MS"/>
              </a:rPr>
              <a:t>significa</a:t>
            </a:r>
            <a:r>
              <a:rPr lang="es-ES" sz="2400" spc="53" dirty="0" smtClean="0">
                <a:latin typeface="Arial Unicode MS"/>
                <a:cs typeface="Arial Unicode MS"/>
              </a:rPr>
              <a:t> </a:t>
            </a:r>
            <a:r>
              <a:rPr lang="es-ES" sz="2400" dirty="0" smtClean="0">
                <a:latin typeface="Arial Unicode MS"/>
                <a:cs typeface="Arial Unicode MS"/>
              </a:rPr>
              <a:t>130</a:t>
            </a:r>
            <a:r>
              <a:rPr lang="es-ES" sz="2400" spc="53" dirty="0" smtClean="0">
                <a:latin typeface="Arial Unicode MS"/>
                <a:cs typeface="Arial Unicode MS"/>
              </a:rPr>
              <a:t> </a:t>
            </a:r>
            <a:r>
              <a:rPr lang="es-ES" sz="2400" dirty="0" smtClean="0">
                <a:latin typeface="Arial Unicode MS"/>
                <a:cs typeface="Arial Unicode MS"/>
              </a:rPr>
              <a:t>grados</a:t>
            </a:r>
            <a:r>
              <a:rPr lang="es-ES" sz="2400" spc="53" dirty="0" smtClean="0">
                <a:latin typeface="Arial Unicode MS"/>
                <a:cs typeface="Arial Unicode MS"/>
              </a:rPr>
              <a:t> </a:t>
            </a:r>
            <a:r>
              <a:rPr lang="es-ES" sz="2400" dirty="0" smtClean="0">
                <a:latin typeface="Arial Unicode MS"/>
                <a:cs typeface="Arial Unicode MS"/>
              </a:rPr>
              <a:t>antes</a:t>
            </a:r>
            <a:r>
              <a:rPr lang="es-ES" sz="2400" spc="56" dirty="0" smtClean="0">
                <a:latin typeface="Arial Unicode MS"/>
                <a:cs typeface="Arial Unicode MS"/>
              </a:rPr>
              <a:t> </a:t>
            </a:r>
            <a:r>
              <a:rPr lang="es-ES" sz="2400" dirty="0" smtClean="0">
                <a:latin typeface="Arial Unicode MS"/>
                <a:cs typeface="Arial Unicode MS"/>
              </a:rPr>
              <a:t>de</a:t>
            </a:r>
            <a:r>
              <a:rPr lang="es-ES" sz="2400" spc="53" dirty="0" smtClean="0">
                <a:latin typeface="Arial Unicode MS"/>
                <a:cs typeface="Arial Unicode MS"/>
              </a:rPr>
              <a:t> </a:t>
            </a:r>
            <a:r>
              <a:rPr lang="es-ES" sz="2400" spc="-16" dirty="0" smtClean="0">
                <a:latin typeface="Arial Unicode MS"/>
                <a:cs typeface="Arial Unicode MS"/>
              </a:rPr>
              <a:t>la</a:t>
            </a:r>
            <a:r>
              <a:rPr lang="es-ES" sz="2400" dirty="0" smtClean="0">
                <a:latin typeface="Arial Unicode MS"/>
                <a:cs typeface="Arial Unicode MS"/>
              </a:rPr>
              <a:t> posición</a:t>
            </a:r>
            <a:r>
              <a:rPr lang="es-ES" sz="2400" spc="43" dirty="0" smtClean="0">
                <a:latin typeface="Arial Unicode MS"/>
                <a:cs typeface="Arial Unicode MS"/>
              </a:rPr>
              <a:t> </a:t>
            </a:r>
            <a:r>
              <a:rPr lang="es-ES" sz="2400" dirty="0" smtClean="0">
                <a:latin typeface="Arial Unicode MS"/>
                <a:cs typeface="Arial Unicode MS"/>
              </a:rPr>
              <a:t>de</a:t>
            </a:r>
            <a:r>
              <a:rPr lang="es-ES" sz="2400" spc="47" dirty="0" smtClean="0">
                <a:latin typeface="Arial Unicode MS"/>
                <a:cs typeface="Arial Unicode MS"/>
              </a:rPr>
              <a:t> </a:t>
            </a:r>
            <a:r>
              <a:rPr lang="es-ES" sz="2400" dirty="0" smtClean="0">
                <a:latin typeface="Arial Unicode MS"/>
                <a:cs typeface="Arial Unicode MS"/>
              </a:rPr>
              <a:t>las</a:t>
            </a:r>
            <a:r>
              <a:rPr lang="es-ES" sz="2400" spc="47" dirty="0" smtClean="0">
                <a:latin typeface="Arial Unicode MS"/>
                <a:cs typeface="Arial Unicode MS"/>
              </a:rPr>
              <a:t> </a:t>
            </a:r>
            <a:r>
              <a:rPr lang="es-ES" sz="2400" dirty="0" smtClean="0">
                <a:latin typeface="Arial Unicode MS"/>
                <a:cs typeface="Arial Unicode MS"/>
              </a:rPr>
              <a:t>12</a:t>
            </a:r>
            <a:r>
              <a:rPr lang="es-ES" sz="2400" spc="43" dirty="0" smtClean="0">
                <a:latin typeface="Arial Unicode MS"/>
                <a:cs typeface="Arial Unicode MS"/>
              </a:rPr>
              <a:t> </a:t>
            </a:r>
            <a:r>
              <a:rPr lang="es-ES" sz="2400" dirty="0" smtClean="0">
                <a:latin typeface="Arial Unicode MS"/>
                <a:cs typeface="Arial Unicode MS"/>
              </a:rPr>
              <a:t>en</a:t>
            </a:r>
            <a:r>
              <a:rPr lang="es-ES" sz="2400" spc="47" dirty="0" smtClean="0">
                <a:latin typeface="Arial Unicode MS"/>
                <a:cs typeface="Arial Unicode MS"/>
              </a:rPr>
              <a:t> </a:t>
            </a:r>
            <a:r>
              <a:rPr lang="es-ES" sz="2400" dirty="0" smtClean="0">
                <a:latin typeface="Arial Unicode MS"/>
                <a:cs typeface="Arial Unicode MS"/>
              </a:rPr>
              <a:t>punto</a:t>
            </a:r>
            <a:r>
              <a:rPr lang="es-ES" sz="2400" spc="47" dirty="0" smtClean="0">
                <a:latin typeface="Arial Unicode MS"/>
                <a:cs typeface="Arial Unicode MS"/>
              </a:rPr>
              <a:t> </a:t>
            </a:r>
            <a:r>
              <a:rPr lang="es-ES" sz="2400" dirty="0" smtClean="0">
                <a:latin typeface="Arial Unicode MS"/>
                <a:cs typeface="Arial Unicode MS"/>
              </a:rPr>
              <a:t>del</a:t>
            </a:r>
            <a:r>
              <a:rPr lang="es-ES" sz="2400" spc="43" dirty="0" smtClean="0">
                <a:latin typeface="Arial Unicode MS"/>
                <a:cs typeface="Arial Unicode MS"/>
              </a:rPr>
              <a:t> </a:t>
            </a:r>
            <a:r>
              <a:rPr lang="es-ES" sz="2400" dirty="0" smtClean="0">
                <a:latin typeface="Arial Unicode MS"/>
                <a:cs typeface="Arial Unicode MS"/>
              </a:rPr>
              <a:t>alto</a:t>
            </a:r>
            <a:r>
              <a:rPr lang="es-ES" sz="2400" spc="47" dirty="0" smtClean="0">
                <a:latin typeface="Arial Unicode MS"/>
                <a:cs typeface="Arial Unicode MS"/>
              </a:rPr>
              <a:t> </a:t>
            </a:r>
            <a:r>
              <a:rPr lang="es-ES" sz="2400" dirty="0" smtClean="0">
                <a:latin typeface="Arial Unicode MS"/>
                <a:cs typeface="Arial Unicode MS"/>
              </a:rPr>
              <a:t>voltaje.</a:t>
            </a:r>
            <a:r>
              <a:rPr lang="es-ES" sz="2400" spc="47" dirty="0" smtClean="0">
                <a:latin typeface="Arial Unicode MS"/>
                <a:cs typeface="Arial Unicode MS"/>
              </a:rPr>
              <a:t> </a:t>
            </a:r>
            <a:r>
              <a:rPr lang="es-ES" sz="2400" dirty="0" smtClean="0">
                <a:latin typeface="Arial Unicode MS"/>
                <a:cs typeface="Arial Unicode MS"/>
              </a:rPr>
              <a:t>Los</a:t>
            </a:r>
            <a:r>
              <a:rPr lang="es-ES" sz="2400" spc="47" dirty="0" smtClean="0">
                <a:latin typeface="Arial Unicode MS"/>
                <a:cs typeface="Arial Unicode MS"/>
              </a:rPr>
              <a:t> </a:t>
            </a:r>
            <a:r>
              <a:rPr lang="es-ES" sz="2400" spc="-6" dirty="0" smtClean="0">
                <a:latin typeface="Arial Unicode MS"/>
                <a:cs typeface="Arial Unicode MS"/>
              </a:rPr>
              <a:t>grupos Los grupos de todas las posibles conexiones de transformadores trifásicos se clasifican de la siguiente manera:</a:t>
            </a:r>
          </a:p>
          <a:p>
            <a:pPr marL="7936" marR="29364" indent="110311" algn="just">
              <a:lnSpc>
                <a:spcPct val="124500"/>
              </a:lnSpc>
              <a:spcBef>
                <a:spcPts val="6"/>
              </a:spcBef>
            </a:pPr>
            <a:endParaRPr lang="es-ES" sz="2400" spc="-6" dirty="0" smtClean="0">
              <a:latin typeface="Arial Unicode MS"/>
              <a:cs typeface="Arial Unicode MS"/>
            </a:endParaRPr>
          </a:p>
          <a:p>
            <a:pPr marL="465136" marR="29364" indent="-457200" algn="just">
              <a:lnSpc>
                <a:spcPct val="124500"/>
              </a:lnSpc>
              <a:spcBef>
                <a:spcPts val="6"/>
              </a:spcBef>
              <a:buFont typeface="Wingdings" panose="05000000000000000000" pitchFamily="2" charset="2"/>
              <a:buChar char="q"/>
            </a:pPr>
            <a:r>
              <a:rPr lang="es-ES" sz="2400" b="1" spc="-6" dirty="0" smtClean="0">
                <a:solidFill>
                  <a:srgbClr val="0070C0"/>
                </a:solidFill>
                <a:latin typeface="Arial Unicode MS"/>
                <a:cs typeface="Arial Unicode MS"/>
              </a:rPr>
              <a:t>Grupo 1: Desplazamiento de fase de 0 grados (Yy0, Dz0). </a:t>
            </a:r>
          </a:p>
          <a:p>
            <a:pPr marL="465136" marR="29364" indent="-457200" algn="just">
              <a:lnSpc>
                <a:spcPct val="124500"/>
              </a:lnSpc>
              <a:spcBef>
                <a:spcPts val="6"/>
              </a:spcBef>
              <a:buFont typeface="Wingdings" panose="05000000000000000000" pitchFamily="2" charset="2"/>
              <a:buChar char="q"/>
            </a:pPr>
            <a:r>
              <a:rPr lang="es-ES" sz="2400" b="1" spc="-6" dirty="0" smtClean="0">
                <a:solidFill>
                  <a:srgbClr val="0070C0"/>
                </a:solidFill>
                <a:latin typeface="Arial Unicode MS"/>
                <a:cs typeface="Arial Unicode MS"/>
              </a:rPr>
              <a:t>Grupo 2: Desplazamiento de fase de 180 grados (Yy6, Dd6, Dz6).</a:t>
            </a:r>
          </a:p>
          <a:p>
            <a:pPr marL="465136" marR="29364" indent="-457200" algn="just">
              <a:lnSpc>
                <a:spcPct val="124500"/>
              </a:lnSpc>
              <a:spcBef>
                <a:spcPts val="6"/>
              </a:spcBef>
              <a:buFont typeface="Wingdings" panose="05000000000000000000" pitchFamily="2" charset="2"/>
              <a:buChar char="q"/>
            </a:pPr>
            <a:r>
              <a:rPr lang="es-ES" sz="2400" b="1" spc="-6" dirty="0" smtClean="0">
                <a:solidFill>
                  <a:srgbClr val="0070C0"/>
                </a:solidFill>
                <a:latin typeface="Arial Unicode MS"/>
                <a:cs typeface="Arial Unicode MS"/>
              </a:rPr>
              <a:t>Grupo 3: Desplazamiento de fase de retraso de 30 grados (Dy1, Yd1, Yz1).</a:t>
            </a:r>
          </a:p>
          <a:p>
            <a:pPr marL="465136" marR="29364" indent="-457200" algn="just">
              <a:lnSpc>
                <a:spcPct val="124500"/>
              </a:lnSpc>
              <a:spcBef>
                <a:spcPts val="6"/>
              </a:spcBef>
              <a:buFont typeface="Wingdings" panose="05000000000000000000" pitchFamily="2" charset="2"/>
              <a:buChar char="q"/>
            </a:pPr>
            <a:r>
              <a:rPr lang="es-ES" sz="2400" b="1" spc="-6" dirty="0" smtClean="0">
                <a:solidFill>
                  <a:srgbClr val="0070C0"/>
                </a:solidFill>
                <a:latin typeface="Arial Unicode MS"/>
                <a:cs typeface="Arial Unicode MS"/>
              </a:rPr>
              <a:t>Grupo 4: Desplazamiento de fase de avance de 30 grados (Dy11, Yd11, Yz11).</a:t>
            </a:r>
          </a:p>
          <a:p>
            <a:pPr marL="7936" marR="29364" indent="110311" algn="just">
              <a:lnSpc>
                <a:spcPct val="124500"/>
              </a:lnSpc>
              <a:spcBef>
                <a:spcPts val="6"/>
              </a:spcBef>
            </a:pPr>
            <a:endParaRPr lang="es-ES" sz="2400" spc="-6" dirty="0" smtClean="0">
              <a:latin typeface="Arial Unicode MS"/>
              <a:cs typeface="Arial Unicode MS"/>
            </a:endParaRPr>
          </a:p>
          <a:p>
            <a:pPr marL="7936" marR="29364" indent="110311" algn="just">
              <a:lnSpc>
                <a:spcPct val="124500"/>
              </a:lnSpc>
              <a:spcBef>
                <a:spcPts val="6"/>
              </a:spcBef>
            </a:pPr>
            <a:r>
              <a:rPr lang="es-ES" sz="2400" spc="-6" dirty="0" smtClean="0">
                <a:latin typeface="Arial Unicode MS"/>
                <a:cs typeface="Arial Unicode MS"/>
              </a:rPr>
              <a:t>Ver también las Figuras 5.11 a 5.13.</a:t>
            </a:r>
            <a:endParaRPr lang="es-ES" sz="2400" dirty="0">
              <a:latin typeface="Arial Unicode MS"/>
              <a:cs typeface="Arial Unicode MS"/>
            </a:endParaRPr>
          </a:p>
        </p:txBody>
      </p:sp>
      <p:sp>
        <p:nvSpPr>
          <p:cNvPr id="4" name="Marcador de número de diapositiva 3"/>
          <p:cNvSpPr>
            <a:spLocks noGrp="1"/>
          </p:cNvSpPr>
          <p:nvPr>
            <p:ph type="sldNum" sz="quarter" idx="10"/>
          </p:nvPr>
        </p:nvSpPr>
        <p:spPr/>
        <p:txBody>
          <a:bodyPr/>
          <a:lstStyle/>
          <a:p>
            <a:fld id="{464BF7F0-7B94-4A49-B514-29C6BCC1CE43}" type="slidenum">
              <a:rPr lang="en-US" smtClean="0"/>
              <a:t>5</a:t>
            </a:fld>
            <a:endParaRPr lang="en-US"/>
          </a:p>
        </p:txBody>
      </p:sp>
    </p:spTree>
    <p:extLst>
      <p:ext uri="{BB962C8B-B14F-4D97-AF65-F5344CB8AC3E}">
        <p14:creationId xmlns:p14="http://schemas.microsoft.com/office/powerpoint/2010/main" val="268400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2400" b="1" dirty="0" smtClean="0"/>
              <a:t>5.4.1 </a:t>
            </a:r>
            <a:r>
              <a:rPr lang="en-US" sz="2400" b="1" dirty="0" err="1" smtClean="0"/>
              <a:t>Transformadores</a:t>
            </a:r>
            <a:r>
              <a:rPr lang="en-US" sz="2400" b="1" dirty="0" smtClean="0"/>
              <a:t> y </a:t>
            </a:r>
            <a:r>
              <a:rPr lang="en-US" sz="2400" b="1" dirty="0" err="1" smtClean="0"/>
              <a:t>sobreexcitación</a:t>
            </a:r>
            <a:endParaRPr lang="en-US" sz="2400" b="1" dirty="0" smtClean="0"/>
          </a:p>
          <a:p>
            <a:pPr algn="just"/>
            <a:endParaRPr lang="en-US" sz="2400" dirty="0" smtClean="0"/>
          </a:p>
          <a:p>
            <a:pPr algn="just"/>
            <a:r>
              <a:rPr lang="en-US" sz="2400" dirty="0" smtClean="0"/>
              <a:t>El </a:t>
            </a:r>
            <a:r>
              <a:rPr lang="en-US" sz="2400" dirty="0" err="1" smtClean="0"/>
              <a:t>diseño</a:t>
            </a:r>
            <a:r>
              <a:rPr lang="en-US" sz="2400" dirty="0" smtClean="0"/>
              <a:t> de un </a:t>
            </a:r>
            <a:r>
              <a:rPr lang="en-US" sz="2400" dirty="0" err="1" smtClean="0"/>
              <a:t>transformador</a:t>
            </a:r>
            <a:r>
              <a:rPr lang="en-US" sz="2400" dirty="0" smtClean="0"/>
              <a:t> </a:t>
            </a:r>
            <a:r>
              <a:rPr lang="en-US" sz="2400" dirty="0" err="1" smtClean="0"/>
              <a:t>está</a:t>
            </a:r>
            <a:r>
              <a:rPr lang="en-US" sz="2400" dirty="0" smtClean="0"/>
              <a:t> </a:t>
            </a:r>
            <a:r>
              <a:rPr lang="en-US" sz="2400" dirty="0" err="1" smtClean="0"/>
              <a:t>destinado</a:t>
            </a:r>
            <a:r>
              <a:rPr lang="en-US" sz="2400" dirty="0" smtClean="0"/>
              <a:t> a </a:t>
            </a:r>
            <a:r>
              <a:rPr lang="en-US" sz="2400" dirty="0" err="1" smtClean="0"/>
              <a:t>mantener</a:t>
            </a:r>
            <a:r>
              <a:rPr lang="en-US" sz="2400" dirty="0" smtClean="0"/>
              <a:t> la </a:t>
            </a:r>
            <a:r>
              <a:rPr lang="en-US" sz="2400" dirty="0" err="1" smtClean="0"/>
              <a:t>densidad</a:t>
            </a:r>
            <a:r>
              <a:rPr lang="en-US" sz="2400" dirty="0" smtClean="0"/>
              <a:t> de </a:t>
            </a:r>
            <a:r>
              <a:rPr lang="en-US" sz="2400" dirty="0" err="1" smtClean="0"/>
              <a:t>flujo</a:t>
            </a:r>
            <a:r>
              <a:rPr lang="en-US" sz="2400" dirty="0" smtClean="0"/>
              <a:t> </a:t>
            </a:r>
            <a:r>
              <a:rPr lang="en-US" sz="2400" dirty="0" err="1" smtClean="0"/>
              <a:t>en</a:t>
            </a:r>
            <a:r>
              <a:rPr lang="en-US" sz="2400" dirty="0" smtClean="0"/>
              <a:t> 1,8 Tesla (T). Sin embargo, </a:t>
            </a:r>
            <a:r>
              <a:rPr lang="en-US" sz="2400" dirty="0" err="1" smtClean="0"/>
              <a:t>durante</a:t>
            </a:r>
            <a:r>
              <a:rPr lang="en-US" sz="2400" dirty="0" smtClean="0"/>
              <a:t> el </a:t>
            </a:r>
            <a:r>
              <a:rPr lang="en-US" sz="2400" dirty="0" err="1" smtClean="0"/>
              <a:t>funcionamiento</a:t>
            </a:r>
            <a:r>
              <a:rPr lang="en-US" sz="2400" dirty="0" smtClean="0"/>
              <a:t>, </a:t>
            </a:r>
            <a:r>
              <a:rPr lang="en-US" sz="2400" dirty="0" err="1" smtClean="0"/>
              <a:t>si</a:t>
            </a:r>
            <a:r>
              <a:rPr lang="en-US" sz="2400" dirty="0" smtClean="0"/>
              <a:t> el </a:t>
            </a:r>
            <a:r>
              <a:rPr lang="en-US" sz="2400" dirty="0" err="1" smtClean="0"/>
              <a:t>transformador</a:t>
            </a:r>
            <a:r>
              <a:rPr lang="en-US" sz="2400" dirty="0" smtClean="0"/>
              <a:t> se </a:t>
            </a:r>
            <a:r>
              <a:rPr lang="en-US" sz="2400" dirty="0" err="1" smtClean="0"/>
              <a:t>somete</a:t>
            </a:r>
            <a:r>
              <a:rPr lang="en-US" sz="2400" dirty="0" smtClean="0"/>
              <a:t> a </a:t>
            </a:r>
            <a:r>
              <a:rPr lang="en-US" sz="2400" dirty="0" err="1" smtClean="0"/>
              <a:t>una</a:t>
            </a:r>
            <a:r>
              <a:rPr lang="en-US" sz="2400" dirty="0" smtClean="0"/>
              <a:t> mayor </a:t>
            </a:r>
            <a:r>
              <a:rPr lang="en-US" sz="2400" dirty="0" err="1" smtClean="0"/>
              <a:t>densidad</a:t>
            </a:r>
            <a:r>
              <a:rPr lang="en-US" sz="2400" dirty="0" smtClean="0"/>
              <a:t> de </a:t>
            </a:r>
            <a:r>
              <a:rPr lang="en-US" sz="2400" dirty="0" err="1" smtClean="0"/>
              <a:t>flujo</a:t>
            </a:r>
            <a:r>
              <a:rPr lang="en-US" sz="2400" dirty="0" smtClean="0"/>
              <a:t>, </a:t>
            </a:r>
            <a:r>
              <a:rPr lang="en-US" sz="2400" dirty="0" err="1" smtClean="0"/>
              <a:t>esta</a:t>
            </a:r>
            <a:r>
              <a:rPr lang="en-US" sz="2400" dirty="0" smtClean="0"/>
              <a:t> </a:t>
            </a:r>
            <a:r>
              <a:rPr lang="en-US" sz="2400" dirty="0" err="1" smtClean="0"/>
              <a:t>condición</a:t>
            </a:r>
            <a:r>
              <a:rPr lang="en-US" sz="2400" dirty="0" smtClean="0"/>
              <a:t> se </a:t>
            </a:r>
            <a:r>
              <a:rPr lang="en-US" sz="2400" dirty="0" err="1" smtClean="0"/>
              <a:t>denomina</a:t>
            </a:r>
            <a:r>
              <a:rPr lang="en-US" sz="2400" dirty="0" smtClean="0"/>
              <a:t> </a:t>
            </a:r>
            <a:r>
              <a:rPr lang="en-US" sz="2400" dirty="0" err="1" smtClean="0"/>
              <a:t>sobreexcitación</a:t>
            </a:r>
            <a:r>
              <a:rPr lang="en-US" sz="2400" dirty="0" smtClean="0"/>
              <a:t>. La </a:t>
            </a:r>
            <a:r>
              <a:rPr lang="en-US" sz="2400" dirty="0" err="1" smtClean="0"/>
              <a:t>sobreexcitación</a:t>
            </a:r>
            <a:r>
              <a:rPr lang="en-US" sz="2400" dirty="0" smtClean="0"/>
              <a:t> del </a:t>
            </a:r>
            <a:r>
              <a:rPr lang="en-US" sz="2400" dirty="0" err="1" smtClean="0"/>
              <a:t>fundente</a:t>
            </a:r>
            <a:r>
              <a:rPr lang="en-US" sz="2400" dirty="0" smtClean="0"/>
              <a:t> no </a:t>
            </a:r>
            <a:r>
              <a:rPr lang="en-US" sz="2400" dirty="0" err="1" smtClean="0"/>
              <a:t>debe</a:t>
            </a:r>
            <a:r>
              <a:rPr lang="en-US" sz="2400" dirty="0" smtClean="0"/>
              <a:t> </a:t>
            </a:r>
            <a:r>
              <a:rPr lang="en-US" sz="2400" dirty="0" err="1" smtClean="0"/>
              <a:t>exceder</a:t>
            </a:r>
            <a:r>
              <a:rPr lang="en-US" sz="2400" dirty="0" smtClean="0"/>
              <a:t> el 110%.</a:t>
            </a:r>
          </a:p>
          <a:p>
            <a:pPr algn="just"/>
            <a:r>
              <a:rPr lang="en-US" sz="2400" dirty="0" smtClean="0"/>
              <a:t>Las </a:t>
            </a:r>
            <a:r>
              <a:rPr lang="en-US" sz="2400" dirty="0" err="1" smtClean="0"/>
              <a:t>principales</a:t>
            </a:r>
            <a:r>
              <a:rPr lang="en-US" sz="2400" dirty="0" smtClean="0"/>
              <a:t> </a:t>
            </a:r>
            <a:r>
              <a:rPr lang="en-US" sz="2400" dirty="0" err="1" smtClean="0"/>
              <a:t>causas</a:t>
            </a:r>
            <a:r>
              <a:rPr lang="en-US" sz="2400" dirty="0" smtClean="0"/>
              <a:t> de </a:t>
            </a:r>
            <a:r>
              <a:rPr lang="en-US" sz="2400" dirty="0" err="1" smtClean="0"/>
              <a:t>sobreexcitación</a:t>
            </a:r>
            <a:r>
              <a:rPr lang="en-US" sz="2400" dirty="0" smtClean="0"/>
              <a:t> son:</a:t>
            </a:r>
          </a:p>
          <a:p>
            <a:pPr algn="just"/>
            <a:endParaRPr lang="en-US" sz="2400" dirty="0" smtClean="0"/>
          </a:p>
          <a:p>
            <a:pPr marL="514350" indent="-514350" algn="just">
              <a:buFont typeface="+mj-lt"/>
              <a:buAutoNum type="arabicPeriod"/>
            </a:pPr>
            <a:r>
              <a:rPr lang="en-US" sz="2400" b="1" dirty="0" err="1" smtClean="0">
                <a:solidFill>
                  <a:srgbClr val="0070C0"/>
                </a:solidFill>
              </a:rPr>
              <a:t>Sobretensión</a:t>
            </a:r>
            <a:r>
              <a:rPr lang="en-US" sz="2400" b="1" dirty="0" smtClean="0">
                <a:solidFill>
                  <a:srgbClr val="0070C0"/>
                </a:solidFill>
              </a:rPr>
              <a:t> del </a:t>
            </a:r>
            <a:r>
              <a:rPr lang="en-US" sz="2400" b="1" dirty="0" err="1" smtClean="0">
                <a:solidFill>
                  <a:srgbClr val="0070C0"/>
                </a:solidFill>
              </a:rPr>
              <a:t>sistema</a:t>
            </a:r>
            <a:r>
              <a:rPr lang="en-US" sz="2400" b="1" dirty="0" smtClean="0">
                <a:solidFill>
                  <a:srgbClr val="0070C0"/>
                </a:solidFill>
              </a:rPr>
              <a:t>.</a:t>
            </a:r>
          </a:p>
          <a:p>
            <a:pPr marL="514350" indent="-514350" algn="just">
              <a:buFont typeface="+mj-lt"/>
              <a:buAutoNum type="arabicPeriod"/>
            </a:pPr>
            <a:r>
              <a:rPr lang="en-US" sz="2400" b="1" dirty="0" smtClean="0">
                <a:solidFill>
                  <a:srgbClr val="0070C0"/>
                </a:solidFill>
              </a:rPr>
              <a:t>Sub-</a:t>
            </a:r>
            <a:r>
              <a:rPr lang="en-US" sz="2400" b="1" dirty="0" err="1" smtClean="0">
                <a:solidFill>
                  <a:srgbClr val="0070C0"/>
                </a:solidFill>
              </a:rPr>
              <a:t>frecuencia</a:t>
            </a:r>
            <a:r>
              <a:rPr lang="en-US" sz="2400" b="1" dirty="0" smtClean="0">
                <a:solidFill>
                  <a:srgbClr val="0070C0"/>
                </a:solidFill>
              </a:rPr>
              <a:t> del </a:t>
            </a:r>
            <a:r>
              <a:rPr lang="en-US" sz="2400" b="1" dirty="0" err="1" smtClean="0">
                <a:solidFill>
                  <a:srgbClr val="0070C0"/>
                </a:solidFill>
              </a:rPr>
              <a:t>sistema</a:t>
            </a:r>
            <a:r>
              <a:rPr lang="en-US" sz="2400" b="1" dirty="0" smtClean="0">
                <a:solidFill>
                  <a:srgbClr val="0070C0"/>
                </a:solidFill>
              </a:rPr>
              <a:t>.</a:t>
            </a:r>
          </a:p>
          <a:p>
            <a:pPr marL="514350" indent="-514350" algn="just">
              <a:buFont typeface="+mj-lt"/>
              <a:buAutoNum type="arabicPeriod"/>
            </a:pPr>
            <a:r>
              <a:rPr lang="en-US" sz="2400" b="1" dirty="0" err="1" smtClean="0">
                <a:solidFill>
                  <a:srgbClr val="0070C0"/>
                </a:solidFill>
              </a:rPr>
              <a:t>Carga</a:t>
            </a:r>
            <a:r>
              <a:rPr lang="en-US" sz="2400" b="1" dirty="0" smtClean="0">
                <a:solidFill>
                  <a:srgbClr val="0070C0"/>
                </a:solidFill>
              </a:rPr>
              <a:t> </a:t>
            </a:r>
            <a:r>
              <a:rPr lang="en-US" sz="2400" b="1" dirty="0" err="1" smtClean="0">
                <a:solidFill>
                  <a:srgbClr val="0070C0"/>
                </a:solidFill>
              </a:rPr>
              <a:t>ligera</a:t>
            </a:r>
            <a:r>
              <a:rPr lang="en-US" sz="2400" b="1" dirty="0" smtClean="0">
                <a:solidFill>
                  <a:srgbClr val="0070C0"/>
                </a:solidFill>
              </a:rPr>
              <a:t> de la TL (</a:t>
            </a:r>
            <a:r>
              <a:rPr lang="en-US" sz="2400" b="1" dirty="0" err="1" smtClean="0">
                <a:solidFill>
                  <a:srgbClr val="0070C0"/>
                </a:solidFill>
              </a:rPr>
              <a:t>Línea</a:t>
            </a:r>
            <a:r>
              <a:rPr lang="en-US" sz="2400" b="1" dirty="0" smtClean="0">
                <a:solidFill>
                  <a:srgbClr val="0070C0"/>
                </a:solidFill>
              </a:rPr>
              <a:t> de </a:t>
            </a:r>
            <a:r>
              <a:rPr lang="en-US" sz="2400" b="1" dirty="0" err="1" smtClean="0">
                <a:solidFill>
                  <a:srgbClr val="0070C0"/>
                </a:solidFill>
              </a:rPr>
              <a:t>transmisión</a:t>
            </a:r>
            <a:r>
              <a:rPr lang="en-US" sz="2400" b="1" dirty="0" smtClean="0">
                <a:solidFill>
                  <a:srgbClr val="0070C0"/>
                </a:solidFill>
              </a:rPr>
              <a:t>).</a:t>
            </a:r>
          </a:p>
          <a:p>
            <a:pPr marL="514350" indent="-514350" algn="just">
              <a:buAutoNum type="arabicPeriod"/>
            </a:pPr>
            <a:endParaRPr lang="en-US" sz="2400" dirty="0" smtClean="0"/>
          </a:p>
          <a:p>
            <a:pPr algn="just"/>
            <a:r>
              <a:rPr lang="en-US" sz="2400" dirty="0" smtClean="0"/>
              <a:t>El </a:t>
            </a:r>
            <a:r>
              <a:rPr lang="en-US" sz="2400" dirty="0" err="1" smtClean="0"/>
              <a:t>exceso</a:t>
            </a:r>
            <a:r>
              <a:rPr lang="en-US" sz="2400" dirty="0" smtClean="0"/>
              <a:t> de </a:t>
            </a:r>
            <a:r>
              <a:rPr lang="en-US" sz="2400" dirty="0" err="1" smtClean="0"/>
              <a:t>flujo</a:t>
            </a:r>
            <a:r>
              <a:rPr lang="en-US" sz="2400" dirty="0" smtClean="0"/>
              <a:t> </a:t>
            </a:r>
            <a:r>
              <a:rPr lang="en-US" sz="2400" dirty="0" err="1" smtClean="0"/>
              <a:t>provoca</a:t>
            </a:r>
            <a:r>
              <a:rPr lang="en-US" sz="2400" dirty="0" smtClean="0"/>
              <a:t> la </a:t>
            </a:r>
            <a:r>
              <a:rPr lang="en-US" sz="2400" dirty="0" err="1" smtClean="0"/>
              <a:t>saturación</a:t>
            </a:r>
            <a:r>
              <a:rPr lang="en-US" sz="2400" dirty="0" smtClean="0"/>
              <a:t> del </a:t>
            </a:r>
            <a:r>
              <a:rPr lang="en-US" sz="2400" dirty="0" err="1" smtClean="0"/>
              <a:t>núcleo</a:t>
            </a:r>
            <a:r>
              <a:rPr lang="en-US" sz="2400" dirty="0" smtClean="0"/>
              <a:t> y </a:t>
            </a:r>
            <a:r>
              <a:rPr lang="en-US" sz="2400" dirty="0" err="1" smtClean="0"/>
              <a:t>esto</a:t>
            </a:r>
            <a:r>
              <a:rPr lang="en-US" sz="2400" dirty="0" smtClean="0"/>
              <a:t> </a:t>
            </a:r>
            <a:r>
              <a:rPr lang="en-US" sz="2400" dirty="0" err="1" smtClean="0"/>
              <a:t>provoca</a:t>
            </a:r>
            <a:r>
              <a:rPr lang="en-US" sz="2400" dirty="0" smtClean="0"/>
              <a:t> el </a:t>
            </a:r>
            <a:r>
              <a:rPr lang="en-US" sz="2400" dirty="0" err="1" smtClean="0"/>
              <a:t>calentamiento</a:t>
            </a:r>
            <a:r>
              <a:rPr lang="en-US" sz="2400" dirty="0" smtClean="0"/>
              <a:t>. El </a:t>
            </a:r>
            <a:r>
              <a:rPr lang="en-US" sz="2400" dirty="0" err="1" smtClean="0"/>
              <a:t>sobrecalentamiento</a:t>
            </a:r>
            <a:r>
              <a:rPr lang="en-US" sz="2400" dirty="0" smtClean="0"/>
              <a:t> del </a:t>
            </a:r>
            <a:r>
              <a:rPr lang="en-US" sz="2400" dirty="0" err="1" smtClean="0"/>
              <a:t>devanado</a:t>
            </a:r>
            <a:r>
              <a:rPr lang="en-US" sz="2400" dirty="0" smtClean="0"/>
              <a:t> del </a:t>
            </a:r>
            <a:r>
              <a:rPr lang="en-US" sz="2400" dirty="0" err="1" smtClean="0"/>
              <a:t>transformador</a:t>
            </a:r>
            <a:r>
              <a:rPr lang="en-US" sz="2400" dirty="0" smtClean="0"/>
              <a:t> </a:t>
            </a:r>
            <a:r>
              <a:rPr lang="en-US" sz="2400" dirty="0" err="1" smtClean="0"/>
              <a:t>puede</a:t>
            </a:r>
            <a:r>
              <a:rPr lang="en-US" sz="2400" dirty="0" smtClean="0"/>
              <a:t> </a:t>
            </a:r>
            <a:r>
              <a:rPr lang="en-US" sz="2400" dirty="0" err="1" smtClean="0"/>
              <a:t>provocar</a:t>
            </a:r>
            <a:r>
              <a:rPr lang="en-US" sz="2400" dirty="0" smtClean="0"/>
              <a:t> gases que </a:t>
            </a:r>
            <a:r>
              <a:rPr lang="en-US" sz="2400" dirty="0" err="1" smtClean="0"/>
              <a:t>afecten</a:t>
            </a:r>
            <a:r>
              <a:rPr lang="en-US" sz="2400" dirty="0" smtClean="0"/>
              <a:t> el </a:t>
            </a:r>
            <a:r>
              <a:rPr lang="en-US" sz="2400" dirty="0" err="1" smtClean="0"/>
              <a:t>funcionamiento</a:t>
            </a:r>
            <a:r>
              <a:rPr lang="en-US" sz="2400" dirty="0" smtClean="0"/>
              <a:t> del </a:t>
            </a:r>
            <a:r>
              <a:rPr lang="en-US" sz="2400" dirty="0" err="1" smtClean="0"/>
              <a:t>relé</a:t>
            </a:r>
            <a:r>
              <a:rPr lang="en-US" sz="2400" dirty="0" smtClean="0"/>
              <a:t> Buchholz.</a:t>
            </a:r>
          </a:p>
          <a:p>
            <a:pPr algn="just"/>
            <a:r>
              <a:rPr lang="en-US" sz="2400" dirty="0" smtClean="0"/>
              <a:t>Durante la </a:t>
            </a:r>
            <a:r>
              <a:rPr lang="en-US" sz="2400" dirty="0" err="1" smtClean="0"/>
              <a:t>saturación</a:t>
            </a:r>
            <a:r>
              <a:rPr lang="en-US" sz="2400" dirty="0" smtClean="0"/>
              <a:t> del </a:t>
            </a:r>
            <a:r>
              <a:rPr lang="en-US" sz="2400" dirty="0" err="1" smtClean="0"/>
              <a:t>núcleo</a:t>
            </a:r>
            <a:r>
              <a:rPr lang="en-US" sz="2400" dirty="0" smtClean="0"/>
              <a:t> del </a:t>
            </a:r>
            <a:r>
              <a:rPr lang="en-US" sz="2400" dirty="0" err="1" smtClean="0"/>
              <a:t>transformador</a:t>
            </a:r>
            <a:r>
              <a:rPr lang="en-US" sz="2400" dirty="0" smtClean="0"/>
              <a:t>, un </a:t>
            </a:r>
            <a:r>
              <a:rPr lang="en-US" sz="2400" dirty="0" err="1" smtClean="0"/>
              <a:t>aumento</a:t>
            </a:r>
            <a:r>
              <a:rPr lang="en-US" sz="2400" dirty="0" smtClean="0"/>
              <a:t> </a:t>
            </a:r>
            <a:r>
              <a:rPr lang="en-US" sz="2400" dirty="0" err="1" smtClean="0"/>
              <a:t>en</a:t>
            </a:r>
            <a:r>
              <a:rPr lang="en-US" sz="2400" dirty="0" smtClean="0"/>
              <a:t> la </a:t>
            </a:r>
            <a:r>
              <a:rPr lang="en-US" sz="2400" dirty="0" err="1" smtClean="0"/>
              <a:t>corriente</a:t>
            </a:r>
            <a:r>
              <a:rPr lang="en-US" sz="2400" dirty="0" smtClean="0"/>
              <a:t> de </a:t>
            </a:r>
            <a:r>
              <a:rPr lang="en-US" sz="2400" dirty="0" err="1" smtClean="0"/>
              <a:t>magnetización</a:t>
            </a:r>
            <a:r>
              <a:rPr lang="en-US" sz="2400" dirty="0" smtClean="0"/>
              <a:t> </a:t>
            </a:r>
            <a:r>
              <a:rPr lang="en-US" sz="2400" dirty="0" err="1" smtClean="0"/>
              <a:t>primaria</a:t>
            </a:r>
            <a:r>
              <a:rPr lang="en-US" sz="2400" dirty="0" smtClean="0"/>
              <a:t> </a:t>
            </a:r>
            <a:r>
              <a:rPr lang="en-US" sz="2400" dirty="0" err="1" smtClean="0"/>
              <a:t>puede</a:t>
            </a:r>
            <a:r>
              <a:rPr lang="en-US" sz="2400" dirty="0" smtClean="0"/>
              <a:t> </a:t>
            </a:r>
            <a:r>
              <a:rPr lang="en-US" sz="2400" dirty="0" err="1" smtClean="0"/>
              <a:t>provocar</a:t>
            </a:r>
            <a:r>
              <a:rPr lang="en-US" sz="2400" dirty="0" smtClean="0"/>
              <a:t> el </a:t>
            </a:r>
            <a:r>
              <a:rPr lang="en-US" sz="2400" dirty="0" err="1" smtClean="0"/>
              <a:t>funcionamiento</a:t>
            </a:r>
            <a:r>
              <a:rPr lang="en-US" sz="2400" dirty="0" smtClean="0"/>
              <a:t> del </a:t>
            </a:r>
            <a:r>
              <a:rPr lang="en-US" sz="2400" dirty="0" err="1" smtClean="0"/>
              <a:t>relé</a:t>
            </a:r>
            <a:r>
              <a:rPr lang="en-US" sz="2400" dirty="0" smtClean="0"/>
              <a:t> </a:t>
            </a:r>
            <a:r>
              <a:rPr lang="en-US" sz="2400" dirty="0" err="1" smtClean="0"/>
              <a:t>diferencial</a:t>
            </a:r>
            <a:r>
              <a:rPr lang="en-US" sz="2400" dirty="0" smtClean="0"/>
              <a:t>. </a:t>
            </a:r>
            <a:r>
              <a:rPr lang="en-US" sz="2400" dirty="0" err="1" smtClean="0"/>
              <a:t>Esto</a:t>
            </a:r>
            <a:r>
              <a:rPr lang="en-US" sz="2400" dirty="0" smtClean="0"/>
              <a:t> se </a:t>
            </a:r>
            <a:r>
              <a:rPr lang="en-US" sz="2400" dirty="0" err="1" smtClean="0"/>
              <a:t>puede</a:t>
            </a:r>
            <a:r>
              <a:rPr lang="en-US" sz="2400" dirty="0" smtClean="0"/>
              <a:t> </a:t>
            </a:r>
            <a:r>
              <a:rPr lang="en-US" sz="2400" dirty="0" err="1" smtClean="0"/>
              <a:t>detectar</a:t>
            </a:r>
            <a:r>
              <a:rPr lang="en-US" sz="2400" dirty="0" smtClean="0"/>
              <a:t> </a:t>
            </a:r>
            <a:r>
              <a:rPr lang="en-US" sz="2400" dirty="0" err="1" smtClean="0"/>
              <a:t>mediante</a:t>
            </a:r>
            <a:r>
              <a:rPr lang="en-US" sz="2400" dirty="0" smtClean="0"/>
              <a:t> el </a:t>
            </a:r>
            <a:r>
              <a:rPr lang="en-US" sz="2400" dirty="0" err="1" smtClean="0"/>
              <a:t>bloqueo</a:t>
            </a:r>
            <a:r>
              <a:rPr lang="en-US" sz="2400" dirty="0" smtClean="0"/>
              <a:t> del </a:t>
            </a:r>
            <a:r>
              <a:rPr lang="en-US" sz="2400" dirty="0" err="1" smtClean="0"/>
              <a:t>quinto</a:t>
            </a:r>
            <a:r>
              <a:rPr lang="en-US" sz="2400" dirty="0" smtClean="0"/>
              <a:t> </a:t>
            </a:r>
            <a:r>
              <a:rPr lang="en-US" sz="2400" dirty="0" err="1" smtClean="0"/>
              <a:t>armónico</a:t>
            </a:r>
            <a:r>
              <a:rPr lang="en-US" sz="2400" dirty="0" smtClean="0"/>
              <a:t> del </a:t>
            </a:r>
            <a:r>
              <a:rPr lang="en-US" sz="2400" dirty="0" err="1" smtClean="0"/>
              <a:t>relé</a:t>
            </a:r>
            <a:r>
              <a:rPr lang="en-US" sz="2400" dirty="0" smtClean="0"/>
              <a:t> </a:t>
            </a:r>
            <a:r>
              <a:rPr lang="en-US" sz="2400" dirty="0" err="1" smtClean="0"/>
              <a:t>diferencial</a:t>
            </a:r>
            <a:r>
              <a:rPr lang="en-US" sz="2400" dirty="0" smtClean="0"/>
              <a:t>.</a:t>
            </a:r>
          </a:p>
          <a:p>
            <a:pPr algn="just"/>
            <a:r>
              <a:rPr lang="en-US" sz="2400" dirty="0" smtClean="0"/>
              <a:t>La </a:t>
            </a:r>
            <a:r>
              <a:rPr lang="en-US" sz="2400" dirty="0" err="1" smtClean="0"/>
              <a:t>sobreexcitación</a:t>
            </a:r>
            <a:r>
              <a:rPr lang="en-US" sz="2400" dirty="0" smtClean="0"/>
              <a:t> se </a:t>
            </a:r>
            <a:r>
              <a:rPr lang="en-US" sz="2400" dirty="0" err="1" smtClean="0"/>
              <a:t>puede</a:t>
            </a:r>
            <a:r>
              <a:rPr lang="en-US" sz="2400" dirty="0" smtClean="0"/>
              <a:t> </a:t>
            </a:r>
            <a:r>
              <a:rPr lang="en-US" sz="2400" dirty="0" err="1" smtClean="0"/>
              <a:t>determinar</a:t>
            </a:r>
            <a:r>
              <a:rPr lang="en-US" sz="2400" dirty="0" smtClean="0"/>
              <a:t> </a:t>
            </a:r>
            <a:r>
              <a:rPr lang="en-US" sz="2400" dirty="0" err="1" smtClean="0"/>
              <a:t>utilizando</a:t>
            </a:r>
            <a:r>
              <a:rPr lang="en-US" sz="2400" dirty="0" smtClean="0"/>
              <a:t> la </a:t>
            </a:r>
            <a:r>
              <a:rPr lang="en-US" sz="2400" dirty="0" err="1" smtClean="0"/>
              <a:t>relación</a:t>
            </a:r>
            <a:r>
              <a:rPr lang="en-US" sz="2400" dirty="0" smtClean="0"/>
              <a:t> V/F. </a:t>
            </a:r>
            <a:r>
              <a:rPr lang="en-US" sz="2400" dirty="0" err="1" smtClean="0"/>
              <a:t>Cuando</a:t>
            </a:r>
            <a:r>
              <a:rPr lang="en-US" sz="2400" dirty="0" smtClean="0"/>
              <a:t> </a:t>
            </a:r>
            <a:r>
              <a:rPr lang="en-US" sz="2400" dirty="0" err="1" smtClean="0"/>
              <a:t>esta</a:t>
            </a:r>
            <a:r>
              <a:rPr lang="en-US" sz="2400" dirty="0" smtClean="0"/>
              <a:t> </a:t>
            </a:r>
            <a:r>
              <a:rPr lang="en-US" sz="2400" dirty="0" err="1" smtClean="0"/>
              <a:t>relación</a:t>
            </a:r>
            <a:r>
              <a:rPr lang="en-US" sz="2400" dirty="0" smtClean="0"/>
              <a:t> </a:t>
            </a:r>
            <a:r>
              <a:rPr lang="en-US" sz="2400" dirty="0" err="1" smtClean="0"/>
              <a:t>excede</a:t>
            </a:r>
            <a:r>
              <a:rPr lang="en-US" sz="2400" dirty="0" smtClean="0"/>
              <a:t> 1.4, el </a:t>
            </a:r>
            <a:r>
              <a:rPr lang="en-US" sz="2400" dirty="0" err="1" smtClean="0"/>
              <a:t>relé</a:t>
            </a:r>
            <a:r>
              <a:rPr lang="en-US" sz="2400" dirty="0" smtClean="0"/>
              <a:t> del </a:t>
            </a:r>
            <a:r>
              <a:rPr lang="en-US" sz="2400" dirty="0" err="1" smtClean="0"/>
              <a:t>transformador</a:t>
            </a:r>
            <a:r>
              <a:rPr lang="en-US" sz="2400" dirty="0" smtClean="0"/>
              <a:t> </a:t>
            </a:r>
            <a:r>
              <a:rPr lang="en-US" sz="2400" dirty="0" err="1" smtClean="0"/>
              <a:t>dispara</a:t>
            </a:r>
            <a:r>
              <a:rPr lang="en-US" sz="2400" dirty="0" smtClean="0"/>
              <a:t> </a:t>
            </a:r>
            <a:r>
              <a:rPr lang="en-US" sz="2400" dirty="0" err="1" smtClean="0"/>
              <a:t>instantáneamente</a:t>
            </a:r>
            <a:r>
              <a:rPr lang="en-US" sz="2400" dirty="0" smtClean="0"/>
              <a:t>.</a:t>
            </a:r>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7</a:t>
            </a:fld>
            <a:endParaRPr lang="en-US"/>
          </a:p>
        </p:txBody>
      </p:sp>
    </p:spTree>
    <p:extLst>
      <p:ext uri="{BB962C8B-B14F-4D97-AF65-F5344CB8AC3E}">
        <p14:creationId xmlns:p14="http://schemas.microsoft.com/office/powerpoint/2010/main" val="3465347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2800" b="1" dirty="0" smtClean="0"/>
              <a:t>5.5 INSTALACIÓN DEL TRANSFORMADOR DE POTENCIA</a:t>
            </a:r>
          </a:p>
          <a:p>
            <a:pPr algn="just"/>
            <a:r>
              <a:rPr lang="en-US" sz="2800" b="1" dirty="0" smtClean="0"/>
              <a:t>5.5.1 </a:t>
            </a:r>
            <a:r>
              <a:rPr lang="en-US" sz="2800" b="1" dirty="0" err="1" smtClean="0"/>
              <a:t>Transporte</a:t>
            </a:r>
            <a:endParaRPr lang="en-US" sz="2800" b="1" dirty="0" smtClean="0"/>
          </a:p>
          <a:p>
            <a:pPr algn="just"/>
            <a:endParaRPr lang="en-US" sz="2800" dirty="0" smtClean="0"/>
          </a:p>
          <a:p>
            <a:pPr algn="just"/>
            <a:r>
              <a:rPr lang="en-US" sz="2800" dirty="0" smtClean="0"/>
              <a:t>El </a:t>
            </a:r>
            <a:r>
              <a:rPr lang="en-US" sz="2800" dirty="0" err="1" smtClean="0"/>
              <a:t>transporte</a:t>
            </a:r>
            <a:r>
              <a:rPr lang="en-US" sz="2800" dirty="0" smtClean="0"/>
              <a:t> de un </a:t>
            </a:r>
            <a:r>
              <a:rPr lang="en-US" sz="2800" dirty="0" err="1" smtClean="0"/>
              <a:t>transformador</a:t>
            </a:r>
            <a:r>
              <a:rPr lang="en-US" sz="2800" dirty="0" smtClean="0"/>
              <a:t> de </a:t>
            </a:r>
            <a:r>
              <a:rPr lang="en-US" sz="2800" dirty="0" err="1" smtClean="0"/>
              <a:t>potencia</a:t>
            </a:r>
            <a:r>
              <a:rPr lang="en-US" sz="2800" dirty="0" smtClean="0"/>
              <a:t> </a:t>
            </a:r>
            <a:r>
              <a:rPr lang="en-US" sz="2800" dirty="0" err="1" smtClean="0"/>
              <a:t>depende</a:t>
            </a:r>
            <a:r>
              <a:rPr lang="en-US" sz="2800" dirty="0" smtClean="0"/>
              <a:t> de </a:t>
            </a:r>
            <a:r>
              <a:rPr lang="en-US" sz="2800" dirty="0" err="1" smtClean="0"/>
              <a:t>su</a:t>
            </a:r>
            <a:r>
              <a:rPr lang="en-US" sz="2800" dirty="0" smtClean="0"/>
              <a:t> peso. El </a:t>
            </a:r>
            <a:r>
              <a:rPr lang="en-US" sz="2800" dirty="0" err="1" smtClean="0"/>
              <a:t>transformador</a:t>
            </a:r>
            <a:r>
              <a:rPr lang="en-US" sz="2800" dirty="0" smtClean="0"/>
              <a:t> se </a:t>
            </a:r>
            <a:r>
              <a:rPr lang="en-US" sz="2800" dirty="0" err="1" smtClean="0"/>
              <a:t>llena</a:t>
            </a:r>
            <a:r>
              <a:rPr lang="en-US" sz="2800" dirty="0" smtClean="0"/>
              <a:t> de </a:t>
            </a:r>
            <a:r>
              <a:rPr lang="en-US" sz="2800" dirty="0" err="1" smtClean="0"/>
              <a:t>aceite</a:t>
            </a:r>
            <a:r>
              <a:rPr lang="en-US" sz="2800" dirty="0" smtClean="0"/>
              <a:t> </a:t>
            </a:r>
            <a:r>
              <a:rPr lang="en-US" sz="2800" dirty="0" err="1" smtClean="0"/>
              <a:t>por</a:t>
            </a:r>
            <a:r>
              <a:rPr lang="en-US" sz="2800" dirty="0" smtClean="0"/>
              <a:t> </a:t>
            </a:r>
            <a:r>
              <a:rPr lang="en-US" sz="2800" dirty="0" err="1" smtClean="0"/>
              <a:t>encima</a:t>
            </a:r>
            <a:r>
              <a:rPr lang="en-US" sz="2800" dirty="0" smtClean="0"/>
              <a:t> del </a:t>
            </a:r>
            <a:r>
              <a:rPr lang="en-US" sz="2800" dirty="0" err="1" smtClean="0"/>
              <a:t>devanado</a:t>
            </a:r>
            <a:r>
              <a:rPr lang="en-US" sz="2800" dirty="0" smtClean="0"/>
              <a:t> de 15 a 20 cm, el </a:t>
            </a:r>
            <a:r>
              <a:rPr lang="en-US" sz="2800" dirty="0" err="1" smtClean="0"/>
              <a:t>aceite</a:t>
            </a:r>
            <a:r>
              <a:rPr lang="en-US" sz="2800" dirty="0" smtClean="0"/>
              <a:t> se </a:t>
            </a:r>
            <a:r>
              <a:rPr lang="en-US" sz="2800" dirty="0" err="1" smtClean="0"/>
              <a:t>transporta</a:t>
            </a:r>
            <a:r>
              <a:rPr lang="en-US" sz="2800" dirty="0" smtClean="0"/>
              <a:t> con </a:t>
            </a:r>
            <a:r>
              <a:rPr lang="en-US" sz="2800" dirty="0" err="1" smtClean="0"/>
              <a:t>nitrógeno</a:t>
            </a:r>
            <a:r>
              <a:rPr lang="en-US" sz="2800" dirty="0" smtClean="0"/>
              <a:t> a </a:t>
            </a:r>
            <a:r>
              <a:rPr lang="en-US" sz="2800" dirty="0" err="1" smtClean="0"/>
              <a:t>una</a:t>
            </a:r>
            <a:r>
              <a:rPr lang="en-US" sz="2800" dirty="0" smtClean="0"/>
              <a:t> </a:t>
            </a:r>
            <a:r>
              <a:rPr lang="en-US" sz="2800" dirty="0" err="1" smtClean="0"/>
              <a:t>presión</a:t>
            </a:r>
            <a:r>
              <a:rPr lang="en-US" sz="2800" dirty="0" smtClean="0"/>
              <a:t> de 0,1 Bar. El </a:t>
            </a:r>
            <a:r>
              <a:rPr lang="en-US" sz="2800" dirty="0" err="1" smtClean="0"/>
              <a:t>aislador</a:t>
            </a:r>
            <a:r>
              <a:rPr lang="en-US" sz="2800" dirty="0" smtClean="0"/>
              <a:t> del </a:t>
            </a:r>
            <a:r>
              <a:rPr lang="en-US" sz="2800" dirty="0" err="1" smtClean="0"/>
              <a:t>transformador</a:t>
            </a:r>
            <a:r>
              <a:rPr lang="en-US" sz="2800" dirty="0" smtClean="0"/>
              <a:t>, </a:t>
            </a:r>
            <a:r>
              <a:rPr lang="en-US" sz="2800" dirty="0" err="1" smtClean="0"/>
              <a:t>así</a:t>
            </a:r>
            <a:r>
              <a:rPr lang="en-US" sz="2800" dirty="0" smtClean="0"/>
              <a:t> </a:t>
            </a:r>
            <a:r>
              <a:rPr lang="en-US" sz="2800" dirty="0" err="1" smtClean="0"/>
              <a:t>como</a:t>
            </a:r>
            <a:r>
              <a:rPr lang="en-US" sz="2800" dirty="0" smtClean="0"/>
              <a:t> </a:t>
            </a:r>
            <a:r>
              <a:rPr lang="en-US" sz="2800" dirty="0" err="1" smtClean="0"/>
              <a:t>los</a:t>
            </a:r>
            <a:r>
              <a:rPr lang="en-US" sz="2800" dirty="0" smtClean="0"/>
              <a:t> </a:t>
            </a:r>
            <a:r>
              <a:rPr lang="en-US" sz="2800" dirty="0" err="1" smtClean="0"/>
              <a:t>transformadores</a:t>
            </a:r>
            <a:r>
              <a:rPr lang="en-US" sz="2800" dirty="0" smtClean="0"/>
              <a:t> de </a:t>
            </a:r>
            <a:r>
              <a:rPr lang="en-US" sz="2800" dirty="0" err="1" smtClean="0"/>
              <a:t>corriente</a:t>
            </a:r>
            <a:r>
              <a:rPr lang="en-US" sz="2800" dirty="0" smtClean="0"/>
              <a:t>, </a:t>
            </a:r>
            <a:r>
              <a:rPr lang="en-US" sz="2800" dirty="0" err="1" smtClean="0"/>
              <a:t>también</a:t>
            </a:r>
            <a:r>
              <a:rPr lang="en-US" sz="2800" dirty="0" smtClean="0"/>
              <a:t> </a:t>
            </a:r>
            <a:r>
              <a:rPr lang="en-US" sz="2800" dirty="0" err="1" smtClean="0"/>
              <a:t>están</a:t>
            </a:r>
            <a:r>
              <a:rPr lang="en-US" sz="2800" dirty="0" smtClean="0"/>
              <a:t> </a:t>
            </a:r>
            <a:r>
              <a:rPr lang="en-US" sz="2800" dirty="0" err="1" smtClean="0"/>
              <a:t>llenos</a:t>
            </a:r>
            <a:r>
              <a:rPr lang="en-US" sz="2800" dirty="0" smtClean="0"/>
              <a:t> de </a:t>
            </a:r>
            <a:r>
              <a:rPr lang="en-US" sz="2800" dirty="0" err="1" smtClean="0"/>
              <a:t>aceite</a:t>
            </a:r>
            <a:r>
              <a:rPr lang="en-US" sz="2800" dirty="0" smtClean="0"/>
              <a:t>.</a:t>
            </a:r>
          </a:p>
          <a:p>
            <a:pPr algn="just"/>
            <a:endParaRPr lang="en-US" sz="2800" dirty="0" smtClean="0"/>
          </a:p>
          <a:p>
            <a:pPr algn="just"/>
            <a:r>
              <a:rPr lang="en-US" sz="2800" b="1" dirty="0" smtClean="0"/>
              <a:t>5.5.2 </a:t>
            </a:r>
            <a:r>
              <a:rPr lang="en-US" sz="2800" b="1" dirty="0" err="1" smtClean="0"/>
              <a:t>Inspecciones</a:t>
            </a:r>
            <a:r>
              <a:rPr lang="en-US" sz="2800" b="1" dirty="0" smtClean="0"/>
              <a:t> del </a:t>
            </a:r>
            <a:r>
              <a:rPr lang="en-US" sz="2800" b="1" dirty="0" err="1" smtClean="0"/>
              <a:t>sitio</a:t>
            </a:r>
            <a:endParaRPr lang="en-US" sz="2800" b="1" dirty="0" smtClean="0"/>
          </a:p>
          <a:p>
            <a:pPr algn="just"/>
            <a:endParaRPr lang="en-US" sz="2800" dirty="0" smtClean="0"/>
          </a:p>
          <a:p>
            <a:pPr algn="just"/>
            <a:r>
              <a:rPr lang="en-US" sz="2800" dirty="0" err="1" smtClean="0"/>
              <a:t>Una</a:t>
            </a:r>
            <a:r>
              <a:rPr lang="en-US" sz="2800" dirty="0" smtClean="0"/>
              <a:t> </a:t>
            </a:r>
            <a:r>
              <a:rPr lang="en-US" sz="2800" dirty="0" err="1" smtClean="0"/>
              <a:t>vez</a:t>
            </a:r>
            <a:r>
              <a:rPr lang="en-US" sz="2800" dirty="0" smtClean="0"/>
              <a:t> </a:t>
            </a:r>
            <a:r>
              <a:rPr lang="en-US" sz="2800" dirty="0" err="1" smtClean="0"/>
              <a:t>en</a:t>
            </a:r>
            <a:r>
              <a:rPr lang="en-US" sz="2800" dirty="0" smtClean="0"/>
              <a:t> el </a:t>
            </a:r>
            <a:r>
              <a:rPr lang="en-US" sz="2800" dirty="0" err="1" smtClean="0"/>
              <a:t>sitio</a:t>
            </a:r>
            <a:r>
              <a:rPr lang="en-US" sz="2800" dirty="0" smtClean="0"/>
              <a:t>, se </a:t>
            </a:r>
            <a:r>
              <a:rPr lang="en-US" sz="2800" dirty="0" err="1" smtClean="0"/>
              <a:t>deben</a:t>
            </a:r>
            <a:r>
              <a:rPr lang="en-US" sz="2800" dirty="0" smtClean="0"/>
              <a:t> </a:t>
            </a:r>
            <a:r>
              <a:rPr lang="en-US" sz="2800" dirty="0" err="1" smtClean="0"/>
              <a:t>realizar</a:t>
            </a:r>
            <a:r>
              <a:rPr lang="en-US" sz="2800" dirty="0" smtClean="0"/>
              <a:t> las </a:t>
            </a:r>
            <a:r>
              <a:rPr lang="en-US" sz="2800" dirty="0" err="1" smtClean="0"/>
              <a:t>siguientes</a:t>
            </a:r>
            <a:r>
              <a:rPr lang="en-US" sz="2800" dirty="0" smtClean="0"/>
              <a:t> </a:t>
            </a:r>
            <a:r>
              <a:rPr lang="en-US" sz="2800" dirty="0" err="1" smtClean="0"/>
              <a:t>comprobaciones</a:t>
            </a:r>
            <a:r>
              <a:rPr lang="en-US" sz="2800" dirty="0" smtClean="0"/>
              <a:t> del </a:t>
            </a:r>
            <a:r>
              <a:rPr lang="en-US" sz="2800" dirty="0" err="1" smtClean="0"/>
              <a:t>transformador</a:t>
            </a:r>
            <a:r>
              <a:rPr lang="en-US" sz="2800" dirty="0" smtClean="0"/>
              <a:t>:</a:t>
            </a:r>
          </a:p>
          <a:p>
            <a:pPr marL="1366114" lvl="1" indent="-457200" algn="just">
              <a:buFont typeface="Wingdings" panose="05000000000000000000" pitchFamily="2" charset="2"/>
              <a:buChar char="q"/>
            </a:pPr>
            <a:r>
              <a:rPr lang="en-US" sz="2800" b="1" dirty="0" err="1" smtClean="0">
                <a:solidFill>
                  <a:srgbClr val="0070C0"/>
                </a:solidFill>
              </a:rPr>
              <a:t>Comprobar</a:t>
            </a:r>
            <a:r>
              <a:rPr lang="en-US" sz="2800" b="1" dirty="0" smtClean="0">
                <a:solidFill>
                  <a:srgbClr val="0070C0"/>
                </a:solidFill>
              </a:rPr>
              <a:t> la </a:t>
            </a:r>
            <a:r>
              <a:rPr lang="en-US" sz="2800" b="1" dirty="0" err="1" smtClean="0">
                <a:solidFill>
                  <a:srgbClr val="0070C0"/>
                </a:solidFill>
              </a:rPr>
              <a:t>estanqueidad</a:t>
            </a:r>
            <a:r>
              <a:rPr lang="en-US" sz="2800" b="1" dirty="0" smtClean="0">
                <a:solidFill>
                  <a:srgbClr val="0070C0"/>
                </a:solidFill>
              </a:rPr>
              <a:t> entre el </a:t>
            </a:r>
            <a:r>
              <a:rPr lang="en-US" sz="2800" b="1" dirty="0" err="1" smtClean="0">
                <a:solidFill>
                  <a:srgbClr val="0070C0"/>
                </a:solidFill>
              </a:rPr>
              <a:t>transformador</a:t>
            </a:r>
            <a:r>
              <a:rPr lang="en-US" sz="2800" b="1" dirty="0" smtClean="0">
                <a:solidFill>
                  <a:srgbClr val="0070C0"/>
                </a:solidFill>
              </a:rPr>
              <a:t> y </a:t>
            </a:r>
            <a:r>
              <a:rPr lang="en-US" sz="2800" b="1" dirty="0" err="1" smtClean="0">
                <a:solidFill>
                  <a:srgbClr val="0070C0"/>
                </a:solidFill>
              </a:rPr>
              <a:t>labase</a:t>
            </a:r>
            <a:r>
              <a:rPr lang="en-US" sz="2800" b="1" dirty="0" smtClean="0">
                <a:solidFill>
                  <a:srgbClr val="0070C0"/>
                </a:solidFill>
              </a:rPr>
              <a:t> que se </a:t>
            </a:r>
            <a:r>
              <a:rPr lang="en-US" sz="2800" b="1" dirty="0" err="1" smtClean="0">
                <a:solidFill>
                  <a:srgbClr val="0070C0"/>
                </a:solidFill>
              </a:rPr>
              <a:t>transportó</a:t>
            </a:r>
            <a:r>
              <a:rPr lang="en-US" sz="2800" b="1" dirty="0" smtClean="0">
                <a:solidFill>
                  <a:srgbClr val="0070C0"/>
                </a:solidFill>
              </a:rPr>
              <a:t> con </a:t>
            </a:r>
            <a:r>
              <a:rPr lang="en-US" sz="2800" b="1" dirty="0" err="1" smtClean="0">
                <a:solidFill>
                  <a:srgbClr val="0070C0"/>
                </a:solidFill>
              </a:rPr>
              <a:t>él</a:t>
            </a:r>
            <a:r>
              <a:rPr lang="en-US" sz="2800" b="1" dirty="0" smtClean="0">
                <a:solidFill>
                  <a:srgbClr val="0070C0"/>
                </a:solidFill>
              </a:rPr>
              <a:t>.</a:t>
            </a:r>
          </a:p>
          <a:p>
            <a:pPr marL="1366114" lvl="1" indent="-457200" algn="just">
              <a:buFont typeface="Wingdings" panose="05000000000000000000" pitchFamily="2" charset="2"/>
              <a:buChar char="q"/>
            </a:pPr>
            <a:r>
              <a:rPr lang="en-US" sz="2800" b="1" dirty="0" err="1" smtClean="0">
                <a:solidFill>
                  <a:srgbClr val="0070C0"/>
                </a:solidFill>
              </a:rPr>
              <a:t>Inspeccionar</a:t>
            </a:r>
            <a:r>
              <a:rPr lang="en-US" sz="2800" b="1" dirty="0" smtClean="0">
                <a:solidFill>
                  <a:srgbClr val="0070C0"/>
                </a:solidFill>
              </a:rPr>
              <a:t> la </a:t>
            </a:r>
            <a:r>
              <a:rPr lang="en-US" sz="2800" b="1" dirty="0" err="1" smtClean="0">
                <a:solidFill>
                  <a:srgbClr val="0070C0"/>
                </a:solidFill>
              </a:rPr>
              <a:t>cuba</a:t>
            </a:r>
            <a:r>
              <a:rPr lang="en-US" sz="2800" b="1" dirty="0" smtClean="0">
                <a:solidFill>
                  <a:srgbClr val="0070C0"/>
                </a:solidFill>
              </a:rPr>
              <a:t> del </a:t>
            </a:r>
            <a:r>
              <a:rPr lang="en-US" sz="2800" b="1" dirty="0" err="1" smtClean="0">
                <a:solidFill>
                  <a:srgbClr val="0070C0"/>
                </a:solidFill>
              </a:rPr>
              <a:t>transformador</a:t>
            </a:r>
            <a:r>
              <a:rPr lang="en-US" sz="2800" b="1" dirty="0" smtClean="0">
                <a:solidFill>
                  <a:srgbClr val="0070C0"/>
                </a:solidFill>
              </a:rPr>
              <a:t>, las </a:t>
            </a:r>
            <a:r>
              <a:rPr lang="en-US" sz="2800" b="1" dirty="0" err="1" smtClean="0">
                <a:solidFill>
                  <a:srgbClr val="0070C0"/>
                </a:solidFill>
              </a:rPr>
              <a:t>bombas</a:t>
            </a:r>
            <a:r>
              <a:rPr lang="en-US" sz="2800" b="1" dirty="0" smtClean="0">
                <a:solidFill>
                  <a:srgbClr val="0070C0"/>
                </a:solidFill>
              </a:rPr>
              <a:t>, </a:t>
            </a:r>
            <a:r>
              <a:rPr lang="en-US" sz="2800" b="1" dirty="0" err="1" smtClean="0">
                <a:solidFill>
                  <a:srgbClr val="0070C0"/>
                </a:solidFill>
              </a:rPr>
              <a:t>los</a:t>
            </a:r>
            <a:r>
              <a:rPr lang="en-US" sz="2800" b="1" dirty="0" smtClean="0">
                <a:solidFill>
                  <a:srgbClr val="0070C0"/>
                </a:solidFill>
              </a:rPr>
              <a:t> </a:t>
            </a:r>
            <a:r>
              <a:rPr lang="en-US" sz="2800" b="1" dirty="0" err="1" smtClean="0">
                <a:solidFill>
                  <a:srgbClr val="0070C0"/>
                </a:solidFill>
              </a:rPr>
              <a:t>sellos</a:t>
            </a:r>
            <a:r>
              <a:rPr lang="en-US" sz="2800" b="1" dirty="0" smtClean="0">
                <a:solidFill>
                  <a:srgbClr val="0070C0"/>
                </a:solidFill>
              </a:rPr>
              <a:t> de </a:t>
            </a:r>
            <a:r>
              <a:rPr lang="en-US" sz="2800" b="1" dirty="0" err="1" smtClean="0">
                <a:solidFill>
                  <a:srgbClr val="0070C0"/>
                </a:solidFill>
              </a:rPr>
              <a:t>aceite</a:t>
            </a:r>
            <a:r>
              <a:rPr lang="en-US" sz="2800" b="1" dirty="0" smtClean="0">
                <a:solidFill>
                  <a:srgbClr val="0070C0"/>
                </a:solidFill>
              </a:rPr>
              <a:t> y las </a:t>
            </a:r>
            <a:r>
              <a:rPr lang="en-US" sz="2800" b="1" dirty="0" err="1" smtClean="0">
                <a:solidFill>
                  <a:srgbClr val="0070C0"/>
                </a:solidFill>
              </a:rPr>
              <a:t>válvulas</a:t>
            </a:r>
            <a:r>
              <a:rPr lang="en-US" sz="2800" b="1" dirty="0" smtClean="0">
                <a:solidFill>
                  <a:srgbClr val="0070C0"/>
                </a:solidFill>
              </a:rPr>
              <a:t> para </a:t>
            </a:r>
            <a:r>
              <a:rPr lang="en-US" sz="2800" b="1" dirty="0" err="1" smtClean="0">
                <a:solidFill>
                  <a:srgbClr val="0070C0"/>
                </a:solidFill>
              </a:rPr>
              <a:t>ver</a:t>
            </a:r>
            <a:r>
              <a:rPr lang="en-US" sz="2800" b="1" dirty="0" smtClean="0">
                <a:solidFill>
                  <a:srgbClr val="0070C0"/>
                </a:solidFill>
              </a:rPr>
              <a:t> </a:t>
            </a:r>
            <a:r>
              <a:rPr lang="en-US" sz="2800" b="1" dirty="0" err="1" smtClean="0">
                <a:solidFill>
                  <a:srgbClr val="0070C0"/>
                </a:solidFill>
              </a:rPr>
              <a:t>si</a:t>
            </a:r>
            <a:r>
              <a:rPr lang="en-US" sz="2800" b="1" dirty="0" smtClean="0">
                <a:solidFill>
                  <a:srgbClr val="0070C0"/>
                </a:solidFill>
              </a:rPr>
              <a:t> son </a:t>
            </a:r>
            <a:r>
              <a:rPr lang="en-US" sz="2800" b="1" dirty="0" err="1" smtClean="0">
                <a:solidFill>
                  <a:srgbClr val="0070C0"/>
                </a:solidFill>
              </a:rPr>
              <a:t>correctos</a:t>
            </a:r>
            <a:r>
              <a:rPr lang="en-US" sz="2800" b="1" dirty="0" smtClean="0">
                <a:solidFill>
                  <a:srgbClr val="0070C0"/>
                </a:solidFill>
              </a:rPr>
              <a:t> y no hay </a:t>
            </a:r>
            <a:r>
              <a:rPr lang="en-US" sz="2800" b="1" dirty="0" err="1" smtClean="0">
                <a:solidFill>
                  <a:srgbClr val="0070C0"/>
                </a:solidFill>
              </a:rPr>
              <a:t>fugas</a:t>
            </a:r>
            <a:r>
              <a:rPr lang="en-US" sz="2800" b="1" dirty="0" smtClean="0">
                <a:solidFill>
                  <a:srgbClr val="0070C0"/>
                </a:solidFill>
              </a:rPr>
              <a:t> de </a:t>
            </a:r>
            <a:r>
              <a:rPr lang="en-US" sz="2800" b="1" dirty="0" err="1" smtClean="0">
                <a:solidFill>
                  <a:srgbClr val="0070C0"/>
                </a:solidFill>
              </a:rPr>
              <a:t>aceite</a:t>
            </a:r>
            <a:r>
              <a:rPr lang="en-US" sz="2800" b="1" dirty="0" smtClean="0">
                <a:solidFill>
                  <a:srgbClr val="0070C0"/>
                </a:solidFill>
              </a:rPr>
              <a:t>.</a:t>
            </a:r>
          </a:p>
          <a:p>
            <a:pPr marL="1366114" lvl="1" indent="-457200" algn="just">
              <a:buFont typeface="Wingdings" panose="05000000000000000000" pitchFamily="2" charset="2"/>
              <a:buChar char="q"/>
            </a:pPr>
            <a:r>
              <a:rPr lang="en-US" sz="2800" b="1" dirty="0" err="1" smtClean="0">
                <a:solidFill>
                  <a:srgbClr val="0070C0"/>
                </a:solidFill>
              </a:rPr>
              <a:t>Inspeccionar</a:t>
            </a:r>
            <a:r>
              <a:rPr lang="en-US" sz="2800" b="1" dirty="0" smtClean="0">
                <a:solidFill>
                  <a:srgbClr val="0070C0"/>
                </a:solidFill>
              </a:rPr>
              <a:t> el </a:t>
            </a:r>
            <a:r>
              <a:rPr lang="en-US" sz="2800" b="1" dirty="0" err="1" smtClean="0">
                <a:solidFill>
                  <a:srgbClr val="0070C0"/>
                </a:solidFill>
              </a:rPr>
              <a:t>estado</a:t>
            </a:r>
            <a:r>
              <a:rPr lang="en-US" sz="2800" b="1" dirty="0" smtClean="0">
                <a:solidFill>
                  <a:srgbClr val="0070C0"/>
                </a:solidFill>
              </a:rPr>
              <a:t> de </a:t>
            </a:r>
            <a:r>
              <a:rPr lang="en-US" sz="2800" b="1" dirty="0" err="1" smtClean="0">
                <a:solidFill>
                  <a:srgbClr val="0070C0"/>
                </a:solidFill>
              </a:rPr>
              <a:t>los</a:t>
            </a:r>
            <a:r>
              <a:rPr lang="en-US" sz="2800" b="1" dirty="0" smtClean="0">
                <a:solidFill>
                  <a:srgbClr val="0070C0"/>
                </a:solidFill>
              </a:rPr>
              <a:t> Bushings del </a:t>
            </a:r>
            <a:r>
              <a:rPr lang="en-US" sz="2800" b="1" dirty="0" err="1" smtClean="0">
                <a:solidFill>
                  <a:srgbClr val="0070C0"/>
                </a:solidFill>
              </a:rPr>
              <a:t>transformador</a:t>
            </a:r>
            <a:r>
              <a:rPr lang="en-US" sz="2800" b="1" dirty="0" smtClean="0">
                <a:solidFill>
                  <a:srgbClr val="0070C0"/>
                </a:solidFill>
              </a:rPr>
              <a:t> y </a:t>
            </a:r>
            <a:r>
              <a:rPr lang="en-US" sz="2800" b="1" dirty="0" err="1" smtClean="0">
                <a:solidFill>
                  <a:srgbClr val="0070C0"/>
                </a:solidFill>
              </a:rPr>
              <a:t>los</a:t>
            </a:r>
            <a:r>
              <a:rPr lang="en-US" sz="2800" b="1" dirty="0" smtClean="0">
                <a:solidFill>
                  <a:srgbClr val="0070C0"/>
                </a:solidFill>
              </a:rPr>
              <a:t> </a:t>
            </a:r>
            <a:r>
              <a:rPr lang="en-US" sz="2800" b="1" dirty="0" err="1" smtClean="0">
                <a:solidFill>
                  <a:srgbClr val="0070C0"/>
                </a:solidFill>
              </a:rPr>
              <a:t>transformadores</a:t>
            </a:r>
            <a:r>
              <a:rPr lang="en-US" sz="2800" b="1" dirty="0" smtClean="0">
                <a:solidFill>
                  <a:srgbClr val="0070C0"/>
                </a:solidFill>
              </a:rPr>
              <a:t> de </a:t>
            </a:r>
            <a:r>
              <a:rPr lang="en-US" sz="2800" b="1" dirty="0" err="1" smtClean="0">
                <a:solidFill>
                  <a:srgbClr val="0070C0"/>
                </a:solidFill>
              </a:rPr>
              <a:t>corriente</a:t>
            </a:r>
            <a:r>
              <a:rPr lang="en-US" sz="2800" b="1" dirty="0" smtClean="0">
                <a:solidFill>
                  <a:srgbClr val="0070C0"/>
                </a:solidFill>
              </a:rPr>
              <a:t>.</a:t>
            </a:r>
          </a:p>
          <a:p>
            <a:pPr marL="1366114" lvl="1" indent="-457200" algn="just">
              <a:buFont typeface="Wingdings" panose="05000000000000000000" pitchFamily="2" charset="2"/>
              <a:buChar char="q"/>
            </a:pPr>
            <a:r>
              <a:rPr lang="en-US" sz="2800" b="1" dirty="0" err="1" smtClean="0">
                <a:solidFill>
                  <a:srgbClr val="0070C0"/>
                </a:solidFill>
              </a:rPr>
              <a:t>Inspeccionar</a:t>
            </a:r>
            <a:r>
              <a:rPr lang="en-US" sz="2800" b="1" dirty="0" smtClean="0">
                <a:solidFill>
                  <a:srgbClr val="0070C0"/>
                </a:solidFill>
              </a:rPr>
              <a:t> el </a:t>
            </a:r>
            <a:r>
              <a:rPr lang="en-US" sz="2800" b="1" dirty="0" err="1" smtClean="0">
                <a:solidFill>
                  <a:srgbClr val="0070C0"/>
                </a:solidFill>
              </a:rPr>
              <a:t>sistema</a:t>
            </a:r>
            <a:r>
              <a:rPr lang="en-US" sz="2800" b="1" dirty="0" smtClean="0">
                <a:solidFill>
                  <a:srgbClr val="0070C0"/>
                </a:solidFill>
              </a:rPr>
              <a:t> de </a:t>
            </a:r>
            <a:r>
              <a:rPr lang="en-US" sz="2800" b="1" dirty="0" err="1" smtClean="0">
                <a:solidFill>
                  <a:srgbClr val="0070C0"/>
                </a:solidFill>
              </a:rPr>
              <a:t>enfriamiento</a:t>
            </a:r>
            <a:r>
              <a:rPr lang="en-US" sz="2800" b="1" dirty="0" smtClean="0">
                <a:solidFill>
                  <a:srgbClr val="0070C0"/>
                </a:solidFill>
              </a:rPr>
              <a:t> del </a:t>
            </a:r>
            <a:r>
              <a:rPr lang="en-US" sz="2800" b="1" dirty="0" err="1" smtClean="0">
                <a:solidFill>
                  <a:srgbClr val="0070C0"/>
                </a:solidFill>
              </a:rPr>
              <a:t>transformador</a:t>
            </a:r>
            <a:r>
              <a:rPr lang="en-US" sz="2800" b="1" dirty="0" smtClean="0">
                <a:solidFill>
                  <a:srgbClr val="0070C0"/>
                </a:solidFill>
              </a:rPr>
              <a:t>.</a:t>
            </a:r>
          </a:p>
          <a:p>
            <a:pPr marL="1366114" lvl="1" indent="-457200" algn="just">
              <a:buFont typeface="Wingdings" panose="05000000000000000000" pitchFamily="2" charset="2"/>
              <a:buChar char="q"/>
            </a:pPr>
            <a:r>
              <a:rPr lang="en-US" sz="2800" b="1" dirty="0" smtClean="0">
                <a:solidFill>
                  <a:srgbClr val="0070C0"/>
                </a:solidFill>
              </a:rPr>
              <a:t>Se </a:t>
            </a:r>
            <a:r>
              <a:rPr lang="en-US" sz="2800" b="1" dirty="0" err="1" smtClean="0">
                <a:solidFill>
                  <a:srgbClr val="0070C0"/>
                </a:solidFill>
              </a:rPr>
              <a:t>debe</a:t>
            </a:r>
            <a:r>
              <a:rPr lang="en-US" sz="2800" b="1" dirty="0" smtClean="0">
                <a:solidFill>
                  <a:srgbClr val="0070C0"/>
                </a:solidFill>
              </a:rPr>
              <a:t> </a:t>
            </a:r>
            <a:r>
              <a:rPr lang="en-US" sz="2800" b="1" dirty="0" err="1" smtClean="0">
                <a:solidFill>
                  <a:srgbClr val="0070C0"/>
                </a:solidFill>
              </a:rPr>
              <a:t>tomar</a:t>
            </a:r>
            <a:r>
              <a:rPr lang="en-US" sz="2800" b="1" dirty="0" smtClean="0">
                <a:solidFill>
                  <a:srgbClr val="0070C0"/>
                </a:solidFill>
              </a:rPr>
              <a:t> </a:t>
            </a:r>
            <a:r>
              <a:rPr lang="en-US" sz="2800" b="1" dirty="0" err="1" smtClean="0">
                <a:solidFill>
                  <a:srgbClr val="0070C0"/>
                </a:solidFill>
              </a:rPr>
              <a:t>una</a:t>
            </a:r>
            <a:r>
              <a:rPr lang="en-US" sz="2800" b="1" dirty="0" smtClean="0">
                <a:solidFill>
                  <a:srgbClr val="0070C0"/>
                </a:solidFill>
              </a:rPr>
              <a:t> </a:t>
            </a:r>
            <a:r>
              <a:rPr lang="en-US" sz="2800" b="1" dirty="0" err="1" smtClean="0">
                <a:solidFill>
                  <a:srgbClr val="0070C0"/>
                </a:solidFill>
              </a:rPr>
              <a:t>muestra</a:t>
            </a:r>
            <a:r>
              <a:rPr lang="en-US" sz="2800" b="1" dirty="0" smtClean="0">
                <a:solidFill>
                  <a:srgbClr val="0070C0"/>
                </a:solidFill>
              </a:rPr>
              <a:t> de </a:t>
            </a:r>
            <a:r>
              <a:rPr lang="en-US" sz="2800" b="1" dirty="0" err="1" smtClean="0">
                <a:solidFill>
                  <a:srgbClr val="0070C0"/>
                </a:solidFill>
              </a:rPr>
              <a:t>aceite</a:t>
            </a:r>
            <a:r>
              <a:rPr lang="en-US" sz="2800" b="1" dirty="0" smtClean="0">
                <a:solidFill>
                  <a:srgbClr val="0070C0"/>
                </a:solidFill>
              </a:rPr>
              <a:t> de la parte inferior del </a:t>
            </a:r>
            <a:r>
              <a:rPr lang="en-US" sz="2800" b="1" dirty="0" err="1" smtClean="0">
                <a:solidFill>
                  <a:srgbClr val="0070C0"/>
                </a:solidFill>
              </a:rPr>
              <a:t>transformador</a:t>
            </a:r>
            <a:r>
              <a:rPr lang="en-US" sz="2800" b="1" dirty="0" smtClean="0">
                <a:solidFill>
                  <a:srgbClr val="0070C0"/>
                </a:solidFill>
              </a:rPr>
              <a:t> y </a:t>
            </a:r>
            <a:r>
              <a:rPr lang="en-US" sz="2800" b="1" dirty="0" err="1" smtClean="0">
                <a:solidFill>
                  <a:srgbClr val="0070C0"/>
                </a:solidFill>
              </a:rPr>
              <a:t>enviarla</a:t>
            </a:r>
            <a:r>
              <a:rPr lang="en-US" sz="2800" b="1" dirty="0" smtClean="0">
                <a:solidFill>
                  <a:srgbClr val="0070C0"/>
                </a:solidFill>
              </a:rPr>
              <a:t> a un </a:t>
            </a:r>
            <a:r>
              <a:rPr lang="en-US" sz="2800" b="1" dirty="0" err="1" smtClean="0">
                <a:solidFill>
                  <a:srgbClr val="0070C0"/>
                </a:solidFill>
              </a:rPr>
              <a:t>laboratorio</a:t>
            </a:r>
            <a:r>
              <a:rPr lang="en-US" sz="2800" b="1" dirty="0" smtClean="0">
                <a:solidFill>
                  <a:srgbClr val="0070C0"/>
                </a:solidFill>
              </a:rPr>
              <a:t> para </a:t>
            </a:r>
            <a:r>
              <a:rPr lang="en-US" sz="2800" b="1" dirty="0" err="1" smtClean="0">
                <a:solidFill>
                  <a:srgbClr val="0070C0"/>
                </a:solidFill>
              </a:rPr>
              <a:t>su</a:t>
            </a:r>
            <a:r>
              <a:rPr lang="en-US" sz="2800" b="1" dirty="0" smtClean="0">
                <a:solidFill>
                  <a:srgbClr val="0070C0"/>
                </a:solidFill>
              </a:rPr>
              <a:t> </a:t>
            </a:r>
            <a:r>
              <a:rPr lang="en-US" sz="2800" b="1" dirty="0" err="1" smtClean="0">
                <a:solidFill>
                  <a:srgbClr val="0070C0"/>
                </a:solidFill>
              </a:rPr>
              <a:t>análisis</a:t>
            </a:r>
            <a:r>
              <a:rPr lang="en-US" sz="2800" b="1" dirty="0" smtClean="0">
                <a:solidFill>
                  <a:srgbClr val="0070C0"/>
                </a:solidFill>
              </a:rPr>
              <a:t> </a:t>
            </a:r>
            <a:r>
              <a:rPr lang="en-US" sz="2800" b="1" dirty="0" err="1" smtClean="0">
                <a:solidFill>
                  <a:srgbClr val="0070C0"/>
                </a:solidFill>
              </a:rPr>
              <a:t>químico</a:t>
            </a:r>
            <a:r>
              <a:rPr lang="en-US" sz="2800" b="1" dirty="0" smtClean="0">
                <a:solidFill>
                  <a:srgbClr val="0070C0"/>
                </a:solidFill>
              </a:rPr>
              <a:t>.</a:t>
            </a:r>
          </a:p>
          <a:p>
            <a:pPr marL="1366114" lvl="1" indent="-457200" algn="just">
              <a:buFont typeface="Wingdings" panose="05000000000000000000" pitchFamily="2" charset="2"/>
              <a:buChar char="q"/>
            </a:pPr>
            <a:r>
              <a:rPr lang="en-US" sz="2800" b="1" dirty="0" smtClean="0">
                <a:solidFill>
                  <a:srgbClr val="0070C0"/>
                </a:solidFill>
              </a:rPr>
              <a:t>El gel de </a:t>
            </a:r>
            <a:r>
              <a:rPr lang="en-US" sz="2800" b="1" dirty="0" err="1" smtClean="0">
                <a:solidFill>
                  <a:srgbClr val="0070C0"/>
                </a:solidFill>
              </a:rPr>
              <a:t>sílice</a:t>
            </a:r>
            <a:r>
              <a:rPr lang="en-US" sz="2800" b="1" dirty="0" smtClean="0">
                <a:solidFill>
                  <a:srgbClr val="0070C0"/>
                </a:solidFill>
              </a:rPr>
              <a:t> del </a:t>
            </a:r>
            <a:r>
              <a:rPr lang="en-US" sz="2800" b="1" dirty="0" err="1" smtClean="0">
                <a:solidFill>
                  <a:srgbClr val="0070C0"/>
                </a:solidFill>
              </a:rPr>
              <a:t>transformador</a:t>
            </a:r>
            <a:r>
              <a:rPr lang="en-US" sz="2800" b="1" dirty="0" smtClean="0">
                <a:solidFill>
                  <a:srgbClr val="0070C0"/>
                </a:solidFill>
              </a:rPr>
              <a:t> </a:t>
            </a:r>
            <a:r>
              <a:rPr lang="en-US" sz="2800" b="1" dirty="0" err="1" smtClean="0">
                <a:solidFill>
                  <a:srgbClr val="0070C0"/>
                </a:solidFill>
              </a:rPr>
              <a:t>debe</a:t>
            </a:r>
            <a:r>
              <a:rPr lang="en-US" sz="2800" b="1" dirty="0" smtClean="0">
                <a:solidFill>
                  <a:srgbClr val="0070C0"/>
                </a:solidFill>
              </a:rPr>
              <a:t> </a:t>
            </a:r>
            <a:r>
              <a:rPr lang="en-US" sz="2800" b="1" dirty="0" err="1" smtClean="0">
                <a:solidFill>
                  <a:srgbClr val="0070C0"/>
                </a:solidFill>
              </a:rPr>
              <a:t>ser</a:t>
            </a:r>
            <a:r>
              <a:rPr lang="en-US" sz="2800" b="1" dirty="0" smtClean="0">
                <a:solidFill>
                  <a:srgbClr val="0070C0"/>
                </a:solidFill>
              </a:rPr>
              <a:t> de color </a:t>
            </a:r>
            <a:r>
              <a:rPr lang="en-US" sz="2800" b="1" dirty="0" err="1" smtClean="0">
                <a:solidFill>
                  <a:srgbClr val="0070C0"/>
                </a:solidFill>
              </a:rPr>
              <a:t>azul</a:t>
            </a:r>
            <a:r>
              <a:rPr lang="en-US" sz="2800" b="1" dirty="0" smtClean="0">
                <a:solidFill>
                  <a:srgbClr val="0070C0"/>
                </a:solidFill>
              </a:rPr>
              <a:t>. </a:t>
            </a:r>
          </a:p>
          <a:p>
            <a:pPr marL="1366114" lvl="1" indent="-457200" algn="just">
              <a:buFont typeface="Wingdings" panose="05000000000000000000" pitchFamily="2" charset="2"/>
              <a:buChar char="q"/>
            </a:pPr>
            <a:r>
              <a:rPr lang="en-US" sz="2800" b="1" dirty="0" smtClean="0">
                <a:solidFill>
                  <a:srgbClr val="0070C0"/>
                </a:solidFill>
              </a:rPr>
              <a:t>Si hay </a:t>
            </a:r>
            <a:r>
              <a:rPr lang="en-US" sz="2800" b="1" dirty="0" err="1" smtClean="0">
                <a:solidFill>
                  <a:srgbClr val="0070C0"/>
                </a:solidFill>
              </a:rPr>
              <a:t>muchas</a:t>
            </a:r>
            <a:r>
              <a:rPr lang="en-US" sz="2800" b="1" dirty="0" smtClean="0">
                <a:solidFill>
                  <a:srgbClr val="0070C0"/>
                </a:solidFill>
              </a:rPr>
              <a:t> </a:t>
            </a:r>
            <a:r>
              <a:rPr lang="en-US" sz="2800" b="1" dirty="0" err="1" smtClean="0">
                <a:solidFill>
                  <a:srgbClr val="0070C0"/>
                </a:solidFill>
              </a:rPr>
              <a:t>partículas</a:t>
            </a:r>
            <a:r>
              <a:rPr lang="en-US" sz="2800" b="1" dirty="0" smtClean="0">
                <a:solidFill>
                  <a:srgbClr val="0070C0"/>
                </a:solidFill>
              </a:rPr>
              <a:t> </a:t>
            </a:r>
            <a:r>
              <a:rPr lang="en-US" sz="2800" b="1" dirty="0" err="1" smtClean="0">
                <a:solidFill>
                  <a:srgbClr val="0070C0"/>
                </a:solidFill>
              </a:rPr>
              <a:t>marrones</a:t>
            </a:r>
            <a:r>
              <a:rPr lang="en-US" sz="2800" b="1" dirty="0" smtClean="0">
                <a:solidFill>
                  <a:srgbClr val="0070C0"/>
                </a:solidFill>
              </a:rPr>
              <a:t>, </a:t>
            </a:r>
            <a:r>
              <a:rPr lang="en-US" sz="2800" b="1" dirty="0" err="1" smtClean="0">
                <a:solidFill>
                  <a:srgbClr val="0070C0"/>
                </a:solidFill>
              </a:rPr>
              <a:t>entonces</a:t>
            </a:r>
            <a:r>
              <a:rPr lang="en-US" sz="2800" b="1" dirty="0" smtClean="0">
                <a:solidFill>
                  <a:srgbClr val="0070C0"/>
                </a:solidFill>
              </a:rPr>
              <a:t> el </a:t>
            </a:r>
            <a:r>
              <a:rPr lang="en-US" sz="2800" b="1" dirty="0" err="1" smtClean="0">
                <a:solidFill>
                  <a:srgbClr val="0070C0"/>
                </a:solidFill>
              </a:rPr>
              <a:t>transformador</a:t>
            </a:r>
            <a:r>
              <a:rPr lang="en-US" sz="2800" b="1" dirty="0" smtClean="0">
                <a:solidFill>
                  <a:srgbClr val="0070C0"/>
                </a:solidFill>
              </a:rPr>
              <a:t> </a:t>
            </a:r>
            <a:r>
              <a:rPr lang="en-US" sz="2800" b="1" dirty="0" err="1" smtClean="0">
                <a:solidFill>
                  <a:srgbClr val="0070C0"/>
                </a:solidFill>
              </a:rPr>
              <a:t>debe</a:t>
            </a:r>
            <a:r>
              <a:rPr lang="en-US" sz="2800" b="1" dirty="0" smtClean="0">
                <a:solidFill>
                  <a:srgbClr val="0070C0"/>
                </a:solidFill>
              </a:rPr>
              <a:t> </a:t>
            </a:r>
            <a:r>
              <a:rPr lang="en-US" sz="2800" b="1" dirty="0" err="1" smtClean="0">
                <a:solidFill>
                  <a:srgbClr val="0070C0"/>
                </a:solidFill>
              </a:rPr>
              <a:t>secarse</a:t>
            </a:r>
            <a:r>
              <a:rPr lang="en-US" sz="2800" b="1" dirty="0" smtClean="0">
                <a:solidFill>
                  <a:srgbClr val="0070C0"/>
                </a:solidFill>
              </a:rPr>
              <a:t> y </a:t>
            </a:r>
            <a:r>
              <a:rPr lang="en-US" sz="2800" b="1" dirty="0" err="1" smtClean="0">
                <a:solidFill>
                  <a:srgbClr val="0070C0"/>
                </a:solidFill>
              </a:rPr>
              <a:t>probarse</a:t>
            </a:r>
            <a:r>
              <a:rPr lang="en-US" sz="2800" b="1" dirty="0" smtClean="0">
                <a:solidFill>
                  <a:srgbClr val="0070C0"/>
                </a:solidFill>
              </a:rPr>
              <a:t>.</a:t>
            </a:r>
          </a:p>
          <a:p>
            <a:pPr algn="just"/>
            <a:endParaRPr lang="en-US" sz="2800" dirty="0" smtClean="0"/>
          </a:p>
          <a:p>
            <a:pPr marL="7936" algn="just">
              <a:spcBef>
                <a:spcPts val="62"/>
              </a:spcBef>
            </a:pPr>
            <a:r>
              <a:rPr lang="es-ES" sz="2800" b="1" dirty="0" smtClean="0">
                <a:latin typeface="Arial Unicode MS"/>
                <a:cs typeface="Arial Unicode MS"/>
              </a:rPr>
              <a:t>5.5.3</a:t>
            </a:r>
            <a:r>
              <a:rPr lang="es-ES" sz="2800" b="1" spc="66" dirty="0" smtClean="0">
                <a:latin typeface="Arial Unicode MS"/>
                <a:cs typeface="Arial Unicode MS"/>
              </a:rPr>
              <a:t> </a:t>
            </a:r>
            <a:r>
              <a:rPr lang="es-ES" sz="2800" b="1" dirty="0" smtClean="0">
                <a:latin typeface="Arial Unicode MS"/>
                <a:cs typeface="Arial Unicode MS"/>
              </a:rPr>
              <a:t>Almacenamiento</a:t>
            </a:r>
            <a:r>
              <a:rPr lang="es-ES" sz="2800" b="1" spc="66" dirty="0" smtClean="0">
                <a:latin typeface="Arial Unicode MS"/>
                <a:cs typeface="Arial Unicode MS"/>
              </a:rPr>
              <a:t> </a:t>
            </a:r>
            <a:r>
              <a:rPr lang="es-ES" sz="2800" b="1" dirty="0" smtClean="0">
                <a:latin typeface="Arial Unicode MS"/>
                <a:cs typeface="Arial Unicode MS"/>
              </a:rPr>
              <a:t>del</a:t>
            </a:r>
            <a:r>
              <a:rPr lang="es-ES" sz="2800" b="1" spc="69" dirty="0" smtClean="0">
                <a:latin typeface="Arial Unicode MS"/>
                <a:cs typeface="Arial Unicode MS"/>
              </a:rPr>
              <a:t> </a:t>
            </a:r>
            <a:r>
              <a:rPr lang="es-ES" sz="2800" b="1" spc="-6" dirty="0" smtClean="0">
                <a:latin typeface="Arial Unicode MS"/>
                <a:cs typeface="Arial Unicode MS"/>
              </a:rPr>
              <a:t>transformador</a:t>
            </a:r>
          </a:p>
          <a:p>
            <a:pPr marL="7936" algn="just">
              <a:spcBef>
                <a:spcPts val="62"/>
              </a:spcBef>
            </a:pPr>
            <a:endParaRPr lang="es-ES" sz="2800" dirty="0" smtClean="0">
              <a:latin typeface="Arial Unicode MS"/>
              <a:cs typeface="Arial Unicode MS"/>
            </a:endParaRPr>
          </a:p>
          <a:p>
            <a:pPr marL="118248" marR="31744" algn="just">
              <a:spcBef>
                <a:spcPts val="394"/>
              </a:spcBef>
            </a:pPr>
            <a:r>
              <a:rPr lang="es-ES" sz="2800" dirty="0" smtClean="0">
                <a:latin typeface="Arial Unicode MS"/>
                <a:cs typeface="Arial Unicode MS"/>
              </a:rPr>
              <a:t>Un</a:t>
            </a:r>
            <a:r>
              <a:rPr lang="es-ES" sz="2800" spc="79" dirty="0" smtClean="0">
                <a:latin typeface="Arial Unicode MS"/>
                <a:cs typeface="Arial Unicode MS"/>
              </a:rPr>
              <a:t> </a:t>
            </a:r>
            <a:r>
              <a:rPr lang="es-ES" sz="2800" dirty="0" smtClean="0">
                <a:latin typeface="Arial Unicode MS"/>
                <a:cs typeface="Arial Unicode MS"/>
              </a:rPr>
              <a:t>transformador</a:t>
            </a:r>
            <a:r>
              <a:rPr lang="es-ES" sz="2800" spc="81" dirty="0" smtClean="0">
                <a:latin typeface="Arial Unicode MS"/>
                <a:cs typeface="Arial Unicode MS"/>
              </a:rPr>
              <a:t> </a:t>
            </a:r>
            <a:r>
              <a:rPr lang="es-ES" sz="2800" dirty="0" smtClean="0">
                <a:latin typeface="Arial Unicode MS"/>
                <a:cs typeface="Arial Unicode MS"/>
              </a:rPr>
              <a:t>debe</a:t>
            </a:r>
            <a:r>
              <a:rPr lang="es-ES" sz="2800" spc="81" dirty="0" smtClean="0">
                <a:latin typeface="Arial Unicode MS"/>
                <a:cs typeface="Arial Unicode MS"/>
              </a:rPr>
              <a:t> </a:t>
            </a:r>
            <a:r>
              <a:rPr lang="es-ES" sz="2800" dirty="0" smtClean="0">
                <a:latin typeface="Arial Unicode MS"/>
                <a:cs typeface="Arial Unicode MS"/>
              </a:rPr>
              <a:t>llenarse</a:t>
            </a:r>
            <a:r>
              <a:rPr lang="es-ES" sz="2800" spc="81" dirty="0" smtClean="0">
                <a:latin typeface="Arial Unicode MS"/>
                <a:cs typeface="Arial Unicode MS"/>
              </a:rPr>
              <a:t> </a:t>
            </a:r>
            <a:r>
              <a:rPr lang="es-ES" sz="2800" dirty="0" smtClean="0">
                <a:latin typeface="Arial Unicode MS"/>
                <a:cs typeface="Arial Unicode MS"/>
              </a:rPr>
              <a:t>con</a:t>
            </a:r>
            <a:r>
              <a:rPr lang="es-ES" sz="2800" spc="79" dirty="0" smtClean="0">
                <a:latin typeface="Arial Unicode MS"/>
                <a:cs typeface="Arial Unicode MS"/>
              </a:rPr>
              <a:t> </a:t>
            </a:r>
            <a:r>
              <a:rPr lang="es-ES" sz="2800" dirty="0" smtClean="0">
                <a:latin typeface="Arial Unicode MS"/>
                <a:cs typeface="Arial Unicode MS"/>
              </a:rPr>
              <a:t>aceite</a:t>
            </a:r>
            <a:r>
              <a:rPr lang="es-ES" sz="2800" spc="81" dirty="0" smtClean="0">
                <a:latin typeface="Arial Unicode MS"/>
                <a:cs typeface="Arial Unicode MS"/>
              </a:rPr>
              <a:t> </a:t>
            </a:r>
            <a:r>
              <a:rPr lang="es-ES" sz="2800" dirty="0" smtClean="0">
                <a:latin typeface="Arial Unicode MS"/>
                <a:cs typeface="Arial Unicode MS"/>
              </a:rPr>
              <a:t>como</a:t>
            </a:r>
            <a:r>
              <a:rPr lang="es-ES" sz="2800" spc="81" dirty="0" smtClean="0">
                <a:latin typeface="Arial Unicode MS"/>
                <a:cs typeface="Arial Unicode MS"/>
              </a:rPr>
              <a:t> </a:t>
            </a:r>
            <a:r>
              <a:rPr lang="es-ES" sz="2800" dirty="0" smtClean="0">
                <a:latin typeface="Arial Unicode MS"/>
                <a:cs typeface="Arial Unicode MS"/>
              </a:rPr>
              <a:t>máximo</a:t>
            </a:r>
            <a:r>
              <a:rPr lang="es-ES" sz="2800" spc="81" dirty="0" smtClean="0">
                <a:latin typeface="Arial Unicode MS"/>
                <a:cs typeface="Arial Unicode MS"/>
              </a:rPr>
              <a:t> </a:t>
            </a:r>
            <a:r>
              <a:rPr lang="es-ES" sz="2800" dirty="0" smtClean="0">
                <a:latin typeface="Arial Unicode MS"/>
                <a:cs typeface="Arial Unicode MS"/>
              </a:rPr>
              <a:t>un</a:t>
            </a:r>
            <a:r>
              <a:rPr lang="es-ES" sz="2800" spc="81" dirty="0" smtClean="0">
                <a:latin typeface="Arial Unicode MS"/>
                <a:cs typeface="Arial Unicode MS"/>
              </a:rPr>
              <a:t> </a:t>
            </a:r>
            <a:r>
              <a:rPr lang="es-ES" sz="2800" dirty="0" smtClean="0">
                <a:latin typeface="Arial Unicode MS"/>
                <a:cs typeface="Arial Unicode MS"/>
              </a:rPr>
              <a:t>mes</a:t>
            </a:r>
            <a:r>
              <a:rPr lang="es-ES" sz="2800" spc="79" dirty="0" smtClean="0">
                <a:latin typeface="Arial Unicode MS"/>
                <a:cs typeface="Arial Unicode MS"/>
              </a:rPr>
              <a:t> </a:t>
            </a:r>
            <a:r>
              <a:rPr lang="es-ES" sz="2800" dirty="0" smtClean="0">
                <a:latin typeface="Arial Unicode MS"/>
                <a:cs typeface="Arial Unicode MS"/>
              </a:rPr>
              <a:t>a</a:t>
            </a:r>
            <a:r>
              <a:rPr lang="es-ES" sz="2800" spc="81" dirty="0" smtClean="0">
                <a:latin typeface="Arial Unicode MS"/>
                <a:cs typeface="Arial Unicode MS"/>
              </a:rPr>
              <a:t> </a:t>
            </a:r>
            <a:r>
              <a:rPr lang="es-ES" sz="2800" dirty="0" smtClean="0">
                <a:latin typeface="Arial Unicode MS"/>
                <a:cs typeface="Arial Unicode MS"/>
              </a:rPr>
              <a:t>partir</a:t>
            </a:r>
            <a:r>
              <a:rPr lang="es-ES" sz="2800" spc="81" dirty="0" smtClean="0">
                <a:latin typeface="Arial Unicode MS"/>
                <a:cs typeface="Arial Unicode MS"/>
              </a:rPr>
              <a:t> </a:t>
            </a:r>
            <a:r>
              <a:rPr lang="es-ES" sz="2800" dirty="0" smtClean="0">
                <a:latin typeface="Arial Unicode MS"/>
                <a:cs typeface="Arial Unicode MS"/>
              </a:rPr>
              <a:t>de</a:t>
            </a:r>
            <a:r>
              <a:rPr lang="es-ES" sz="2800" spc="81" dirty="0" smtClean="0">
                <a:latin typeface="Arial Unicode MS"/>
                <a:cs typeface="Arial Unicode MS"/>
              </a:rPr>
              <a:t> </a:t>
            </a:r>
            <a:r>
              <a:rPr lang="es-ES" sz="2800" spc="-16" dirty="0" smtClean="0">
                <a:latin typeface="Arial Unicode MS"/>
                <a:cs typeface="Arial Unicode MS"/>
              </a:rPr>
              <a:t>la</a:t>
            </a:r>
            <a:r>
              <a:rPr lang="es-ES" sz="2800" dirty="0" smtClean="0">
                <a:latin typeface="Arial Unicode MS"/>
                <a:cs typeface="Arial Unicode MS"/>
              </a:rPr>
              <a:t> fecha</a:t>
            </a:r>
            <a:r>
              <a:rPr lang="es-ES" sz="2800" spc="60" dirty="0" smtClean="0">
                <a:latin typeface="Arial Unicode MS"/>
                <a:cs typeface="Arial Unicode MS"/>
              </a:rPr>
              <a:t> </a:t>
            </a:r>
            <a:r>
              <a:rPr lang="es-ES" sz="2800" dirty="0" smtClean="0">
                <a:latin typeface="Arial Unicode MS"/>
                <a:cs typeface="Arial Unicode MS"/>
              </a:rPr>
              <a:t>de</a:t>
            </a:r>
            <a:r>
              <a:rPr lang="es-ES" sz="2800" spc="60" dirty="0" smtClean="0">
                <a:latin typeface="Arial Unicode MS"/>
                <a:cs typeface="Arial Unicode MS"/>
              </a:rPr>
              <a:t> </a:t>
            </a:r>
            <a:r>
              <a:rPr lang="es-ES" sz="2800" dirty="0" smtClean="0">
                <a:latin typeface="Arial Unicode MS"/>
                <a:cs typeface="Arial Unicode MS"/>
              </a:rPr>
              <a:t>llegada</a:t>
            </a:r>
            <a:r>
              <a:rPr lang="es-ES" sz="2800" spc="60" dirty="0" smtClean="0">
                <a:latin typeface="Arial Unicode MS"/>
                <a:cs typeface="Arial Unicode MS"/>
              </a:rPr>
              <a:t> </a:t>
            </a:r>
            <a:r>
              <a:rPr lang="es-ES" sz="2800" dirty="0" smtClean="0">
                <a:latin typeface="Arial Unicode MS"/>
                <a:cs typeface="Arial Unicode MS"/>
              </a:rPr>
              <a:t>al</a:t>
            </a:r>
            <a:r>
              <a:rPr lang="es-ES" sz="2800" spc="62" dirty="0" smtClean="0">
                <a:latin typeface="Arial Unicode MS"/>
                <a:cs typeface="Arial Unicode MS"/>
              </a:rPr>
              <a:t> </a:t>
            </a:r>
            <a:r>
              <a:rPr lang="es-ES" sz="2800" dirty="0" smtClean="0">
                <a:latin typeface="Arial Unicode MS"/>
                <a:cs typeface="Arial Unicode MS"/>
              </a:rPr>
              <a:t>sitio,</a:t>
            </a:r>
            <a:r>
              <a:rPr lang="es-ES" sz="2800" spc="60" dirty="0" smtClean="0">
                <a:latin typeface="Arial Unicode MS"/>
                <a:cs typeface="Arial Unicode MS"/>
              </a:rPr>
              <a:t> </a:t>
            </a:r>
            <a:r>
              <a:rPr lang="es-ES" sz="2800" dirty="0" smtClean="0">
                <a:latin typeface="Arial Unicode MS"/>
                <a:cs typeface="Arial Unicode MS"/>
              </a:rPr>
              <a:t>si</a:t>
            </a:r>
            <a:r>
              <a:rPr lang="es-ES" sz="2800" spc="60" dirty="0" smtClean="0">
                <a:latin typeface="Arial Unicode MS"/>
                <a:cs typeface="Arial Unicode MS"/>
              </a:rPr>
              <a:t> </a:t>
            </a:r>
            <a:r>
              <a:rPr lang="es-ES" sz="2800" dirty="0" smtClean="0">
                <a:latin typeface="Arial Unicode MS"/>
                <a:cs typeface="Arial Unicode MS"/>
              </a:rPr>
              <a:t>no</a:t>
            </a:r>
            <a:r>
              <a:rPr lang="es-ES" sz="2800" spc="60" dirty="0" smtClean="0">
                <a:latin typeface="Arial Unicode MS"/>
                <a:cs typeface="Arial Unicode MS"/>
              </a:rPr>
              <a:t> </a:t>
            </a:r>
            <a:r>
              <a:rPr lang="es-ES" sz="2800" dirty="0" smtClean="0">
                <a:latin typeface="Arial Unicode MS"/>
                <a:cs typeface="Arial Unicode MS"/>
              </a:rPr>
              <a:t>contuvo</a:t>
            </a:r>
            <a:r>
              <a:rPr lang="es-ES" sz="2800" spc="62" dirty="0" smtClean="0">
                <a:latin typeface="Arial Unicode MS"/>
                <a:cs typeface="Arial Unicode MS"/>
              </a:rPr>
              <a:t> </a:t>
            </a:r>
            <a:r>
              <a:rPr lang="es-ES" sz="2800" dirty="0" smtClean="0">
                <a:latin typeface="Arial Unicode MS"/>
                <a:cs typeface="Arial Unicode MS"/>
              </a:rPr>
              <a:t>aceite</a:t>
            </a:r>
            <a:r>
              <a:rPr lang="es-ES" sz="2800" spc="60" dirty="0" smtClean="0">
                <a:latin typeface="Arial Unicode MS"/>
                <a:cs typeface="Arial Unicode MS"/>
              </a:rPr>
              <a:t> </a:t>
            </a:r>
            <a:r>
              <a:rPr lang="es-ES" sz="2800" dirty="0" smtClean="0">
                <a:latin typeface="Arial Unicode MS"/>
                <a:cs typeface="Arial Unicode MS"/>
              </a:rPr>
              <a:t>durante</a:t>
            </a:r>
            <a:r>
              <a:rPr lang="es-ES" sz="2800" spc="60" dirty="0" smtClean="0">
                <a:latin typeface="Arial Unicode MS"/>
                <a:cs typeface="Arial Unicode MS"/>
              </a:rPr>
              <a:t> </a:t>
            </a:r>
            <a:r>
              <a:rPr lang="es-ES" sz="2800" dirty="0" smtClean="0">
                <a:latin typeface="Arial Unicode MS"/>
                <a:cs typeface="Arial Unicode MS"/>
              </a:rPr>
              <a:t>el</a:t>
            </a:r>
            <a:r>
              <a:rPr lang="es-ES" sz="2800" spc="60" dirty="0" smtClean="0">
                <a:latin typeface="Arial Unicode MS"/>
                <a:cs typeface="Arial Unicode MS"/>
              </a:rPr>
              <a:t> </a:t>
            </a:r>
            <a:r>
              <a:rPr lang="es-ES" sz="2800" dirty="0" smtClean="0">
                <a:latin typeface="Arial Unicode MS"/>
                <a:cs typeface="Arial Unicode MS"/>
              </a:rPr>
              <a:t>transporte.</a:t>
            </a:r>
            <a:r>
              <a:rPr lang="es-ES" sz="2800" spc="62" dirty="0" smtClean="0">
                <a:latin typeface="Arial Unicode MS"/>
                <a:cs typeface="Arial Unicode MS"/>
              </a:rPr>
              <a:t> </a:t>
            </a:r>
            <a:r>
              <a:rPr lang="es-ES" sz="2800" spc="-19" dirty="0" smtClean="0">
                <a:latin typeface="Arial Unicode MS"/>
                <a:cs typeface="Arial Unicode MS"/>
              </a:rPr>
              <a:t>El</a:t>
            </a:r>
            <a:r>
              <a:rPr lang="es-ES" sz="2800" spc="60" dirty="0" smtClean="0">
                <a:latin typeface="Arial Unicode MS"/>
                <a:cs typeface="Arial Unicode MS"/>
              </a:rPr>
              <a:t> </a:t>
            </a:r>
            <a:r>
              <a:rPr lang="es-ES" sz="2800" dirty="0" smtClean="0">
                <a:latin typeface="Arial Unicode MS"/>
                <a:cs typeface="Arial Unicode MS"/>
              </a:rPr>
              <a:t>gel</a:t>
            </a:r>
            <a:r>
              <a:rPr lang="es-ES" sz="2800" spc="60" dirty="0" smtClean="0">
                <a:latin typeface="Arial Unicode MS"/>
                <a:cs typeface="Arial Unicode MS"/>
              </a:rPr>
              <a:t> </a:t>
            </a:r>
            <a:r>
              <a:rPr lang="es-ES" sz="2800" spc="-16" dirty="0" smtClean="0">
                <a:latin typeface="Arial Unicode MS"/>
                <a:cs typeface="Arial Unicode MS"/>
              </a:rPr>
              <a:t>de</a:t>
            </a:r>
            <a:r>
              <a:rPr lang="es-ES" sz="2800" dirty="0" smtClean="0">
                <a:latin typeface="Arial Unicode MS"/>
                <a:cs typeface="Arial Unicode MS"/>
              </a:rPr>
              <a:t> sílice</a:t>
            </a:r>
            <a:r>
              <a:rPr lang="es-ES" sz="2800" spc="62" dirty="0" smtClean="0">
                <a:latin typeface="Arial Unicode MS"/>
                <a:cs typeface="Arial Unicode MS"/>
              </a:rPr>
              <a:t> </a:t>
            </a:r>
            <a:r>
              <a:rPr lang="es-ES" sz="2800" dirty="0" smtClean="0">
                <a:latin typeface="Arial Unicode MS"/>
                <a:cs typeface="Arial Unicode MS"/>
              </a:rPr>
              <a:t>del</a:t>
            </a:r>
            <a:r>
              <a:rPr lang="es-ES" sz="2800" spc="62" dirty="0" smtClean="0">
                <a:latin typeface="Arial Unicode MS"/>
                <a:cs typeface="Arial Unicode MS"/>
              </a:rPr>
              <a:t> </a:t>
            </a:r>
            <a:r>
              <a:rPr lang="es-ES" sz="2800" dirty="0" smtClean="0">
                <a:latin typeface="Arial Unicode MS"/>
                <a:cs typeface="Arial Unicode MS"/>
              </a:rPr>
              <a:t>transformador</a:t>
            </a:r>
            <a:r>
              <a:rPr lang="es-ES" sz="2800" spc="62" dirty="0" smtClean="0">
                <a:latin typeface="Arial Unicode MS"/>
                <a:cs typeface="Arial Unicode MS"/>
              </a:rPr>
              <a:t> </a:t>
            </a:r>
            <a:r>
              <a:rPr lang="es-ES" sz="2800" dirty="0" smtClean="0">
                <a:latin typeface="Arial Unicode MS"/>
                <a:cs typeface="Arial Unicode MS"/>
              </a:rPr>
              <a:t>debe</a:t>
            </a:r>
            <a:r>
              <a:rPr lang="es-ES" sz="2800" spc="66" dirty="0" smtClean="0">
                <a:latin typeface="Arial Unicode MS"/>
                <a:cs typeface="Arial Unicode MS"/>
              </a:rPr>
              <a:t> </a:t>
            </a:r>
            <a:r>
              <a:rPr lang="es-ES" sz="2800" dirty="0" smtClean="0">
                <a:latin typeface="Arial Unicode MS"/>
                <a:cs typeface="Arial Unicode MS"/>
              </a:rPr>
              <a:t>revisarse</a:t>
            </a:r>
            <a:r>
              <a:rPr lang="es-ES" sz="2800" spc="62" dirty="0" smtClean="0">
                <a:latin typeface="Arial Unicode MS"/>
                <a:cs typeface="Arial Unicode MS"/>
              </a:rPr>
              <a:t> </a:t>
            </a:r>
            <a:r>
              <a:rPr lang="es-ES" sz="2800" dirty="0" smtClean="0">
                <a:latin typeface="Arial Unicode MS"/>
                <a:cs typeface="Arial Unicode MS"/>
              </a:rPr>
              <a:t>y</a:t>
            </a:r>
            <a:r>
              <a:rPr lang="es-ES" sz="2800" spc="62" dirty="0" smtClean="0">
                <a:latin typeface="Arial Unicode MS"/>
                <a:cs typeface="Arial Unicode MS"/>
              </a:rPr>
              <a:t> </a:t>
            </a:r>
            <a:r>
              <a:rPr lang="es-ES" sz="2800" dirty="0" smtClean="0">
                <a:latin typeface="Arial Unicode MS"/>
                <a:cs typeface="Arial Unicode MS"/>
              </a:rPr>
              <a:t>reemplazarse</a:t>
            </a:r>
            <a:r>
              <a:rPr lang="es-ES" sz="2800" spc="66" dirty="0" smtClean="0">
                <a:latin typeface="Arial Unicode MS"/>
                <a:cs typeface="Arial Unicode MS"/>
              </a:rPr>
              <a:t> </a:t>
            </a:r>
            <a:r>
              <a:rPr lang="es-ES" sz="2800" dirty="0" smtClean="0">
                <a:latin typeface="Arial Unicode MS"/>
                <a:cs typeface="Arial Unicode MS"/>
              </a:rPr>
              <a:t>si</a:t>
            </a:r>
            <a:r>
              <a:rPr lang="es-ES" sz="2800" spc="62" dirty="0" smtClean="0">
                <a:latin typeface="Arial Unicode MS"/>
                <a:cs typeface="Arial Unicode MS"/>
              </a:rPr>
              <a:t> </a:t>
            </a:r>
            <a:r>
              <a:rPr lang="es-ES" sz="2800" dirty="0" smtClean="0">
                <a:latin typeface="Arial Unicode MS"/>
                <a:cs typeface="Arial Unicode MS"/>
              </a:rPr>
              <a:t>no</a:t>
            </a:r>
            <a:r>
              <a:rPr lang="es-ES" sz="2800" spc="62" dirty="0" smtClean="0">
                <a:latin typeface="Arial Unicode MS"/>
                <a:cs typeface="Arial Unicode MS"/>
              </a:rPr>
              <a:t> </a:t>
            </a:r>
            <a:r>
              <a:rPr lang="es-ES" sz="2800" dirty="0" smtClean="0">
                <a:latin typeface="Arial Unicode MS"/>
                <a:cs typeface="Arial Unicode MS"/>
              </a:rPr>
              <a:t>está</a:t>
            </a:r>
            <a:r>
              <a:rPr lang="es-ES" sz="2800" spc="66" dirty="0" smtClean="0">
                <a:latin typeface="Arial Unicode MS"/>
                <a:cs typeface="Arial Unicode MS"/>
              </a:rPr>
              <a:t> </a:t>
            </a:r>
            <a:r>
              <a:rPr lang="es-ES" sz="2800" dirty="0" smtClean="0">
                <a:latin typeface="Arial Unicode MS"/>
                <a:cs typeface="Arial Unicode MS"/>
              </a:rPr>
              <a:t>en</a:t>
            </a:r>
            <a:r>
              <a:rPr lang="es-ES" sz="2800" spc="62" dirty="0" smtClean="0">
                <a:latin typeface="Arial Unicode MS"/>
                <a:cs typeface="Arial Unicode MS"/>
              </a:rPr>
              <a:t> </a:t>
            </a:r>
            <a:r>
              <a:rPr lang="es-ES" sz="2800" spc="-6" dirty="0" smtClean="0">
                <a:latin typeface="Arial Unicode MS"/>
                <a:cs typeface="Arial Unicode MS"/>
              </a:rPr>
              <a:t>óptimas condiciones.</a:t>
            </a:r>
            <a:endParaRPr lang="es-ES" sz="2800" dirty="0" smtClean="0">
              <a:latin typeface="Arial Unicode MS"/>
              <a:cs typeface="Arial Unicode MS"/>
            </a:endParaRPr>
          </a:p>
          <a:p>
            <a:pPr marL="118248" marR="3174" algn="just">
              <a:spcBef>
                <a:spcPts val="50"/>
              </a:spcBef>
            </a:pPr>
            <a:r>
              <a:rPr lang="es-ES" sz="2800" dirty="0" smtClean="0">
                <a:latin typeface="Arial Unicode MS"/>
                <a:cs typeface="Arial Unicode MS"/>
              </a:rPr>
              <a:t>Los</a:t>
            </a:r>
            <a:r>
              <a:rPr lang="es-ES" sz="2800" spc="69" dirty="0" smtClean="0">
                <a:latin typeface="Arial Unicode MS"/>
                <a:cs typeface="Arial Unicode MS"/>
              </a:rPr>
              <a:t> </a:t>
            </a:r>
            <a:r>
              <a:rPr lang="es-ES" sz="2800" dirty="0" smtClean="0">
                <a:latin typeface="Arial Unicode MS"/>
                <a:cs typeface="Arial Unicode MS"/>
              </a:rPr>
              <a:t>transformadores</a:t>
            </a:r>
            <a:r>
              <a:rPr lang="es-ES" sz="2800" spc="69" dirty="0" smtClean="0">
                <a:latin typeface="Arial Unicode MS"/>
                <a:cs typeface="Arial Unicode MS"/>
              </a:rPr>
              <a:t> </a:t>
            </a:r>
            <a:r>
              <a:rPr lang="es-ES" sz="2800" dirty="0" smtClean="0">
                <a:latin typeface="Arial Unicode MS"/>
                <a:cs typeface="Arial Unicode MS"/>
              </a:rPr>
              <a:t>de</a:t>
            </a:r>
            <a:r>
              <a:rPr lang="es-ES" sz="2800" spc="69" dirty="0" smtClean="0">
                <a:latin typeface="Arial Unicode MS"/>
                <a:cs typeface="Arial Unicode MS"/>
              </a:rPr>
              <a:t> </a:t>
            </a:r>
            <a:r>
              <a:rPr lang="es-ES" sz="2800" dirty="0" smtClean="0">
                <a:latin typeface="Arial Unicode MS"/>
                <a:cs typeface="Arial Unicode MS"/>
              </a:rPr>
              <a:t>corriente</a:t>
            </a:r>
            <a:r>
              <a:rPr lang="es-ES" sz="2800" spc="69" dirty="0" smtClean="0">
                <a:latin typeface="Arial Unicode MS"/>
                <a:cs typeface="Arial Unicode MS"/>
              </a:rPr>
              <a:t> </a:t>
            </a:r>
            <a:r>
              <a:rPr lang="es-ES" sz="2800" dirty="0" smtClean="0">
                <a:latin typeface="Arial Unicode MS"/>
                <a:cs typeface="Arial Unicode MS"/>
              </a:rPr>
              <a:t>deben</a:t>
            </a:r>
            <a:r>
              <a:rPr lang="es-ES" sz="2800" spc="69" dirty="0" smtClean="0">
                <a:latin typeface="Arial Unicode MS"/>
                <a:cs typeface="Arial Unicode MS"/>
              </a:rPr>
              <a:t> </a:t>
            </a:r>
            <a:r>
              <a:rPr lang="es-ES" sz="2800" dirty="0" smtClean="0">
                <a:latin typeface="Arial Unicode MS"/>
                <a:cs typeface="Arial Unicode MS"/>
              </a:rPr>
              <a:t>almacenarse</a:t>
            </a:r>
            <a:r>
              <a:rPr lang="es-ES" sz="2800" spc="69" dirty="0" smtClean="0">
                <a:latin typeface="Arial Unicode MS"/>
                <a:cs typeface="Arial Unicode MS"/>
              </a:rPr>
              <a:t> </a:t>
            </a:r>
            <a:r>
              <a:rPr lang="es-ES" sz="2800" dirty="0" smtClean="0">
                <a:latin typeface="Arial Unicode MS"/>
                <a:cs typeface="Arial Unicode MS"/>
              </a:rPr>
              <a:t>en</a:t>
            </a:r>
            <a:r>
              <a:rPr lang="es-ES" sz="2800" spc="69" dirty="0" smtClean="0">
                <a:latin typeface="Arial Unicode MS"/>
                <a:cs typeface="Arial Unicode MS"/>
              </a:rPr>
              <a:t> </a:t>
            </a:r>
            <a:r>
              <a:rPr lang="es-ES" sz="2800" dirty="0" smtClean="0">
                <a:latin typeface="Arial Unicode MS"/>
                <a:cs typeface="Arial Unicode MS"/>
              </a:rPr>
              <a:t>aceite</a:t>
            </a:r>
            <a:r>
              <a:rPr lang="es-ES" sz="2800" spc="69" dirty="0" smtClean="0">
                <a:latin typeface="Arial Unicode MS"/>
                <a:cs typeface="Arial Unicode MS"/>
              </a:rPr>
              <a:t> </a:t>
            </a:r>
            <a:r>
              <a:rPr lang="es-ES" sz="2800" dirty="0" smtClean="0">
                <a:latin typeface="Arial Unicode MS"/>
                <a:cs typeface="Arial Unicode MS"/>
              </a:rPr>
              <a:t>con</a:t>
            </a:r>
            <a:r>
              <a:rPr lang="es-ES" sz="2800" spc="71" dirty="0" smtClean="0">
                <a:latin typeface="Arial Unicode MS"/>
                <a:cs typeface="Arial Unicode MS"/>
              </a:rPr>
              <a:t> </a:t>
            </a:r>
            <a:r>
              <a:rPr lang="es-ES" sz="2800" dirty="0" smtClean="0">
                <a:latin typeface="Arial Unicode MS"/>
                <a:cs typeface="Arial Unicode MS"/>
              </a:rPr>
              <a:t>una</a:t>
            </a:r>
            <a:r>
              <a:rPr lang="es-ES" sz="2800" spc="69" dirty="0" smtClean="0">
                <a:latin typeface="Arial Unicode MS"/>
                <a:cs typeface="Arial Unicode MS"/>
              </a:rPr>
              <a:t> </a:t>
            </a:r>
            <a:r>
              <a:rPr lang="es-ES" sz="2800" dirty="0" smtClean="0">
                <a:latin typeface="Arial Unicode MS"/>
                <a:cs typeface="Arial Unicode MS"/>
              </a:rPr>
              <a:t>tensión</a:t>
            </a:r>
            <a:r>
              <a:rPr lang="es-ES" sz="2800" spc="69" dirty="0" smtClean="0">
                <a:latin typeface="Arial Unicode MS"/>
                <a:cs typeface="Arial Unicode MS"/>
              </a:rPr>
              <a:t> </a:t>
            </a:r>
            <a:r>
              <a:rPr lang="es-ES" sz="2800" dirty="0" smtClean="0">
                <a:latin typeface="Arial Unicode MS"/>
                <a:cs typeface="Arial Unicode MS"/>
              </a:rPr>
              <a:t>de</a:t>
            </a:r>
            <a:r>
              <a:rPr lang="es-ES" sz="2800" spc="69" dirty="0" smtClean="0">
                <a:latin typeface="Arial Unicode MS"/>
                <a:cs typeface="Arial Unicode MS"/>
              </a:rPr>
              <a:t> </a:t>
            </a:r>
            <a:r>
              <a:rPr lang="es-ES" sz="2800" spc="-6" dirty="0" smtClean="0">
                <a:latin typeface="Arial Unicode MS"/>
                <a:cs typeface="Arial Unicode MS"/>
              </a:rPr>
              <a:t>ruptura</a:t>
            </a:r>
            <a:r>
              <a:rPr lang="es-ES" sz="2800" spc="125" dirty="0" smtClean="0">
                <a:latin typeface="Arial Unicode MS"/>
                <a:cs typeface="Arial Unicode MS"/>
              </a:rPr>
              <a:t> </a:t>
            </a:r>
            <a:r>
              <a:rPr lang="es-ES" sz="2800" dirty="0" smtClean="0">
                <a:latin typeface="Arial Unicode MS"/>
                <a:cs typeface="Arial Unicode MS"/>
              </a:rPr>
              <a:t>mínima</a:t>
            </a:r>
            <a:r>
              <a:rPr lang="es-ES" sz="2800" spc="37" dirty="0" smtClean="0">
                <a:latin typeface="Arial Unicode MS"/>
                <a:cs typeface="Arial Unicode MS"/>
              </a:rPr>
              <a:t> </a:t>
            </a:r>
            <a:r>
              <a:rPr lang="es-ES" sz="2800" dirty="0" smtClean="0">
                <a:latin typeface="Arial Unicode MS"/>
                <a:cs typeface="Arial Unicode MS"/>
              </a:rPr>
              <a:t>de</a:t>
            </a:r>
            <a:r>
              <a:rPr lang="es-ES" sz="2800" spc="41" dirty="0" smtClean="0">
                <a:latin typeface="Arial Unicode MS"/>
                <a:cs typeface="Arial Unicode MS"/>
              </a:rPr>
              <a:t> </a:t>
            </a:r>
            <a:r>
              <a:rPr lang="es-ES" sz="2800" dirty="0" smtClean="0">
                <a:latin typeface="Arial Unicode MS"/>
                <a:cs typeface="Arial Unicode MS"/>
              </a:rPr>
              <a:t>30</a:t>
            </a:r>
            <a:r>
              <a:rPr lang="es-ES" sz="2800" spc="41" dirty="0" smtClean="0">
                <a:latin typeface="Arial Unicode MS"/>
                <a:cs typeface="Arial Unicode MS"/>
              </a:rPr>
              <a:t> </a:t>
            </a:r>
            <a:r>
              <a:rPr lang="es-ES" sz="2800" spc="-16" dirty="0" err="1" smtClean="0">
                <a:latin typeface="Arial Unicode MS"/>
                <a:cs typeface="Arial Unicode MS"/>
              </a:rPr>
              <a:t>kV</a:t>
            </a:r>
            <a:r>
              <a:rPr lang="es-ES" sz="2800" spc="-16" dirty="0" smtClean="0">
                <a:latin typeface="Arial Unicode MS"/>
                <a:cs typeface="Arial Unicode MS"/>
              </a:rPr>
              <a:t>.</a:t>
            </a:r>
            <a:endParaRPr lang="es-ES" sz="2800" dirty="0" smtClean="0">
              <a:latin typeface="Arial Unicode MS"/>
              <a:cs typeface="Arial Unicode MS"/>
            </a:endParaRPr>
          </a:p>
          <a:p>
            <a:pPr marL="118248" algn="just">
              <a:spcBef>
                <a:spcPts val="156"/>
              </a:spcBef>
            </a:pPr>
            <a:r>
              <a:rPr lang="es-ES" sz="2800" spc="-19" dirty="0" smtClean="0">
                <a:latin typeface="Arial Unicode MS"/>
                <a:cs typeface="Arial Unicode MS"/>
              </a:rPr>
              <a:t>El</a:t>
            </a:r>
            <a:r>
              <a:rPr lang="es-ES" sz="2800" spc="69" dirty="0" smtClean="0">
                <a:latin typeface="Arial Unicode MS"/>
                <a:cs typeface="Arial Unicode MS"/>
              </a:rPr>
              <a:t> </a:t>
            </a:r>
            <a:r>
              <a:rPr lang="es-ES" sz="2800" dirty="0" err="1" smtClean="0">
                <a:latin typeface="Arial Unicode MS"/>
                <a:cs typeface="Arial Unicode MS"/>
              </a:rPr>
              <a:t>Bushing</a:t>
            </a:r>
            <a:r>
              <a:rPr lang="es-ES" sz="2800" spc="69" dirty="0" smtClean="0">
                <a:latin typeface="Arial Unicode MS"/>
                <a:cs typeface="Arial Unicode MS"/>
              </a:rPr>
              <a:t> </a:t>
            </a:r>
            <a:r>
              <a:rPr lang="es-ES" sz="2800" dirty="0" smtClean="0">
                <a:latin typeface="Arial Unicode MS"/>
                <a:cs typeface="Arial Unicode MS"/>
              </a:rPr>
              <a:t>del</a:t>
            </a:r>
            <a:r>
              <a:rPr lang="es-ES" sz="2800" spc="69" dirty="0" smtClean="0">
                <a:latin typeface="Arial Unicode MS"/>
                <a:cs typeface="Arial Unicode MS"/>
              </a:rPr>
              <a:t> </a:t>
            </a:r>
            <a:r>
              <a:rPr lang="es-ES" sz="2800" dirty="0" smtClean="0">
                <a:latin typeface="Arial Unicode MS"/>
                <a:cs typeface="Arial Unicode MS"/>
              </a:rPr>
              <a:t>transformador</a:t>
            </a:r>
            <a:r>
              <a:rPr lang="es-ES" sz="2800" spc="69" dirty="0" smtClean="0">
                <a:latin typeface="Arial Unicode MS"/>
                <a:cs typeface="Arial Unicode MS"/>
              </a:rPr>
              <a:t> </a:t>
            </a:r>
            <a:r>
              <a:rPr lang="es-ES" sz="2800" dirty="0" smtClean="0">
                <a:latin typeface="Arial Unicode MS"/>
                <a:cs typeface="Arial Unicode MS"/>
              </a:rPr>
              <a:t>debe</a:t>
            </a:r>
            <a:r>
              <a:rPr lang="es-ES" sz="2800" spc="69" dirty="0" smtClean="0">
                <a:latin typeface="Arial Unicode MS"/>
                <a:cs typeface="Arial Unicode MS"/>
              </a:rPr>
              <a:t> </a:t>
            </a:r>
            <a:r>
              <a:rPr lang="es-ES" sz="2800" dirty="0" smtClean="0">
                <a:latin typeface="Arial Unicode MS"/>
                <a:cs typeface="Arial Unicode MS"/>
              </a:rPr>
              <a:t>llenarse</a:t>
            </a:r>
            <a:r>
              <a:rPr lang="es-ES" sz="2800" spc="69" dirty="0" smtClean="0">
                <a:latin typeface="Arial Unicode MS"/>
                <a:cs typeface="Arial Unicode MS"/>
              </a:rPr>
              <a:t> </a:t>
            </a:r>
            <a:r>
              <a:rPr lang="es-ES" sz="2800" dirty="0" smtClean="0">
                <a:latin typeface="Arial Unicode MS"/>
                <a:cs typeface="Arial Unicode MS"/>
              </a:rPr>
              <a:t>de</a:t>
            </a:r>
            <a:r>
              <a:rPr lang="es-ES" sz="2800" spc="71" dirty="0" smtClean="0">
                <a:latin typeface="Arial Unicode MS"/>
                <a:cs typeface="Arial Unicode MS"/>
              </a:rPr>
              <a:t> </a:t>
            </a:r>
            <a:r>
              <a:rPr lang="es-ES" sz="2800" dirty="0" smtClean="0">
                <a:latin typeface="Arial Unicode MS"/>
                <a:cs typeface="Arial Unicode MS"/>
              </a:rPr>
              <a:t>aceite</a:t>
            </a:r>
            <a:r>
              <a:rPr lang="es-ES" sz="2800" spc="69" dirty="0" smtClean="0">
                <a:latin typeface="Arial Unicode MS"/>
                <a:cs typeface="Arial Unicode MS"/>
              </a:rPr>
              <a:t> </a:t>
            </a:r>
            <a:r>
              <a:rPr lang="es-ES" sz="2800" dirty="0" smtClean="0">
                <a:latin typeface="Arial Unicode MS"/>
                <a:cs typeface="Arial Unicode MS"/>
              </a:rPr>
              <a:t>durante</a:t>
            </a:r>
            <a:r>
              <a:rPr lang="es-ES" sz="2800" spc="69" dirty="0" smtClean="0">
                <a:latin typeface="Arial Unicode MS"/>
                <a:cs typeface="Arial Unicode MS"/>
              </a:rPr>
              <a:t> </a:t>
            </a:r>
            <a:r>
              <a:rPr lang="es-ES" sz="2800" dirty="0" smtClean="0">
                <a:latin typeface="Arial Unicode MS"/>
                <a:cs typeface="Arial Unicode MS"/>
              </a:rPr>
              <a:t>el</a:t>
            </a:r>
            <a:r>
              <a:rPr lang="es-ES" sz="2800" spc="69" dirty="0" smtClean="0">
                <a:latin typeface="Arial Unicode MS"/>
                <a:cs typeface="Arial Unicode MS"/>
              </a:rPr>
              <a:t> </a:t>
            </a:r>
            <a:r>
              <a:rPr lang="es-ES" sz="2800" spc="-6" dirty="0" smtClean="0">
                <a:latin typeface="Arial Unicode MS"/>
                <a:cs typeface="Arial Unicode MS"/>
              </a:rPr>
              <a:t>almacenamiento.</a:t>
            </a:r>
            <a:endParaRPr lang="es-ES" sz="2800" dirty="0" smtClean="0">
              <a:latin typeface="Arial Unicode MS"/>
              <a:cs typeface="Arial Unicode MS"/>
            </a:endParaRPr>
          </a:p>
          <a:p>
            <a:pPr algn="just"/>
            <a:endParaRPr lang="en-US" sz="2800" dirty="0" smtClean="0"/>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8</a:t>
            </a:fld>
            <a:endParaRPr lang="en-US"/>
          </a:p>
        </p:txBody>
      </p:sp>
    </p:spTree>
    <p:extLst>
      <p:ext uri="{BB962C8B-B14F-4D97-AF65-F5344CB8AC3E}">
        <p14:creationId xmlns:p14="http://schemas.microsoft.com/office/powerpoint/2010/main" val="1720853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7936" marR="1224934" lvl="1" algn="just">
              <a:spcBef>
                <a:spcPts val="3"/>
              </a:spcBef>
              <a:tabLst>
                <a:tab pos="121025" algn="l"/>
              </a:tabLst>
            </a:pPr>
            <a:r>
              <a:rPr lang="es-ES" sz="2800" b="1" spc="-34" dirty="0" smtClean="0">
                <a:latin typeface="Arial Unicode MS"/>
                <a:cs typeface="Arial Unicode MS"/>
              </a:rPr>
              <a:t>5.6 PRUEBAS</a:t>
            </a:r>
            <a:r>
              <a:rPr lang="es-ES" sz="2800" b="1" spc="-6" dirty="0" smtClean="0">
                <a:latin typeface="Arial Unicode MS"/>
                <a:cs typeface="Arial Unicode MS"/>
              </a:rPr>
              <a:t> </a:t>
            </a:r>
            <a:r>
              <a:rPr lang="es-ES" sz="2800" b="1" spc="-62" dirty="0" smtClean="0">
                <a:latin typeface="Arial Unicode MS"/>
                <a:cs typeface="Arial Unicode MS"/>
              </a:rPr>
              <a:t>Y</a:t>
            </a:r>
            <a:r>
              <a:rPr lang="es-ES" sz="2800" b="1" spc="-6" dirty="0" smtClean="0">
                <a:latin typeface="Arial Unicode MS"/>
                <a:cs typeface="Arial Unicode MS"/>
              </a:rPr>
              <a:t> </a:t>
            </a:r>
            <a:r>
              <a:rPr lang="es-ES" sz="2800" b="1" spc="-37" dirty="0" smtClean="0">
                <a:latin typeface="Arial Unicode MS"/>
                <a:cs typeface="Arial Unicode MS"/>
              </a:rPr>
              <a:t>PUESTA</a:t>
            </a:r>
            <a:r>
              <a:rPr lang="es-ES" sz="2800" b="1" spc="-6" dirty="0" smtClean="0">
                <a:latin typeface="Arial Unicode MS"/>
                <a:cs typeface="Arial Unicode MS"/>
              </a:rPr>
              <a:t> </a:t>
            </a:r>
            <a:r>
              <a:rPr lang="es-ES" sz="2800" b="1" spc="-22" dirty="0" smtClean="0">
                <a:latin typeface="Arial Unicode MS"/>
                <a:cs typeface="Arial Unicode MS"/>
              </a:rPr>
              <a:t>EN</a:t>
            </a:r>
            <a:r>
              <a:rPr lang="es-ES" sz="2800" b="1" spc="-6" dirty="0" smtClean="0">
                <a:latin typeface="Arial Unicode MS"/>
                <a:cs typeface="Arial Unicode MS"/>
              </a:rPr>
              <a:t> </a:t>
            </a:r>
            <a:r>
              <a:rPr lang="es-ES" sz="2800" b="1" spc="-16" dirty="0" smtClean="0">
                <a:latin typeface="Arial Unicode MS"/>
                <a:cs typeface="Arial Unicode MS"/>
              </a:rPr>
              <a:t>MARCHA</a:t>
            </a:r>
            <a:r>
              <a:rPr lang="es-ES" sz="2800" b="1" spc="-6" dirty="0" smtClean="0">
                <a:latin typeface="Arial Unicode MS"/>
                <a:cs typeface="Arial Unicode MS"/>
              </a:rPr>
              <a:t> </a:t>
            </a:r>
            <a:r>
              <a:rPr lang="es-ES" sz="2800" b="1" spc="-19" dirty="0" smtClean="0">
                <a:latin typeface="Arial Unicode MS"/>
                <a:cs typeface="Arial Unicode MS"/>
              </a:rPr>
              <a:t>DEL </a:t>
            </a:r>
            <a:r>
              <a:rPr lang="es-ES" sz="2800" b="1" spc="-25" dirty="0" smtClean="0">
                <a:latin typeface="Arial Unicode MS"/>
                <a:cs typeface="Arial Unicode MS"/>
              </a:rPr>
              <a:t>TRANSFORMADOR</a:t>
            </a:r>
            <a:r>
              <a:rPr lang="es-ES" sz="2800" b="1" spc="3" dirty="0" smtClean="0">
                <a:latin typeface="Arial Unicode MS"/>
                <a:cs typeface="Arial Unicode MS"/>
              </a:rPr>
              <a:t> </a:t>
            </a:r>
            <a:r>
              <a:rPr lang="es-ES" sz="2800" b="1" spc="-31" dirty="0" smtClean="0">
                <a:latin typeface="Arial Unicode MS"/>
                <a:cs typeface="Arial Unicode MS"/>
              </a:rPr>
              <a:t>DE</a:t>
            </a:r>
            <a:r>
              <a:rPr lang="es-ES" sz="2800" b="1" spc="6" dirty="0" smtClean="0">
                <a:latin typeface="Arial Unicode MS"/>
                <a:cs typeface="Arial Unicode MS"/>
              </a:rPr>
              <a:t> </a:t>
            </a:r>
            <a:r>
              <a:rPr lang="es-ES" sz="2800" b="1" spc="-6" dirty="0" smtClean="0">
                <a:latin typeface="Arial Unicode MS"/>
                <a:cs typeface="Arial Unicode MS"/>
              </a:rPr>
              <a:t>POTENCIA</a:t>
            </a:r>
            <a:endParaRPr lang="es-ES" sz="2800" b="1" dirty="0" smtClean="0">
              <a:latin typeface="Arial Unicode MS"/>
              <a:cs typeface="Arial Unicode MS"/>
            </a:endParaRPr>
          </a:p>
          <a:p>
            <a:pPr marL="7540" lvl="2" algn="just">
              <a:spcBef>
                <a:spcPts val="574"/>
              </a:spcBef>
              <a:tabLst>
                <a:tab pos="167451" algn="l"/>
              </a:tabLst>
            </a:pPr>
            <a:r>
              <a:rPr lang="es-ES" sz="2800" b="1" dirty="0" smtClean="0">
                <a:latin typeface="Arial Unicode MS"/>
                <a:cs typeface="Arial Unicode MS"/>
              </a:rPr>
              <a:t>5.6.1 Medición</a:t>
            </a:r>
            <a:r>
              <a:rPr lang="es-ES" sz="2800" b="1" spc="62" dirty="0" smtClean="0">
                <a:latin typeface="Arial Unicode MS"/>
                <a:cs typeface="Arial Unicode MS"/>
              </a:rPr>
              <a:t> </a:t>
            </a:r>
            <a:r>
              <a:rPr lang="es-ES" sz="2800" b="1" dirty="0" smtClean="0">
                <a:latin typeface="Arial Unicode MS"/>
                <a:cs typeface="Arial Unicode MS"/>
              </a:rPr>
              <a:t>de</a:t>
            </a:r>
            <a:r>
              <a:rPr lang="es-ES" sz="2800" b="1" spc="62" dirty="0" smtClean="0">
                <a:latin typeface="Arial Unicode MS"/>
                <a:cs typeface="Arial Unicode MS"/>
              </a:rPr>
              <a:t> </a:t>
            </a:r>
            <a:r>
              <a:rPr lang="es-ES" sz="2800" b="1" dirty="0" smtClean="0">
                <a:latin typeface="Arial Unicode MS"/>
                <a:cs typeface="Arial Unicode MS"/>
              </a:rPr>
              <a:t>la</a:t>
            </a:r>
            <a:r>
              <a:rPr lang="es-ES" sz="2800" b="1" spc="66" dirty="0" smtClean="0">
                <a:latin typeface="Arial Unicode MS"/>
                <a:cs typeface="Arial Unicode MS"/>
              </a:rPr>
              <a:t> </a:t>
            </a:r>
            <a:r>
              <a:rPr lang="es-ES" sz="2800" b="1" dirty="0" smtClean="0">
                <a:latin typeface="Arial Unicode MS"/>
                <a:cs typeface="Arial Unicode MS"/>
              </a:rPr>
              <a:t>resistencia</a:t>
            </a:r>
            <a:r>
              <a:rPr lang="es-ES" sz="2800" b="1" spc="62" dirty="0" smtClean="0">
                <a:latin typeface="Arial Unicode MS"/>
                <a:cs typeface="Arial Unicode MS"/>
              </a:rPr>
              <a:t> </a:t>
            </a:r>
            <a:r>
              <a:rPr lang="es-ES" sz="2800" b="1" dirty="0" smtClean="0">
                <a:latin typeface="Arial Unicode MS"/>
                <a:cs typeface="Arial Unicode MS"/>
              </a:rPr>
              <a:t>del</a:t>
            </a:r>
            <a:r>
              <a:rPr lang="es-ES" sz="2800" b="1" spc="62" dirty="0" smtClean="0">
                <a:latin typeface="Arial Unicode MS"/>
                <a:cs typeface="Arial Unicode MS"/>
              </a:rPr>
              <a:t> </a:t>
            </a:r>
            <a:r>
              <a:rPr lang="es-ES" sz="2800" b="1" dirty="0" smtClean="0">
                <a:latin typeface="Arial Unicode MS"/>
                <a:cs typeface="Arial Unicode MS"/>
              </a:rPr>
              <a:t>aislamiento</a:t>
            </a:r>
            <a:r>
              <a:rPr lang="es-ES" sz="2800" b="1" spc="66" dirty="0" smtClean="0">
                <a:latin typeface="Arial Unicode MS"/>
                <a:cs typeface="Arial Unicode MS"/>
              </a:rPr>
              <a:t> </a:t>
            </a:r>
            <a:r>
              <a:rPr lang="es-ES" sz="2800" b="1" dirty="0" smtClean="0">
                <a:latin typeface="Arial Unicode MS"/>
                <a:cs typeface="Arial Unicode MS"/>
              </a:rPr>
              <a:t>de</a:t>
            </a:r>
            <a:r>
              <a:rPr lang="es-ES" sz="2800" b="1" spc="62" dirty="0" smtClean="0">
                <a:latin typeface="Arial Unicode MS"/>
                <a:cs typeface="Arial Unicode MS"/>
              </a:rPr>
              <a:t> </a:t>
            </a:r>
            <a:r>
              <a:rPr lang="es-ES" sz="2800" b="1" dirty="0" smtClean="0">
                <a:latin typeface="Arial Unicode MS"/>
                <a:cs typeface="Arial Unicode MS"/>
              </a:rPr>
              <a:t>los</a:t>
            </a:r>
            <a:r>
              <a:rPr lang="es-ES" sz="2800" b="1" spc="62" dirty="0" smtClean="0">
                <a:latin typeface="Arial Unicode MS"/>
                <a:cs typeface="Arial Unicode MS"/>
              </a:rPr>
              <a:t> </a:t>
            </a:r>
            <a:r>
              <a:rPr lang="es-ES" sz="2800" b="1" spc="-6" dirty="0" smtClean="0">
                <a:latin typeface="Arial Unicode MS"/>
                <a:cs typeface="Arial Unicode MS"/>
              </a:rPr>
              <a:t>devanados</a:t>
            </a:r>
            <a:endParaRPr lang="es-ES" sz="2800" b="1" dirty="0" smtClean="0">
              <a:latin typeface="Arial Unicode MS"/>
              <a:cs typeface="Arial Unicode MS"/>
            </a:endParaRPr>
          </a:p>
          <a:p>
            <a:pPr marL="7936" marR="33332" algn="just">
              <a:spcBef>
                <a:spcPts val="371"/>
              </a:spcBef>
            </a:pPr>
            <a:endParaRPr lang="es-ES" sz="2800" spc="-6" dirty="0" smtClean="0">
              <a:latin typeface="Arial Unicode MS"/>
              <a:cs typeface="Arial Unicode MS"/>
            </a:endParaRPr>
          </a:p>
          <a:p>
            <a:pPr marR="33332" algn="just">
              <a:spcBef>
                <a:spcPts val="371"/>
              </a:spcBef>
            </a:pPr>
            <a:r>
              <a:rPr lang="es-ES" sz="2800" spc="-6" dirty="0" smtClean="0">
                <a:latin typeface="Arial Unicode MS"/>
                <a:cs typeface="Arial Unicode MS"/>
              </a:rPr>
              <a:t>En</a:t>
            </a:r>
            <a:r>
              <a:rPr lang="es-ES" sz="2800" spc="84" dirty="0" smtClean="0">
                <a:latin typeface="Arial Unicode MS"/>
                <a:cs typeface="Arial Unicode MS"/>
              </a:rPr>
              <a:t> </a:t>
            </a:r>
            <a:r>
              <a:rPr lang="es-ES" sz="2800" dirty="0" smtClean="0">
                <a:latin typeface="Arial Unicode MS"/>
                <a:cs typeface="Arial Unicode MS"/>
              </a:rPr>
              <a:t>esta</a:t>
            </a:r>
            <a:r>
              <a:rPr lang="es-ES" sz="2800" spc="84" dirty="0" smtClean="0">
                <a:latin typeface="Arial Unicode MS"/>
                <a:cs typeface="Arial Unicode MS"/>
              </a:rPr>
              <a:t> </a:t>
            </a:r>
            <a:r>
              <a:rPr lang="es-ES" sz="2800" dirty="0" smtClean="0">
                <a:latin typeface="Arial Unicode MS"/>
                <a:cs typeface="Arial Unicode MS"/>
              </a:rPr>
              <a:t>prueba</a:t>
            </a:r>
            <a:r>
              <a:rPr lang="es-ES" sz="2800" spc="84" dirty="0" smtClean="0">
                <a:latin typeface="Arial Unicode MS"/>
                <a:cs typeface="Arial Unicode MS"/>
              </a:rPr>
              <a:t> </a:t>
            </a:r>
            <a:r>
              <a:rPr lang="es-ES" sz="2800" dirty="0" smtClean="0">
                <a:latin typeface="Arial Unicode MS"/>
                <a:cs typeface="Arial Unicode MS"/>
              </a:rPr>
              <a:t>utilizamos</a:t>
            </a:r>
            <a:r>
              <a:rPr lang="es-ES" sz="2800" spc="84" dirty="0" smtClean="0">
                <a:latin typeface="Arial Unicode MS"/>
                <a:cs typeface="Arial Unicode MS"/>
              </a:rPr>
              <a:t> </a:t>
            </a:r>
            <a:r>
              <a:rPr lang="es-ES" sz="2800" dirty="0" smtClean="0">
                <a:latin typeface="Arial Unicode MS"/>
                <a:cs typeface="Arial Unicode MS"/>
              </a:rPr>
              <a:t>un</a:t>
            </a:r>
            <a:r>
              <a:rPr lang="es-ES" sz="2800" spc="84" dirty="0" smtClean="0">
                <a:latin typeface="Arial Unicode MS"/>
                <a:cs typeface="Arial Unicode MS"/>
              </a:rPr>
              <a:t> </a:t>
            </a:r>
            <a:r>
              <a:rPr lang="es-ES" sz="2800" dirty="0" smtClean="0">
                <a:latin typeface="Arial Unicode MS"/>
                <a:cs typeface="Arial Unicode MS"/>
              </a:rPr>
              <a:t>probador</a:t>
            </a:r>
            <a:r>
              <a:rPr lang="es-ES" sz="2800" spc="84" dirty="0" smtClean="0">
                <a:latin typeface="Arial Unicode MS"/>
                <a:cs typeface="Arial Unicode MS"/>
              </a:rPr>
              <a:t> </a:t>
            </a:r>
            <a:r>
              <a:rPr lang="es-ES" sz="2800" dirty="0" err="1" smtClean="0">
                <a:latin typeface="Arial Unicode MS"/>
                <a:cs typeface="Arial Unicode MS"/>
              </a:rPr>
              <a:t>Megger</a:t>
            </a:r>
            <a:r>
              <a:rPr lang="es-ES" sz="2800" spc="84" dirty="0" smtClean="0">
                <a:latin typeface="Arial Unicode MS"/>
                <a:cs typeface="Arial Unicode MS"/>
              </a:rPr>
              <a:t> </a:t>
            </a:r>
            <a:r>
              <a:rPr lang="es-ES" sz="2800" dirty="0" smtClean="0">
                <a:latin typeface="Arial Unicode MS"/>
                <a:cs typeface="Arial Unicode MS"/>
              </a:rPr>
              <a:t>para</a:t>
            </a:r>
            <a:r>
              <a:rPr lang="es-ES" sz="2800" spc="84" dirty="0" smtClean="0">
                <a:latin typeface="Arial Unicode MS"/>
                <a:cs typeface="Arial Unicode MS"/>
              </a:rPr>
              <a:t> </a:t>
            </a:r>
            <a:r>
              <a:rPr lang="es-ES" sz="2800" dirty="0" smtClean="0">
                <a:latin typeface="Arial Unicode MS"/>
                <a:cs typeface="Arial Unicode MS"/>
              </a:rPr>
              <a:t>medidas</a:t>
            </a:r>
            <a:r>
              <a:rPr lang="es-ES" sz="2800" spc="84" dirty="0" smtClean="0">
                <a:latin typeface="Arial Unicode MS"/>
                <a:cs typeface="Arial Unicode MS"/>
              </a:rPr>
              <a:t> </a:t>
            </a:r>
            <a:r>
              <a:rPr lang="es-ES" sz="2800" dirty="0" smtClean="0">
                <a:latin typeface="Arial Unicode MS"/>
                <a:cs typeface="Arial Unicode MS"/>
              </a:rPr>
              <a:t>de</a:t>
            </a:r>
            <a:r>
              <a:rPr lang="es-ES" sz="2800" spc="84" dirty="0" smtClean="0">
                <a:latin typeface="Arial Unicode MS"/>
                <a:cs typeface="Arial Unicode MS"/>
              </a:rPr>
              <a:t> </a:t>
            </a:r>
            <a:r>
              <a:rPr lang="es-ES" sz="2800" dirty="0" smtClean="0">
                <a:latin typeface="Arial Unicode MS"/>
                <a:cs typeface="Arial Unicode MS"/>
              </a:rPr>
              <a:t>aislamiento</a:t>
            </a:r>
            <a:r>
              <a:rPr lang="es-ES" sz="2800" spc="84" dirty="0" smtClean="0">
                <a:latin typeface="Arial Unicode MS"/>
                <a:cs typeface="Arial Unicode MS"/>
              </a:rPr>
              <a:t> </a:t>
            </a:r>
            <a:r>
              <a:rPr lang="es-ES" sz="2800" dirty="0" smtClean="0">
                <a:latin typeface="Arial Unicode MS"/>
                <a:cs typeface="Arial Unicode MS"/>
              </a:rPr>
              <a:t>de</a:t>
            </a:r>
            <a:r>
              <a:rPr lang="es-ES" sz="2800" spc="84" dirty="0" smtClean="0">
                <a:latin typeface="Arial Unicode MS"/>
                <a:cs typeface="Arial Unicode MS"/>
              </a:rPr>
              <a:t> </a:t>
            </a:r>
            <a:r>
              <a:rPr lang="es-ES" sz="2800" spc="-31" dirty="0" smtClean="0">
                <a:latin typeface="Arial Unicode MS"/>
                <a:cs typeface="Arial Unicode MS"/>
              </a:rPr>
              <a:t>5</a:t>
            </a:r>
            <a:r>
              <a:rPr lang="es-ES" sz="2800" dirty="0" smtClean="0">
                <a:latin typeface="Arial Unicode MS"/>
                <a:cs typeface="Arial Unicode MS"/>
              </a:rPr>
              <a:t> </a:t>
            </a:r>
            <a:r>
              <a:rPr lang="es-ES" sz="2800" dirty="0" err="1" smtClean="0">
                <a:latin typeface="Arial Unicode MS"/>
                <a:cs typeface="Arial Unicode MS"/>
              </a:rPr>
              <a:t>kV</a:t>
            </a:r>
            <a:r>
              <a:rPr lang="es-ES" sz="2800" spc="62" dirty="0" smtClean="0">
                <a:latin typeface="Arial Unicode MS"/>
                <a:cs typeface="Arial Unicode MS"/>
              </a:rPr>
              <a:t> </a:t>
            </a:r>
            <a:r>
              <a:rPr lang="es-ES" sz="2800" dirty="0" smtClean="0">
                <a:latin typeface="Arial Unicode MS"/>
                <a:cs typeface="Arial Unicode MS"/>
              </a:rPr>
              <a:t>durante</a:t>
            </a:r>
            <a:r>
              <a:rPr lang="es-ES" sz="2800" spc="66" dirty="0" smtClean="0">
                <a:latin typeface="Arial Unicode MS"/>
                <a:cs typeface="Arial Unicode MS"/>
              </a:rPr>
              <a:t> </a:t>
            </a:r>
            <a:r>
              <a:rPr lang="es-ES" sz="2800" dirty="0" smtClean="0">
                <a:latin typeface="Arial Unicode MS"/>
                <a:cs typeface="Arial Unicode MS"/>
              </a:rPr>
              <a:t>1</a:t>
            </a:r>
            <a:r>
              <a:rPr lang="es-ES" sz="2800" spc="62" dirty="0" smtClean="0">
                <a:latin typeface="Arial Unicode MS"/>
                <a:cs typeface="Arial Unicode MS"/>
              </a:rPr>
              <a:t> </a:t>
            </a:r>
            <a:r>
              <a:rPr lang="es-ES" sz="2800" dirty="0" smtClean="0">
                <a:latin typeface="Arial Unicode MS"/>
                <a:cs typeface="Arial Unicode MS"/>
              </a:rPr>
              <a:t>minuto;</a:t>
            </a:r>
            <a:r>
              <a:rPr lang="es-ES" sz="2800" spc="66" dirty="0" smtClean="0">
                <a:latin typeface="Arial Unicode MS"/>
                <a:cs typeface="Arial Unicode MS"/>
              </a:rPr>
              <a:t> </a:t>
            </a:r>
            <a:r>
              <a:rPr lang="es-ES" sz="2800" dirty="0" smtClean="0">
                <a:latin typeface="Arial Unicode MS"/>
                <a:cs typeface="Arial Unicode MS"/>
              </a:rPr>
              <a:t>si</a:t>
            </a:r>
            <a:r>
              <a:rPr lang="es-ES" sz="2800" spc="62" dirty="0" smtClean="0">
                <a:latin typeface="Arial Unicode MS"/>
                <a:cs typeface="Arial Unicode MS"/>
              </a:rPr>
              <a:t> </a:t>
            </a:r>
            <a:r>
              <a:rPr lang="es-ES" sz="2800" dirty="0" smtClean="0">
                <a:latin typeface="Arial Unicode MS"/>
                <a:cs typeface="Arial Unicode MS"/>
              </a:rPr>
              <a:t>la</a:t>
            </a:r>
            <a:r>
              <a:rPr lang="es-ES" sz="2800" spc="66" dirty="0" smtClean="0">
                <a:latin typeface="Arial Unicode MS"/>
                <a:cs typeface="Arial Unicode MS"/>
              </a:rPr>
              <a:t> </a:t>
            </a:r>
            <a:r>
              <a:rPr lang="es-ES" sz="2800" dirty="0" smtClean="0">
                <a:latin typeface="Arial Unicode MS"/>
                <a:cs typeface="Arial Unicode MS"/>
              </a:rPr>
              <a:t>lectura</a:t>
            </a:r>
            <a:r>
              <a:rPr lang="es-ES" sz="2800" spc="62" dirty="0" smtClean="0">
                <a:latin typeface="Arial Unicode MS"/>
                <a:cs typeface="Arial Unicode MS"/>
              </a:rPr>
              <a:t> </a:t>
            </a:r>
            <a:r>
              <a:rPr lang="es-ES" sz="2800" dirty="0" smtClean="0">
                <a:latin typeface="Arial Unicode MS"/>
                <a:cs typeface="Arial Unicode MS"/>
              </a:rPr>
              <a:t>no</a:t>
            </a:r>
            <a:r>
              <a:rPr lang="es-ES" sz="2800" spc="66" dirty="0" smtClean="0">
                <a:latin typeface="Arial Unicode MS"/>
                <a:cs typeface="Arial Unicode MS"/>
              </a:rPr>
              <a:t> </a:t>
            </a:r>
            <a:r>
              <a:rPr lang="es-ES" sz="2800" dirty="0" smtClean="0">
                <a:latin typeface="Arial Unicode MS"/>
                <a:cs typeface="Arial Unicode MS"/>
              </a:rPr>
              <a:t>es</a:t>
            </a:r>
            <a:r>
              <a:rPr lang="es-ES" sz="2800" spc="62" dirty="0" smtClean="0">
                <a:latin typeface="Arial Unicode MS"/>
                <a:cs typeface="Arial Unicode MS"/>
              </a:rPr>
              <a:t> </a:t>
            </a:r>
            <a:r>
              <a:rPr lang="es-ES" sz="2800" dirty="0" smtClean="0">
                <a:latin typeface="Arial Unicode MS"/>
                <a:cs typeface="Arial Unicode MS"/>
              </a:rPr>
              <a:t>estable,</a:t>
            </a:r>
            <a:r>
              <a:rPr lang="es-ES" sz="2800" spc="66" dirty="0" smtClean="0">
                <a:latin typeface="Arial Unicode MS"/>
                <a:cs typeface="Arial Unicode MS"/>
              </a:rPr>
              <a:t> </a:t>
            </a:r>
            <a:r>
              <a:rPr lang="es-ES" sz="2800" dirty="0" smtClean="0">
                <a:latin typeface="Arial Unicode MS"/>
                <a:cs typeface="Arial Unicode MS"/>
              </a:rPr>
              <a:t>debemos</a:t>
            </a:r>
            <a:r>
              <a:rPr lang="es-ES" sz="2800" spc="66" dirty="0" smtClean="0">
                <a:latin typeface="Arial Unicode MS"/>
                <a:cs typeface="Arial Unicode MS"/>
              </a:rPr>
              <a:t> </a:t>
            </a:r>
            <a:r>
              <a:rPr lang="es-ES" sz="2800" dirty="0" smtClean="0">
                <a:latin typeface="Arial Unicode MS"/>
                <a:cs typeface="Arial Unicode MS"/>
              </a:rPr>
              <a:t>extender</a:t>
            </a:r>
            <a:r>
              <a:rPr lang="es-ES" sz="2800" spc="62" dirty="0" smtClean="0">
                <a:latin typeface="Arial Unicode MS"/>
                <a:cs typeface="Arial Unicode MS"/>
              </a:rPr>
              <a:t> </a:t>
            </a:r>
            <a:r>
              <a:rPr lang="es-ES" sz="2800" dirty="0" smtClean="0">
                <a:latin typeface="Arial Unicode MS"/>
                <a:cs typeface="Arial Unicode MS"/>
              </a:rPr>
              <a:t>la</a:t>
            </a:r>
            <a:r>
              <a:rPr lang="es-ES" sz="2800" spc="66" dirty="0" smtClean="0">
                <a:latin typeface="Arial Unicode MS"/>
                <a:cs typeface="Arial Unicode MS"/>
              </a:rPr>
              <a:t> </a:t>
            </a:r>
            <a:r>
              <a:rPr lang="es-ES" sz="2800" dirty="0" smtClean="0">
                <a:latin typeface="Arial Unicode MS"/>
                <a:cs typeface="Arial Unicode MS"/>
              </a:rPr>
              <a:t>prueba</a:t>
            </a:r>
            <a:r>
              <a:rPr lang="es-ES" sz="2800" spc="62" dirty="0" smtClean="0">
                <a:latin typeface="Arial Unicode MS"/>
                <a:cs typeface="Arial Unicode MS"/>
              </a:rPr>
              <a:t> </a:t>
            </a:r>
            <a:r>
              <a:rPr lang="es-ES" sz="2800" dirty="0" smtClean="0">
                <a:latin typeface="Arial Unicode MS"/>
                <a:cs typeface="Arial Unicode MS"/>
              </a:rPr>
              <a:t>por</a:t>
            </a:r>
            <a:r>
              <a:rPr lang="es-ES" sz="2800" spc="66" dirty="0" smtClean="0">
                <a:latin typeface="Arial Unicode MS"/>
                <a:cs typeface="Arial Unicode MS"/>
              </a:rPr>
              <a:t> </a:t>
            </a:r>
            <a:r>
              <a:rPr lang="es-ES" sz="2800" spc="-31" dirty="0" smtClean="0">
                <a:latin typeface="Arial Unicode MS"/>
                <a:cs typeface="Arial Unicode MS"/>
              </a:rPr>
              <a:t>5</a:t>
            </a:r>
            <a:r>
              <a:rPr lang="es-ES" sz="2800" spc="-6" dirty="0" smtClean="0">
                <a:latin typeface="Arial Unicode MS"/>
                <a:cs typeface="Arial Unicode MS"/>
              </a:rPr>
              <a:t> minutos.</a:t>
            </a:r>
          </a:p>
          <a:p>
            <a:pPr marR="33332" algn="just">
              <a:spcBef>
                <a:spcPts val="371"/>
              </a:spcBef>
            </a:pPr>
            <a:endParaRPr lang="es-ES" sz="2800" dirty="0" smtClean="0">
              <a:latin typeface="Arial Unicode MS"/>
              <a:cs typeface="Arial Unicode MS"/>
            </a:endParaRPr>
          </a:p>
          <a:p>
            <a:pPr marR="96423" algn="just">
              <a:spcBef>
                <a:spcPts val="50"/>
              </a:spcBef>
            </a:pPr>
            <a:r>
              <a:rPr lang="es-ES" sz="2800" dirty="0" smtClean="0">
                <a:latin typeface="Arial Unicode MS"/>
                <a:cs typeface="Arial Unicode MS"/>
              </a:rPr>
              <a:t>Como</a:t>
            </a:r>
            <a:r>
              <a:rPr lang="es-ES" sz="2800" spc="81" dirty="0" smtClean="0">
                <a:latin typeface="Arial Unicode MS"/>
                <a:cs typeface="Arial Unicode MS"/>
              </a:rPr>
              <a:t> </a:t>
            </a:r>
            <a:r>
              <a:rPr lang="es-ES" sz="2800" dirty="0" smtClean="0">
                <a:latin typeface="Arial Unicode MS"/>
                <a:cs typeface="Arial Unicode MS"/>
              </a:rPr>
              <a:t>guía</a:t>
            </a:r>
            <a:r>
              <a:rPr lang="es-ES" sz="2800" spc="81" dirty="0" smtClean="0">
                <a:latin typeface="Arial Unicode MS"/>
                <a:cs typeface="Arial Unicode MS"/>
              </a:rPr>
              <a:t> </a:t>
            </a:r>
            <a:r>
              <a:rPr lang="es-ES" sz="2800" dirty="0" smtClean="0">
                <a:latin typeface="Arial Unicode MS"/>
                <a:cs typeface="Arial Unicode MS"/>
              </a:rPr>
              <a:t>de</a:t>
            </a:r>
            <a:r>
              <a:rPr lang="es-ES" sz="2800" spc="81" dirty="0" smtClean="0">
                <a:latin typeface="Arial Unicode MS"/>
                <a:cs typeface="Arial Unicode MS"/>
              </a:rPr>
              <a:t> </a:t>
            </a:r>
            <a:r>
              <a:rPr lang="es-ES" sz="2800" dirty="0" smtClean="0">
                <a:latin typeface="Arial Unicode MS"/>
                <a:cs typeface="Arial Unicode MS"/>
              </a:rPr>
              <a:t>referencia,</a:t>
            </a:r>
            <a:r>
              <a:rPr lang="es-ES" sz="2800" spc="84" dirty="0" smtClean="0">
                <a:latin typeface="Arial Unicode MS"/>
                <a:cs typeface="Arial Unicode MS"/>
              </a:rPr>
              <a:t> </a:t>
            </a:r>
            <a:r>
              <a:rPr lang="es-ES" sz="2800" dirty="0" smtClean="0">
                <a:latin typeface="Arial Unicode MS"/>
                <a:cs typeface="Arial Unicode MS"/>
              </a:rPr>
              <a:t>al</a:t>
            </a:r>
            <a:r>
              <a:rPr lang="es-ES" sz="2800" spc="81" dirty="0" smtClean="0">
                <a:latin typeface="Arial Unicode MS"/>
                <a:cs typeface="Arial Unicode MS"/>
              </a:rPr>
              <a:t> </a:t>
            </a:r>
            <a:r>
              <a:rPr lang="es-ES" sz="2800" dirty="0" smtClean="0">
                <a:latin typeface="Arial Unicode MS"/>
                <a:cs typeface="Arial Unicode MS"/>
              </a:rPr>
              <a:t>probar</a:t>
            </a:r>
            <a:r>
              <a:rPr lang="es-ES" sz="2800" spc="81" dirty="0" smtClean="0">
                <a:latin typeface="Arial Unicode MS"/>
                <a:cs typeface="Arial Unicode MS"/>
              </a:rPr>
              <a:t> </a:t>
            </a:r>
            <a:r>
              <a:rPr lang="es-ES" sz="2800" dirty="0" smtClean="0">
                <a:latin typeface="Arial Unicode MS"/>
                <a:cs typeface="Arial Unicode MS"/>
              </a:rPr>
              <a:t>un</a:t>
            </a:r>
            <a:r>
              <a:rPr lang="es-ES" sz="2800" spc="84" dirty="0" smtClean="0">
                <a:latin typeface="Arial Unicode MS"/>
                <a:cs typeface="Arial Unicode MS"/>
              </a:rPr>
              <a:t> </a:t>
            </a:r>
            <a:r>
              <a:rPr lang="es-ES" sz="2800" dirty="0" smtClean="0">
                <a:latin typeface="Arial Unicode MS"/>
                <a:cs typeface="Arial Unicode MS"/>
              </a:rPr>
              <a:t>transformador</a:t>
            </a:r>
            <a:r>
              <a:rPr lang="es-ES" sz="2800" spc="81" dirty="0" smtClean="0">
                <a:latin typeface="Arial Unicode MS"/>
                <a:cs typeface="Arial Unicode MS"/>
              </a:rPr>
              <a:t> </a:t>
            </a:r>
            <a:r>
              <a:rPr lang="es-ES" sz="2800" dirty="0" smtClean="0">
                <a:latin typeface="Arial Unicode MS"/>
                <a:cs typeface="Arial Unicode MS"/>
              </a:rPr>
              <a:t>de</a:t>
            </a:r>
            <a:r>
              <a:rPr lang="es-ES" sz="2800" spc="81" dirty="0" smtClean="0">
                <a:latin typeface="Arial Unicode MS"/>
                <a:cs typeface="Arial Unicode MS"/>
              </a:rPr>
              <a:t> </a:t>
            </a:r>
            <a:r>
              <a:rPr lang="es-ES" sz="2800" dirty="0" smtClean="0">
                <a:latin typeface="Arial Unicode MS"/>
                <a:cs typeface="Arial Unicode MS"/>
              </a:rPr>
              <a:t>potencia</a:t>
            </a:r>
            <a:r>
              <a:rPr lang="es-ES" sz="2800" spc="81" dirty="0" smtClean="0">
                <a:latin typeface="Arial Unicode MS"/>
                <a:cs typeface="Arial Unicode MS"/>
              </a:rPr>
              <a:t> </a:t>
            </a:r>
            <a:r>
              <a:rPr lang="es-ES" sz="2800" dirty="0" smtClean="0">
                <a:latin typeface="Arial Unicode MS"/>
                <a:cs typeface="Arial Unicode MS"/>
              </a:rPr>
              <a:t>estrella</a:t>
            </a:r>
            <a:r>
              <a:rPr lang="es-ES" sz="2800" spc="84" dirty="0" smtClean="0">
                <a:latin typeface="Arial Unicode MS"/>
                <a:cs typeface="Arial Unicode MS"/>
              </a:rPr>
              <a:t> </a:t>
            </a:r>
            <a:r>
              <a:rPr lang="es-ES" sz="2800" spc="37" dirty="0" smtClean="0">
                <a:latin typeface="Arial Unicode MS"/>
                <a:cs typeface="Arial Unicode MS"/>
              </a:rPr>
              <a:t>/</a:t>
            </a:r>
            <a:r>
              <a:rPr lang="es-ES" sz="2800" spc="81" dirty="0" smtClean="0">
                <a:latin typeface="Arial Unicode MS"/>
                <a:cs typeface="Arial Unicode MS"/>
              </a:rPr>
              <a:t> </a:t>
            </a:r>
            <a:r>
              <a:rPr lang="es-ES" sz="2800" dirty="0" smtClean="0">
                <a:latin typeface="Arial Unicode MS"/>
                <a:cs typeface="Arial Unicode MS"/>
              </a:rPr>
              <a:t>triángulo</a:t>
            </a:r>
            <a:r>
              <a:rPr lang="es-ES" sz="2800" spc="81" dirty="0" smtClean="0">
                <a:latin typeface="Arial Unicode MS"/>
                <a:cs typeface="Arial Unicode MS"/>
              </a:rPr>
              <a:t> </a:t>
            </a:r>
            <a:r>
              <a:rPr lang="es-ES" sz="2800" spc="-16" dirty="0" smtClean="0">
                <a:latin typeface="Arial Unicode MS"/>
                <a:cs typeface="Arial Unicode MS"/>
              </a:rPr>
              <a:t>de</a:t>
            </a:r>
            <a:r>
              <a:rPr lang="es-ES" sz="2800" spc="125" dirty="0" smtClean="0">
                <a:latin typeface="Arial Unicode MS"/>
                <a:cs typeface="Arial Unicode MS"/>
              </a:rPr>
              <a:t> </a:t>
            </a:r>
            <a:r>
              <a:rPr lang="es-ES" sz="2800" dirty="0" smtClean="0">
                <a:latin typeface="Arial Unicode MS"/>
                <a:cs typeface="Arial Unicode MS"/>
              </a:rPr>
              <a:t>66/11</a:t>
            </a:r>
            <a:r>
              <a:rPr lang="es-ES" sz="2800" spc="53" dirty="0" smtClean="0">
                <a:latin typeface="Arial Unicode MS"/>
                <a:cs typeface="Arial Unicode MS"/>
              </a:rPr>
              <a:t> </a:t>
            </a:r>
            <a:r>
              <a:rPr lang="es-ES" sz="2800" dirty="0" err="1" smtClean="0">
                <a:latin typeface="Arial Unicode MS"/>
                <a:cs typeface="Arial Unicode MS"/>
              </a:rPr>
              <a:t>kV</a:t>
            </a:r>
            <a:r>
              <a:rPr lang="es-ES" sz="2800" spc="56" dirty="0" smtClean="0">
                <a:latin typeface="Arial Unicode MS"/>
                <a:cs typeface="Arial Unicode MS"/>
              </a:rPr>
              <a:t> </a:t>
            </a:r>
            <a:r>
              <a:rPr lang="es-ES" sz="2800" dirty="0" smtClean="0">
                <a:latin typeface="Arial Unicode MS"/>
                <a:cs typeface="Arial Unicode MS"/>
              </a:rPr>
              <a:t>se</a:t>
            </a:r>
            <a:r>
              <a:rPr lang="es-ES" sz="2800" spc="53" dirty="0" smtClean="0">
                <a:latin typeface="Arial Unicode MS"/>
                <a:cs typeface="Arial Unicode MS"/>
              </a:rPr>
              <a:t> </a:t>
            </a:r>
            <a:r>
              <a:rPr lang="es-ES" sz="2800" dirty="0" smtClean="0">
                <a:latin typeface="Arial Unicode MS"/>
                <a:cs typeface="Arial Unicode MS"/>
              </a:rPr>
              <a:t>obtuvieron</a:t>
            </a:r>
            <a:r>
              <a:rPr lang="es-ES" sz="2800" spc="56" dirty="0" smtClean="0">
                <a:latin typeface="Arial Unicode MS"/>
                <a:cs typeface="Arial Unicode MS"/>
              </a:rPr>
              <a:t> </a:t>
            </a:r>
            <a:r>
              <a:rPr lang="es-ES" sz="2800" dirty="0" smtClean="0">
                <a:latin typeface="Arial Unicode MS"/>
                <a:cs typeface="Arial Unicode MS"/>
              </a:rPr>
              <a:t>los</a:t>
            </a:r>
            <a:r>
              <a:rPr lang="es-ES" sz="2800" spc="53" dirty="0" smtClean="0">
                <a:latin typeface="Arial Unicode MS"/>
                <a:cs typeface="Arial Unicode MS"/>
              </a:rPr>
              <a:t> </a:t>
            </a:r>
            <a:r>
              <a:rPr lang="es-ES" sz="2800" dirty="0" smtClean="0">
                <a:latin typeface="Arial Unicode MS"/>
                <a:cs typeface="Arial Unicode MS"/>
              </a:rPr>
              <a:t>siguientes</a:t>
            </a:r>
            <a:r>
              <a:rPr lang="es-ES" sz="2800" spc="56" dirty="0" smtClean="0">
                <a:latin typeface="Arial Unicode MS"/>
                <a:cs typeface="Arial Unicode MS"/>
              </a:rPr>
              <a:t> </a:t>
            </a:r>
            <a:r>
              <a:rPr lang="es-ES" sz="2800" spc="-6" dirty="0" smtClean="0">
                <a:latin typeface="Arial Unicode MS"/>
                <a:cs typeface="Arial Unicode MS"/>
              </a:rPr>
              <a:t>resultados:</a:t>
            </a:r>
            <a:endParaRPr lang="es-ES" sz="2800" dirty="0" smtClean="0">
              <a:latin typeface="Arial Unicode MS"/>
              <a:cs typeface="Arial Unicode MS"/>
            </a:endParaRPr>
          </a:p>
          <a:p>
            <a:pPr marL="1366114" marR="928521" lvl="1" indent="-457200" algn="just">
              <a:spcBef>
                <a:spcPts val="306"/>
              </a:spcBef>
              <a:buFont typeface="Arial" panose="020B0604020202020204" pitchFamily="34" charset="0"/>
              <a:buChar char="•"/>
            </a:pPr>
            <a:r>
              <a:rPr lang="es-ES" sz="2800" b="1" spc="-19" dirty="0" smtClean="0">
                <a:solidFill>
                  <a:srgbClr val="0070C0"/>
                </a:solidFill>
                <a:latin typeface="Arial Unicode MS"/>
                <a:cs typeface="Arial Unicode MS"/>
              </a:rPr>
              <a:t>El</a:t>
            </a:r>
            <a:r>
              <a:rPr lang="es-ES" sz="2800" b="1" spc="25"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devanado</a:t>
            </a:r>
            <a:r>
              <a:rPr lang="es-ES" sz="2800" b="1" spc="28"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trifásico</a:t>
            </a:r>
            <a:r>
              <a:rPr lang="es-ES" sz="2800" b="1" spc="28"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de</a:t>
            </a:r>
            <a:r>
              <a:rPr lang="es-ES" sz="2800" b="1" spc="25"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66</a:t>
            </a:r>
            <a:r>
              <a:rPr lang="es-ES" sz="2800" b="1" spc="28" dirty="0" smtClean="0">
                <a:solidFill>
                  <a:srgbClr val="0070C0"/>
                </a:solidFill>
                <a:latin typeface="Arial Unicode MS"/>
                <a:cs typeface="Arial Unicode MS"/>
              </a:rPr>
              <a:t> </a:t>
            </a:r>
            <a:r>
              <a:rPr lang="es-ES" sz="2800" b="1" dirty="0" err="1" smtClean="0">
                <a:solidFill>
                  <a:srgbClr val="0070C0"/>
                </a:solidFill>
                <a:latin typeface="Arial Unicode MS"/>
                <a:cs typeface="Arial Unicode MS"/>
              </a:rPr>
              <a:t>kV</a:t>
            </a:r>
            <a:r>
              <a:rPr lang="es-ES" sz="2800" b="1" spc="28"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a</a:t>
            </a:r>
            <a:r>
              <a:rPr lang="es-ES" sz="2800" b="1" spc="28"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tierra</a:t>
            </a:r>
            <a:r>
              <a:rPr lang="es-ES" sz="2800" b="1" spc="25"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es</a:t>
            </a:r>
            <a:r>
              <a:rPr lang="es-ES" sz="2800" b="1" spc="28"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de</a:t>
            </a:r>
            <a:r>
              <a:rPr lang="es-ES" sz="2800" b="1" spc="28"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5000</a:t>
            </a:r>
            <a:r>
              <a:rPr lang="es-ES" sz="2800" b="1" spc="28"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MΩ.</a:t>
            </a:r>
            <a:r>
              <a:rPr lang="es-ES" sz="2800" b="1" spc="25" dirty="0" smtClean="0">
                <a:solidFill>
                  <a:srgbClr val="0070C0"/>
                </a:solidFill>
                <a:latin typeface="Arial Unicode MS"/>
                <a:cs typeface="Arial Unicode MS"/>
              </a:rPr>
              <a:t> </a:t>
            </a:r>
            <a:r>
              <a:rPr lang="es-ES" sz="2800" b="1" spc="-16" dirty="0" smtClean="0">
                <a:solidFill>
                  <a:srgbClr val="0070C0"/>
                </a:solidFill>
                <a:latin typeface="Arial Unicode MS"/>
                <a:cs typeface="Arial Unicode MS"/>
              </a:rPr>
              <a:t>El</a:t>
            </a:r>
            <a:r>
              <a:rPr lang="es-ES" sz="2800" b="1" spc="125"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devanado</a:t>
            </a:r>
            <a:r>
              <a:rPr lang="es-ES" sz="2800" b="1" spc="28"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trifásico</a:t>
            </a:r>
            <a:r>
              <a:rPr lang="es-ES" sz="2800" b="1" spc="31"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de</a:t>
            </a:r>
            <a:r>
              <a:rPr lang="es-ES" sz="2800" b="1" spc="31"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11</a:t>
            </a:r>
            <a:r>
              <a:rPr lang="es-ES" sz="2800" b="1" spc="31" dirty="0" smtClean="0">
                <a:solidFill>
                  <a:srgbClr val="0070C0"/>
                </a:solidFill>
                <a:latin typeface="Arial Unicode MS"/>
                <a:cs typeface="Arial Unicode MS"/>
              </a:rPr>
              <a:t> </a:t>
            </a:r>
            <a:r>
              <a:rPr lang="es-ES" sz="2800" b="1" dirty="0" err="1" smtClean="0">
                <a:solidFill>
                  <a:srgbClr val="0070C0"/>
                </a:solidFill>
                <a:latin typeface="Arial Unicode MS"/>
                <a:cs typeface="Arial Unicode MS"/>
              </a:rPr>
              <a:t>kV</a:t>
            </a:r>
            <a:r>
              <a:rPr lang="es-ES" sz="2800" b="1" spc="31"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a</a:t>
            </a:r>
            <a:r>
              <a:rPr lang="es-ES" sz="2800" b="1" spc="31"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tierra</a:t>
            </a:r>
            <a:r>
              <a:rPr lang="es-ES" sz="2800" b="1" spc="31"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es</a:t>
            </a:r>
            <a:r>
              <a:rPr lang="es-ES" sz="2800" b="1" spc="31"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de</a:t>
            </a:r>
            <a:r>
              <a:rPr lang="es-ES" sz="2800" b="1" spc="31"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1000</a:t>
            </a:r>
            <a:r>
              <a:rPr lang="es-ES" sz="2800" b="1" spc="31" dirty="0" smtClean="0">
                <a:solidFill>
                  <a:srgbClr val="0070C0"/>
                </a:solidFill>
                <a:latin typeface="Arial Unicode MS"/>
                <a:cs typeface="Arial Unicode MS"/>
              </a:rPr>
              <a:t> </a:t>
            </a:r>
            <a:r>
              <a:rPr lang="es-ES" sz="2800" b="1" spc="-16" dirty="0" smtClean="0">
                <a:solidFill>
                  <a:srgbClr val="0070C0"/>
                </a:solidFill>
                <a:latin typeface="Arial Unicode MS"/>
                <a:cs typeface="Arial Unicode MS"/>
              </a:rPr>
              <a:t>MΩ.</a:t>
            </a:r>
            <a:endParaRPr lang="es-ES" sz="2800" b="1" dirty="0" smtClean="0">
              <a:solidFill>
                <a:srgbClr val="0070C0"/>
              </a:solidFill>
              <a:latin typeface="Arial Unicode MS"/>
              <a:cs typeface="Arial Unicode MS"/>
            </a:endParaRPr>
          </a:p>
          <a:p>
            <a:pPr marL="1366114" lvl="1" indent="-457200" algn="just">
              <a:spcBef>
                <a:spcPts val="221"/>
              </a:spcBef>
              <a:buFont typeface="Arial" panose="020B0604020202020204" pitchFamily="34" charset="0"/>
              <a:buChar char="•"/>
            </a:pPr>
            <a:r>
              <a:rPr lang="es-ES" sz="2800" b="1" spc="-19" dirty="0" smtClean="0">
                <a:solidFill>
                  <a:srgbClr val="0070C0"/>
                </a:solidFill>
                <a:latin typeface="Arial Unicode MS"/>
                <a:cs typeface="Arial Unicode MS"/>
              </a:rPr>
              <a:t>El</a:t>
            </a:r>
            <a:r>
              <a:rPr lang="es-ES" sz="2800" b="1" spc="19"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devanado</a:t>
            </a:r>
            <a:r>
              <a:rPr lang="es-ES" sz="2800" b="1" spc="22"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trifásico</a:t>
            </a:r>
            <a:r>
              <a:rPr lang="es-ES" sz="2800" b="1" spc="19"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de</a:t>
            </a:r>
            <a:r>
              <a:rPr lang="es-ES" sz="2800" b="1" spc="22"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66</a:t>
            </a:r>
            <a:r>
              <a:rPr lang="es-ES" sz="2800" b="1" spc="19" dirty="0" smtClean="0">
                <a:solidFill>
                  <a:srgbClr val="0070C0"/>
                </a:solidFill>
                <a:latin typeface="Arial Unicode MS"/>
                <a:cs typeface="Arial Unicode MS"/>
              </a:rPr>
              <a:t> </a:t>
            </a:r>
            <a:r>
              <a:rPr lang="es-ES" sz="2800" b="1" dirty="0" err="1" smtClean="0">
                <a:solidFill>
                  <a:srgbClr val="0070C0"/>
                </a:solidFill>
                <a:latin typeface="Arial Unicode MS"/>
                <a:cs typeface="Arial Unicode MS"/>
              </a:rPr>
              <a:t>kV</a:t>
            </a:r>
            <a:r>
              <a:rPr lang="es-ES" sz="2800" b="1" spc="22"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al</a:t>
            </a:r>
            <a:r>
              <a:rPr lang="es-ES" sz="2800" b="1" spc="22"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devanado</a:t>
            </a:r>
            <a:r>
              <a:rPr lang="es-ES" sz="2800" b="1" spc="19"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de</a:t>
            </a:r>
            <a:r>
              <a:rPr lang="es-ES" sz="2800" b="1" spc="22"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11</a:t>
            </a:r>
            <a:r>
              <a:rPr lang="es-ES" sz="2800" b="1" spc="19" dirty="0" smtClean="0">
                <a:solidFill>
                  <a:srgbClr val="0070C0"/>
                </a:solidFill>
                <a:latin typeface="Arial Unicode MS"/>
                <a:cs typeface="Arial Unicode MS"/>
              </a:rPr>
              <a:t> </a:t>
            </a:r>
            <a:r>
              <a:rPr lang="es-ES" sz="2800" b="1" dirty="0" err="1" smtClean="0">
                <a:solidFill>
                  <a:srgbClr val="0070C0"/>
                </a:solidFill>
                <a:latin typeface="Arial Unicode MS"/>
                <a:cs typeface="Arial Unicode MS"/>
              </a:rPr>
              <a:t>kV</a:t>
            </a:r>
            <a:r>
              <a:rPr lang="es-ES" sz="2800" b="1" spc="22"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es</a:t>
            </a:r>
            <a:r>
              <a:rPr lang="es-ES" sz="2800" b="1" spc="22"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de</a:t>
            </a:r>
            <a:r>
              <a:rPr lang="es-ES" sz="2800" b="1" spc="19"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1500</a:t>
            </a:r>
            <a:r>
              <a:rPr lang="es-ES" sz="2800" b="1" spc="22" dirty="0" smtClean="0">
                <a:solidFill>
                  <a:srgbClr val="0070C0"/>
                </a:solidFill>
                <a:latin typeface="Arial Unicode MS"/>
                <a:cs typeface="Arial Unicode MS"/>
              </a:rPr>
              <a:t> </a:t>
            </a:r>
            <a:r>
              <a:rPr lang="es-ES" sz="2800" b="1" spc="-16" dirty="0" smtClean="0">
                <a:solidFill>
                  <a:srgbClr val="0070C0"/>
                </a:solidFill>
                <a:latin typeface="Arial Unicode MS"/>
                <a:cs typeface="Arial Unicode MS"/>
              </a:rPr>
              <a:t>MΩ.</a:t>
            </a:r>
            <a:endParaRPr lang="es-ES" sz="2800" b="1" dirty="0" smtClean="0">
              <a:solidFill>
                <a:srgbClr val="0070C0"/>
              </a:solidFill>
              <a:latin typeface="Arial Unicode MS"/>
              <a:cs typeface="Arial Unicode MS"/>
            </a:endParaRPr>
          </a:p>
          <a:p>
            <a:pPr algn="just">
              <a:spcBef>
                <a:spcPts val="28"/>
              </a:spcBef>
            </a:pPr>
            <a:endParaRPr lang="es-ES" sz="2800" dirty="0" smtClean="0">
              <a:latin typeface="Arial Unicode MS"/>
              <a:cs typeface="Arial Unicode MS"/>
            </a:endParaRPr>
          </a:p>
          <a:p>
            <a:pPr algn="just"/>
            <a:r>
              <a:rPr lang="es-ES" sz="2800" dirty="0" smtClean="0">
                <a:latin typeface="Arial Unicode MS"/>
                <a:cs typeface="Arial Unicode MS"/>
              </a:rPr>
              <a:t>Referirse</a:t>
            </a:r>
            <a:r>
              <a:rPr lang="es-ES" sz="2800" spc="31" dirty="0" smtClean="0">
                <a:latin typeface="Arial Unicode MS"/>
                <a:cs typeface="Arial Unicode MS"/>
              </a:rPr>
              <a:t> </a:t>
            </a:r>
            <a:r>
              <a:rPr lang="es-ES" sz="2800" dirty="0" smtClean="0">
                <a:latin typeface="Arial Unicode MS"/>
                <a:cs typeface="Arial Unicode MS"/>
              </a:rPr>
              <a:t>a</a:t>
            </a:r>
            <a:r>
              <a:rPr lang="es-ES" sz="2800" spc="31" dirty="0" smtClean="0">
                <a:latin typeface="Arial Unicode MS"/>
                <a:cs typeface="Arial Unicode MS"/>
              </a:rPr>
              <a:t> </a:t>
            </a:r>
            <a:r>
              <a:rPr lang="es-ES" sz="2800" dirty="0" smtClean="0">
                <a:solidFill>
                  <a:srgbClr val="007FAC"/>
                </a:solidFill>
                <a:latin typeface="Arial Unicode MS"/>
                <a:cs typeface="Arial Unicode MS"/>
              </a:rPr>
              <a:t>Figura</a:t>
            </a:r>
            <a:r>
              <a:rPr lang="es-ES" sz="2800" spc="31" dirty="0" smtClean="0">
                <a:solidFill>
                  <a:srgbClr val="007FAC"/>
                </a:solidFill>
                <a:latin typeface="Arial Unicode MS"/>
                <a:cs typeface="Arial Unicode MS"/>
              </a:rPr>
              <a:t> </a:t>
            </a:r>
            <a:r>
              <a:rPr lang="es-ES" sz="2800" spc="-6" dirty="0" smtClean="0">
                <a:solidFill>
                  <a:srgbClr val="007FAC"/>
                </a:solidFill>
                <a:latin typeface="Arial Unicode MS"/>
                <a:cs typeface="Arial Unicode MS"/>
              </a:rPr>
              <a:t>5.14</a:t>
            </a:r>
            <a:r>
              <a:rPr lang="es-ES" sz="2800" spc="-6" dirty="0" smtClean="0">
                <a:latin typeface="Arial Unicode MS"/>
                <a:cs typeface="Arial Unicode MS"/>
              </a:rPr>
              <a:t>.</a:t>
            </a:r>
            <a:endParaRPr lang="es-ES" sz="2800" dirty="0" smtClean="0">
              <a:latin typeface="Arial Unicode MS"/>
              <a:cs typeface="Arial Unicode MS"/>
            </a:endParaRPr>
          </a:p>
          <a:p>
            <a:pPr marR="3174" algn="just">
              <a:spcBef>
                <a:spcPts val="19"/>
              </a:spcBef>
            </a:pPr>
            <a:r>
              <a:rPr lang="es-ES" sz="2800" dirty="0" smtClean="0">
                <a:latin typeface="Arial Unicode MS"/>
                <a:cs typeface="Arial Unicode MS"/>
              </a:rPr>
              <a:t>La</a:t>
            </a:r>
            <a:r>
              <a:rPr lang="es-ES" sz="2800" spc="56" dirty="0" smtClean="0">
                <a:latin typeface="Arial Unicode MS"/>
                <a:cs typeface="Arial Unicode MS"/>
              </a:rPr>
              <a:t> </a:t>
            </a:r>
            <a:r>
              <a:rPr lang="es-ES" sz="2800" dirty="0" smtClean="0">
                <a:latin typeface="Arial Unicode MS"/>
                <a:cs typeface="Arial Unicode MS"/>
              </a:rPr>
              <a:t>resistencia</a:t>
            </a:r>
            <a:r>
              <a:rPr lang="es-ES" sz="2800" spc="56" dirty="0" smtClean="0">
                <a:latin typeface="Arial Unicode MS"/>
                <a:cs typeface="Arial Unicode MS"/>
              </a:rPr>
              <a:t> </a:t>
            </a:r>
            <a:r>
              <a:rPr lang="es-ES" sz="2800" dirty="0" smtClean="0">
                <a:latin typeface="Arial Unicode MS"/>
                <a:cs typeface="Arial Unicode MS"/>
              </a:rPr>
              <a:t>de</a:t>
            </a:r>
            <a:r>
              <a:rPr lang="es-ES" sz="2800" spc="56" dirty="0" smtClean="0">
                <a:latin typeface="Arial Unicode MS"/>
                <a:cs typeface="Arial Unicode MS"/>
              </a:rPr>
              <a:t> </a:t>
            </a:r>
            <a:r>
              <a:rPr lang="es-ES" sz="2800" dirty="0" smtClean="0">
                <a:latin typeface="Arial Unicode MS"/>
                <a:cs typeface="Arial Unicode MS"/>
              </a:rPr>
              <a:t>aislamiento</a:t>
            </a:r>
            <a:r>
              <a:rPr lang="es-ES" sz="2800" spc="56" dirty="0" smtClean="0">
                <a:latin typeface="Arial Unicode MS"/>
                <a:cs typeface="Arial Unicode MS"/>
              </a:rPr>
              <a:t> </a:t>
            </a:r>
            <a:r>
              <a:rPr lang="es-ES" sz="2800" dirty="0" smtClean="0">
                <a:latin typeface="Arial Unicode MS"/>
                <a:cs typeface="Arial Unicode MS"/>
              </a:rPr>
              <a:t>medida</a:t>
            </a:r>
            <a:r>
              <a:rPr lang="es-ES" sz="2800" spc="56" dirty="0" smtClean="0">
                <a:latin typeface="Arial Unicode MS"/>
                <a:cs typeface="Arial Unicode MS"/>
              </a:rPr>
              <a:t> </a:t>
            </a:r>
            <a:r>
              <a:rPr lang="es-ES" sz="2800" dirty="0" smtClean="0">
                <a:latin typeface="Arial Unicode MS"/>
                <a:cs typeface="Arial Unicode MS"/>
              </a:rPr>
              <a:t>durante</a:t>
            </a:r>
            <a:r>
              <a:rPr lang="es-ES" sz="2800" spc="56" dirty="0" smtClean="0">
                <a:latin typeface="Arial Unicode MS"/>
                <a:cs typeface="Arial Unicode MS"/>
              </a:rPr>
              <a:t> </a:t>
            </a:r>
            <a:r>
              <a:rPr lang="es-ES" sz="2800" dirty="0" smtClean="0">
                <a:latin typeface="Arial Unicode MS"/>
                <a:cs typeface="Arial Unicode MS"/>
              </a:rPr>
              <a:t>1</a:t>
            </a:r>
            <a:r>
              <a:rPr lang="es-ES" sz="2800" spc="56" dirty="0" smtClean="0">
                <a:latin typeface="Arial Unicode MS"/>
                <a:cs typeface="Arial Unicode MS"/>
              </a:rPr>
              <a:t> </a:t>
            </a:r>
            <a:r>
              <a:rPr lang="es-ES" sz="2800" spc="31" dirty="0" smtClean="0">
                <a:latin typeface="Arial Unicode MS"/>
                <a:cs typeface="Arial Unicode MS"/>
              </a:rPr>
              <a:t>minuto</a:t>
            </a:r>
            <a:r>
              <a:rPr lang="es-ES" sz="2800" spc="60" dirty="0" smtClean="0">
                <a:latin typeface="Arial Unicode MS"/>
                <a:cs typeface="Arial Unicode MS"/>
              </a:rPr>
              <a:t> </a:t>
            </a:r>
            <a:r>
              <a:rPr lang="es-ES" sz="2800" dirty="0" smtClean="0">
                <a:latin typeface="Arial Unicode MS"/>
                <a:cs typeface="Arial Unicode MS"/>
              </a:rPr>
              <a:t>se</a:t>
            </a:r>
            <a:r>
              <a:rPr lang="es-ES" sz="2800" spc="56" dirty="0" smtClean="0">
                <a:latin typeface="Arial Unicode MS"/>
                <a:cs typeface="Arial Unicode MS"/>
              </a:rPr>
              <a:t> </a:t>
            </a:r>
            <a:r>
              <a:rPr lang="es-ES" sz="2800" dirty="0" smtClean="0">
                <a:latin typeface="Arial Unicode MS"/>
                <a:cs typeface="Arial Unicode MS"/>
              </a:rPr>
              <a:t>llama</a:t>
            </a:r>
            <a:r>
              <a:rPr lang="es-ES" sz="2800" spc="56" dirty="0" smtClean="0">
                <a:latin typeface="Arial Unicode MS"/>
                <a:cs typeface="Arial Unicode MS"/>
              </a:rPr>
              <a:t> </a:t>
            </a:r>
            <a:r>
              <a:rPr lang="es-ES" sz="2800" spc="-12" dirty="0" smtClean="0">
                <a:latin typeface="Arial Unicode MS"/>
                <a:cs typeface="Arial Unicode MS"/>
              </a:rPr>
              <a:t>R60.</a:t>
            </a:r>
            <a:r>
              <a:rPr lang="es-ES" sz="2800" spc="56" dirty="0" smtClean="0">
                <a:latin typeface="Arial Unicode MS"/>
                <a:cs typeface="Arial Unicode MS"/>
              </a:rPr>
              <a:t> </a:t>
            </a:r>
            <a:r>
              <a:rPr lang="es-ES" sz="2800" dirty="0" smtClean="0">
                <a:latin typeface="Arial Unicode MS"/>
                <a:cs typeface="Arial Unicode MS"/>
              </a:rPr>
              <a:t>También</a:t>
            </a:r>
            <a:r>
              <a:rPr lang="es-ES" sz="2800" spc="56" dirty="0" smtClean="0">
                <a:latin typeface="Arial Unicode MS"/>
                <a:cs typeface="Arial Unicode MS"/>
              </a:rPr>
              <a:t> </a:t>
            </a:r>
            <a:r>
              <a:rPr lang="es-ES" sz="2800" spc="-16" dirty="0" smtClean="0">
                <a:latin typeface="Arial Unicode MS"/>
                <a:cs typeface="Arial Unicode MS"/>
              </a:rPr>
              <a:t>se</a:t>
            </a:r>
            <a:r>
              <a:rPr lang="es-ES" sz="2800" dirty="0" smtClean="0">
                <a:latin typeface="Arial Unicode MS"/>
                <a:cs typeface="Arial Unicode MS"/>
              </a:rPr>
              <a:t> mide</a:t>
            </a:r>
            <a:r>
              <a:rPr lang="es-ES" sz="2800" spc="62" dirty="0" smtClean="0">
                <a:latin typeface="Arial Unicode MS"/>
                <a:cs typeface="Arial Unicode MS"/>
              </a:rPr>
              <a:t> </a:t>
            </a:r>
            <a:r>
              <a:rPr lang="es-ES" sz="2800" dirty="0" smtClean="0">
                <a:latin typeface="Arial Unicode MS"/>
                <a:cs typeface="Arial Unicode MS"/>
              </a:rPr>
              <a:t>durante</a:t>
            </a:r>
            <a:r>
              <a:rPr lang="es-ES" sz="2800" spc="66" dirty="0" smtClean="0">
                <a:latin typeface="Arial Unicode MS"/>
                <a:cs typeface="Arial Unicode MS"/>
              </a:rPr>
              <a:t> </a:t>
            </a:r>
            <a:r>
              <a:rPr lang="es-ES" sz="2800" dirty="0" smtClean="0">
                <a:latin typeface="Arial Unicode MS"/>
                <a:cs typeface="Arial Unicode MS"/>
              </a:rPr>
              <a:t>15</a:t>
            </a:r>
            <a:r>
              <a:rPr lang="es-ES" sz="2800" spc="62" dirty="0" smtClean="0">
                <a:latin typeface="Arial Unicode MS"/>
                <a:cs typeface="Arial Unicode MS"/>
              </a:rPr>
              <a:t> </a:t>
            </a:r>
            <a:r>
              <a:rPr lang="es-ES" sz="2800" dirty="0" smtClean="0">
                <a:latin typeface="Arial Unicode MS"/>
                <a:cs typeface="Arial Unicode MS"/>
              </a:rPr>
              <a:t>segundos</a:t>
            </a:r>
            <a:r>
              <a:rPr lang="es-ES" sz="2800" spc="66" dirty="0" smtClean="0">
                <a:latin typeface="Arial Unicode MS"/>
                <a:cs typeface="Arial Unicode MS"/>
              </a:rPr>
              <a:t> </a:t>
            </a:r>
            <a:r>
              <a:rPr lang="es-ES" sz="2800" dirty="0" smtClean="0">
                <a:latin typeface="Arial Unicode MS"/>
                <a:cs typeface="Arial Unicode MS"/>
              </a:rPr>
              <a:t>a</a:t>
            </a:r>
            <a:r>
              <a:rPr lang="es-ES" sz="2800" spc="66" dirty="0" smtClean="0">
                <a:latin typeface="Arial Unicode MS"/>
                <a:cs typeface="Arial Unicode MS"/>
              </a:rPr>
              <a:t> </a:t>
            </a:r>
            <a:r>
              <a:rPr lang="es-ES" sz="2800" dirty="0" smtClean="0">
                <a:latin typeface="Arial Unicode MS"/>
                <a:cs typeface="Arial Unicode MS"/>
              </a:rPr>
              <a:t>la</a:t>
            </a:r>
            <a:r>
              <a:rPr lang="es-ES" sz="2800" spc="62" dirty="0" smtClean="0">
                <a:latin typeface="Arial Unicode MS"/>
                <a:cs typeface="Arial Unicode MS"/>
              </a:rPr>
              <a:t> </a:t>
            </a:r>
            <a:r>
              <a:rPr lang="es-ES" sz="2800" dirty="0" smtClean="0">
                <a:latin typeface="Arial Unicode MS"/>
                <a:cs typeface="Arial Unicode MS"/>
              </a:rPr>
              <a:t>temperatura</a:t>
            </a:r>
            <a:r>
              <a:rPr lang="es-ES" sz="2800" spc="66" dirty="0" smtClean="0">
                <a:latin typeface="Arial Unicode MS"/>
                <a:cs typeface="Arial Unicode MS"/>
              </a:rPr>
              <a:t> </a:t>
            </a:r>
            <a:r>
              <a:rPr lang="es-ES" sz="2800" dirty="0" smtClean="0">
                <a:latin typeface="Arial Unicode MS"/>
                <a:cs typeface="Arial Unicode MS"/>
              </a:rPr>
              <a:t>del</a:t>
            </a:r>
            <a:r>
              <a:rPr lang="es-ES" sz="2800" spc="66" dirty="0" smtClean="0">
                <a:latin typeface="Arial Unicode MS"/>
                <a:cs typeface="Arial Unicode MS"/>
              </a:rPr>
              <a:t> </a:t>
            </a:r>
            <a:r>
              <a:rPr lang="es-ES" sz="2800" dirty="0" smtClean="0">
                <a:latin typeface="Arial Unicode MS"/>
                <a:cs typeface="Arial Unicode MS"/>
              </a:rPr>
              <a:t>sitio.</a:t>
            </a:r>
            <a:r>
              <a:rPr lang="es-ES" sz="2800" spc="62" dirty="0" smtClean="0">
                <a:latin typeface="Arial Unicode MS"/>
                <a:cs typeface="Arial Unicode MS"/>
              </a:rPr>
              <a:t> </a:t>
            </a:r>
            <a:r>
              <a:rPr lang="es-ES" sz="2800" dirty="0" smtClean="0">
                <a:latin typeface="Arial Unicode MS"/>
                <a:cs typeface="Arial Unicode MS"/>
              </a:rPr>
              <a:t>Estos</a:t>
            </a:r>
            <a:r>
              <a:rPr lang="es-ES" sz="2800" spc="66" dirty="0" smtClean="0">
                <a:latin typeface="Arial Unicode MS"/>
                <a:cs typeface="Arial Unicode MS"/>
              </a:rPr>
              <a:t> </a:t>
            </a:r>
            <a:r>
              <a:rPr lang="es-ES" sz="2800" dirty="0" smtClean="0">
                <a:latin typeface="Arial Unicode MS"/>
                <a:cs typeface="Arial Unicode MS"/>
              </a:rPr>
              <a:t>dos</a:t>
            </a:r>
            <a:r>
              <a:rPr lang="es-ES" sz="2800" spc="66" dirty="0" smtClean="0">
                <a:latin typeface="Arial Unicode MS"/>
                <a:cs typeface="Arial Unicode MS"/>
              </a:rPr>
              <a:t> </a:t>
            </a:r>
            <a:r>
              <a:rPr lang="es-ES" sz="2800" dirty="0" smtClean="0">
                <a:latin typeface="Arial Unicode MS"/>
                <a:cs typeface="Arial Unicode MS"/>
              </a:rPr>
              <a:t>cálculos</a:t>
            </a:r>
            <a:r>
              <a:rPr lang="es-ES" sz="2800" spc="62" dirty="0" smtClean="0">
                <a:latin typeface="Arial Unicode MS"/>
                <a:cs typeface="Arial Unicode MS"/>
              </a:rPr>
              <a:t> </a:t>
            </a:r>
            <a:r>
              <a:rPr lang="es-ES" sz="2800" spc="-6" dirty="0" smtClean="0">
                <a:latin typeface="Arial Unicode MS"/>
                <a:cs typeface="Arial Unicode MS"/>
              </a:rPr>
              <a:t>deben </a:t>
            </a:r>
            <a:r>
              <a:rPr lang="es-ES" sz="2800" dirty="0" smtClean="0">
                <a:latin typeface="Arial Unicode MS"/>
                <a:cs typeface="Arial Unicode MS"/>
              </a:rPr>
              <a:t>compararse</a:t>
            </a:r>
            <a:r>
              <a:rPr lang="es-ES" sz="2800" spc="84" dirty="0" smtClean="0">
                <a:latin typeface="Arial Unicode MS"/>
                <a:cs typeface="Arial Unicode MS"/>
              </a:rPr>
              <a:t> </a:t>
            </a:r>
            <a:r>
              <a:rPr lang="es-ES" sz="2800" dirty="0" smtClean="0">
                <a:latin typeface="Arial Unicode MS"/>
                <a:cs typeface="Arial Unicode MS"/>
              </a:rPr>
              <a:t>con</a:t>
            </a:r>
            <a:r>
              <a:rPr lang="es-ES" sz="2800" spc="88" dirty="0" smtClean="0">
                <a:latin typeface="Arial Unicode MS"/>
                <a:cs typeface="Arial Unicode MS"/>
              </a:rPr>
              <a:t> </a:t>
            </a:r>
            <a:r>
              <a:rPr lang="es-ES" sz="2800" dirty="0" smtClean="0">
                <a:latin typeface="Arial Unicode MS"/>
                <a:cs typeface="Arial Unicode MS"/>
              </a:rPr>
              <a:t>la</a:t>
            </a:r>
            <a:r>
              <a:rPr lang="es-ES" sz="2800" spc="84" dirty="0" smtClean="0">
                <a:latin typeface="Arial Unicode MS"/>
                <a:cs typeface="Arial Unicode MS"/>
              </a:rPr>
              <a:t> </a:t>
            </a:r>
            <a:r>
              <a:rPr lang="es-ES" sz="2800" dirty="0" smtClean="0">
                <a:latin typeface="Arial Unicode MS"/>
                <a:cs typeface="Arial Unicode MS"/>
              </a:rPr>
              <a:t>temperatura</a:t>
            </a:r>
            <a:r>
              <a:rPr lang="es-ES" sz="2800" spc="88" dirty="0" smtClean="0">
                <a:latin typeface="Arial Unicode MS"/>
                <a:cs typeface="Arial Unicode MS"/>
              </a:rPr>
              <a:t> </a:t>
            </a:r>
            <a:r>
              <a:rPr lang="es-ES" sz="2800" dirty="0" smtClean="0">
                <a:latin typeface="Arial Unicode MS"/>
                <a:cs typeface="Arial Unicode MS"/>
              </a:rPr>
              <a:t>de</a:t>
            </a:r>
            <a:r>
              <a:rPr lang="es-ES" sz="2800" spc="84" dirty="0" smtClean="0">
                <a:latin typeface="Arial Unicode MS"/>
                <a:cs typeface="Arial Unicode MS"/>
              </a:rPr>
              <a:t> </a:t>
            </a:r>
            <a:r>
              <a:rPr lang="es-ES" sz="2800" dirty="0" smtClean="0">
                <a:latin typeface="Arial Unicode MS"/>
                <a:cs typeface="Arial Unicode MS"/>
              </a:rPr>
              <a:t>fábrica</a:t>
            </a:r>
            <a:r>
              <a:rPr lang="es-ES" sz="2800" spc="88" dirty="0" smtClean="0">
                <a:latin typeface="Arial Unicode MS"/>
                <a:cs typeface="Arial Unicode MS"/>
              </a:rPr>
              <a:t> </a:t>
            </a:r>
            <a:r>
              <a:rPr lang="es-ES" sz="2800" dirty="0" smtClean="0">
                <a:latin typeface="Arial Unicode MS"/>
                <a:cs typeface="Arial Unicode MS"/>
              </a:rPr>
              <a:t>como</a:t>
            </a:r>
            <a:r>
              <a:rPr lang="es-ES" sz="2800" spc="88" dirty="0" smtClean="0">
                <a:latin typeface="Arial Unicode MS"/>
                <a:cs typeface="Arial Unicode MS"/>
              </a:rPr>
              <a:t> </a:t>
            </a:r>
            <a:r>
              <a:rPr lang="es-ES" sz="2800" dirty="0" smtClean="0">
                <a:latin typeface="Arial Unicode MS"/>
                <a:cs typeface="Arial Unicode MS"/>
              </a:rPr>
              <a:t>se</a:t>
            </a:r>
            <a:r>
              <a:rPr lang="es-ES" sz="2800" spc="84" dirty="0" smtClean="0">
                <a:latin typeface="Arial Unicode MS"/>
                <a:cs typeface="Arial Unicode MS"/>
              </a:rPr>
              <a:t> </a:t>
            </a:r>
            <a:r>
              <a:rPr lang="es-ES" sz="2800" dirty="0" smtClean="0">
                <a:latin typeface="Arial Unicode MS"/>
                <a:cs typeface="Arial Unicode MS"/>
              </a:rPr>
              <a:t>muestra</a:t>
            </a:r>
            <a:r>
              <a:rPr lang="es-ES" sz="2800" spc="88" dirty="0" smtClean="0">
                <a:latin typeface="Arial Unicode MS"/>
                <a:cs typeface="Arial Unicode MS"/>
              </a:rPr>
              <a:t> </a:t>
            </a:r>
            <a:r>
              <a:rPr lang="es-ES" sz="2800" dirty="0" smtClean="0">
                <a:latin typeface="Arial Unicode MS"/>
                <a:cs typeface="Arial Unicode MS"/>
              </a:rPr>
              <a:t>en </a:t>
            </a:r>
            <a:r>
              <a:rPr lang="es-ES" sz="2800" dirty="0" smtClean="0">
                <a:solidFill>
                  <a:srgbClr val="007FAC"/>
                </a:solidFill>
                <a:latin typeface="Arial Unicode MS"/>
                <a:cs typeface="Arial Unicode MS"/>
              </a:rPr>
              <a:t>Cuadro</a:t>
            </a:r>
            <a:r>
              <a:rPr lang="es-ES" sz="2800" spc="84" dirty="0" smtClean="0">
                <a:solidFill>
                  <a:srgbClr val="007FAC"/>
                </a:solidFill>
                <a:latin typeface="Arial Unicode MS"/>
                <a:cs typeface="Arial Unicode MS"/>
              </a:rPr>
              <a:t> </a:t>
            </a:r>
            <a:r>
              <a:rPr lang="es-ES" sz="2800" spc="-12" dirty="0" smtClean="0">
                <a:solidFill>
                  <a:srgbClr val="007FAC"/>
                </a:solidFill>
                <a:latin typeface="Arial Unicode MS"/>
                <a:cs typeface="Arial Unicode MS"/>
              </a:rPr>
              <a:t>5.2</a:t>
            </a:r>
            <a:r>
              <a:rPr lang="es-ES" sz="2800" spc="-12" dirty="0" smtClean="0">
                <a:latin typeface="Arial Unicode MS"/>
                <a:cs typeface="Arial Unicode MS"/>
              </a:rPr>
              <a:t>.</a:t>
            </a:r>
            <a:endParaRPr lang="es-ES" sz="2800" dirty="0" smtClean="0">
              <a:latin typeface="Arial Unicode MS"/>
              <a:cs typeface="Arial Unicode MS"/>
            </a:endParaRPr>
          </a:p>
          <a:p>
            <a:pPr algn="just">
              <a:spcBef>
                <a:spcPts val="53"/>
              </a:spcBef>
            </a:pPr>
            <a:r>
              <a:rPr lang="es-ES" sz="2800" spc="-22" dirty="0" smtClean="0">
                <a:latin typeface="Arial Unicode MS"/>
                <a:cs typeface="Arial Unicode MS"/>
              </a:rPr>
              <a:t>El</a:t>
            </a:r>
            <a:r>
              <a:rPr lang="es-ES" sz="2800" spc="31" dirty="0" smtClean="0">
                <a:latin typeface="Arial Unicode MS"/>
                <a:cs typeface="Arial Unicode MS"/>
              </a:rPr>
              <a:t> </a:t>
            </a:r>
            <a:r>
              <a:rPr lang="es-ES" sz="2800" dirty="0" smtClean="0">
                <a:latin typeface="Arial Unicode MS"/>
                <a:cs typeface="Arial Unicode MS"/>
              </a:rPr>
              <a:t>cálculo</a:t>
            </a:r>
            <a:r>
              <a:rPr lang="es-ES" sz="2800" spc="34" dirty="0" smtClean="0">
                <a:latin typeface="Arial Unicode MS"/>
                <a:cs typeface="Arial Unicode MS"/>
              </a:rPr>
              <a:t> </a:t>
            </a:r>
            <a:r>
              <a:rPr lang="es-ES" sz="2800" dirty="0" smtClean="0">
                <a:latin typeface="Arial Unicode MS"/>
                <a:cs typeface="Arial Unicode MS"/>
              </a:rPr>
              <a:t>debe</a:t>
            </a:r>
            <a:r>
              <a:rPr lang="es-ES" sz="2800" spc="31" dirty="0" smtClean="0">
                <a:latin typeface="Arial Unicode MS"/>
                <a:cs typeface="Arial Unicode MS"/>
              </a:rPr>
              <a:t> </a:t>
            </a:r>
            <a:r>
              <a:rPr lang="es-ES" sz="2800" spc="-12" dirty="0" smtClean="0">
                <a:latin typeface="Arial Unicode MS"/>
                <a:cs typeface="Arial Unicode MS"/>
              </a:rPr>
              <a:t>ser:</a:t>
            </a:r>
            <a:endParaRPr lang="es-ES" sz="2800" dirty="0" smtClean="0">
              <a:latin typeface="Arial Unicode MS"/>
              <a:cs typeface="Arial Unicode MS"/>
            </a:endParaRPr>
          </a:p>
          <a:p>
            <a:pPr algn="just">
              <a:spcBef>
                <a:spcPts val="66"/>
              </a:spcBef>
            </a:pPr>
            <a:r>
              <a:rPr lang="es-ES" sz="2800" b="1" spc="-22" dirty="0" smtClean="0">
                <a:latin typeface="Arial Unicode MS"/>
                <a:cs typeface="Arial Unicode MS"/>
              </a:rPr>
              <a:t>R60</a:t>
            </a:r>
            <a:r>
              <a:rPr lang="es-ES" sz="2800" b="1" spc="41" dirty="0" smtClean="0">
                <a:latin typeface="Arial Unicode MS"/>
                <a:cs typeface="Arial Unicode MS"/>
              </a:rPr>
              <a:t> </a:t>
            </a:r>
            <a:r>
              <a:rPr lang="es-ES" sz="2800" b="1" dirty="0" smtClean="0">
                <a:latin typeface="Arial Unicode MS"/>
                <a:cs typeface="Arial Unicode MS"/>
              </a:rPr>
              <a:t>medido</a:t>
            </a:r>
            <a:r>
              <a:rPr lang="es-ES" sz="2800" b="1" spc="69" dirty="0" smtClean="0">
                <a:latin typeface="Arial Unicode MS"/>
                <a:cs typeface="Arial Unicode MS"/>
              </a:rPr>
              <a:t> </a:t>
            </a:r>
            <a:r>
              <a:rPr lang="es-ES" sz="2800" b="1" dirty="0" smtClean="0">
                <a:latin typeface="Arial Unicode MS"/>
                <a:cs typeface="Arial Unicode MS"/>
              </a:rPr>
              <a:t>en</a:t>
            </a:r>
            <a:r>
              <a:rPr lang="es-ES" sz="2800" b="1" spc="66" dirty="0" smtClean="0">
                <a:latin typeface="Arial Unicode MS"/>
                <a:cs typeface="Arial Unicode MS"/>
              </a:rPr>
              <a:t> </a:t>
            </a:r>
            <a:r>
              <a:rPr lang="es-ES" sz="2800" b="1" dirty="0" smtClean="0">
                <a:latin typeface="Arial Unicode MS"/>
                <a:cs typeface="Arial Unicode MS"/>
              </a:rPr>
              <a:t>fábrica = K x R60</a:t>
            </a:r>
            <a:r>
              <a:rPr lang="es-ES" sz="2800" b="1" spc="43" dirty="0" smtClean="0">
                <a:latin typeface="Arial Unicode MS"/>
                <a:cs typeface="Arial Unicode MS"/>
              </a:rPr>
              <a:t> </a:t>
            </a:r>
            <a:r>
              <a:rPr lang="es-ES" sz="2800" b="1" dirty="0" smtClean="0">
                <a:latin typeface="Arial Unicode MS"/>
                <a:cs typeface="Arial Unicode MS"/>
              </a:rPr>
              <a:t>medido</a:t>
            </a:r>
            <a:r>
              <a:rPr lang="es-ES" sz="2800" b="1" spc="69" dirty="0" smtClean="0">
                <a:latin typeface="Arial Unicode MS"/>
                <a:cs typeface="Arial Unicode MS"/>
              </a:rPr>
              <a:t> </a:t>
            </a:r>
            <a:r>
              <a:rPr lang="es-ES" sz="2800" b="1" dirty="0" smtClean="0">
                <a:latin typeface="Arial Unicode MS"/>
                <a:cs typeface="Arial Unicode MS"/>
              </a:rPr>
              <a:t>en</a:t>
            </a:r>
            <a:r>
              <a:rPr lang="es-ES" sz="2800" b="1" spc="66" dirty="0" smtClean="0">
                <a:latin typeface="Arial Unicode MS"/>
                <a:cs typeface="Arial Unicode MS"/>
              </a:rPr>
              <a:t> </a:t>
            </a:r>
            <a:r>
              <a:rPr lang="es-ES" sz="2800" b="1" dirty="0" smtClean="0">
                <a:latin typeface="Arial Unicode MS"/>
                <a:cs typeface="Arial Unicode MS"/>
              </a:rPr>
              <a:t>el</a:t>
            </a:r>
            <a:r>
              <a:rPr lang="es-ES" sz="2800" b="1" spc="69" dirty="0" smtClean="0">
                <a:latin typeface="Arial Unicode MS"/>
                <a:cs typeface="Arial Unicode MS"/>
              </a:rPr>
              <a:t> </a:t>
            </a:r>
            <a:r>
              <a:rPr lang="es-ES" sz="2800" b="1" spc="-6" dirty="0" smtClean="0">
                <a:latin typeface="Arial Unicode MS"/>
                <a:cs typeface="Arial Unicode MS"/>
              </a:rPr>
              <a:t>sitio</a:t>
            </a:r>
          </a:p>
          <a:p>
            <a:pPr algn="just">
              <a:spcBef>
                <a:spcPts val="66"/>
              </a:spcBef>
            </a:pPr>
            <a:endParaRPr lang="es-ES" sz="2800" spc="-6" dirty="0" smtClean="0">
              <a:latin typeface="Arial Unicode MS"/>
              <a:cs typeface="Arial Unicode MS"/>
            </a:endParaRPr>
          </a:p>
          <a:p>
            <a:pPr algn="just">
              <a:spcBef>
                <a:spcPts val="66"/>
              </a:spcBef>
            </a:pPr>
            <a:endParaRPr lang="es-ES" sz="2800" spc="-6" dirty="0" smtClean="0">
              <a:latin typeface="Arial Unicode MS"/>
              <a:cs typeface="Arial Unicode MS"/>
            </a:endParaRPr>
          </a:p>
          <a:p>
            <a:pPr algn="just">
              <a:spcBef>
                <a:spcPts val="66"/>
              </a:spcBef>
            </a:pPr>
            <a:endParaRPr lang="es-ES" sz="2800" dirty="0" smtClean="0">
              <a:latin typeface="Arial Unicode MS"/>
              <a:cs typeface="Arial Unicode MS"/>
            </a:endParaRPr>
          </a:p>
          <a:p>
            <a:pPr algn="just">
              <a:spcBef>
                <a:spcPts val="66"/>
              </a:spcBef>
            </a:pPr>
            <a:endParaRPr lang="es-ES" sz="2800" dirty="0" smtClean="0">
              <a:latin typeface="Arial Unicode MS"/>
              <a:cs typeface="Arial Unicode MS"/>
            </a:endParaRPr>
          </a:p>
          <a:p>
            <a:pPr algn="just">
              <a:spcBef>
                <a:spcPts val="66"/>
              </a:spcBef>
            </a:pPr>
            <a:endParaRPr lang="es-ES" sz="2800" dirty="0" smtClean="0">
              <a:latin typeface="Arial Unicode MS"/>
              <a:cs typeface="Arial Unicode MS"/>
            </a:endParaRPr>
          </a:p>
          <a:p>
            <a:pPr algn="just">
              <a:spcBef>
                <a:spcPts val="3"/>
              </a:spcBef>
            </a:pPr>
            <a:r>
              <a:rPr lang="es-ES" sz="2800" spc="-6" dirty="0" smtClean="0">
                <a:latin typeface="Arial Unicode MS"/>
                <a:cs typeface="Arial Unicode MS"/>
              </a:rPr>
              <a:t>Este</a:t>
            </a:r>
            <a:r>
              <a:rPr lang="es-ES" sz="2800" spc="69" dirty="0" smtClean="0">
                <a:latin typeface="Arial Unicode MS"/>
                <a:cs typeface="Arial Unicode MS"/>
              </a:rPr>
              <a:t> </a:t>
            </a:r>
            <a:r>
              <a:rPr lang="es-ES" sz="2800" dirty="0" smtClean="0">
                <a:latin typeface="Arial Unicode MS"/>
                <a:cs typeface="Arial Unicode MS"/>
              </a:rPr>
              <a:t>porcentaje</a:t>
            </a:r>
            <a:r>
              <a:rPr lang="es-ES" sz="2800" spc="69" dirty="0" smtClean="0">
                <a:latin typeface="Arial Unicode MS"/>
                <a:cs typeface="Arial Unicode MS"/>
              </a:rPr>
              <a:t> </a:t>
            </a:r>
            <a:r>
              <a:rPr lang="es-ES" sz="2800" dirty="0" smtClean="0">
                <a:latin typeface="Arial Unicode MS"/>
                <a:cs typeface="Arial Unicode MS"/>
              </a:rPr>
              <a:t>para</a:t>
            </a:r>
            <a:r>
              <a:rPr lang="es-ES" sz="2800" spc="69" dirty="0" smtClean="0">
                <a:latin typeface="Arial Unicode MS"/>
                <a:cs typeface="Arial Unicode MS"/>
              </a:rPr>
              <a:t> </a:t>
            </a:r>
            <a:r>
              <a:rPr lang="es-ES" sz="2800" dirty="0" smtClean="0">
                <a:latin typeface="Arial Unicode MS"/>
                <a:cs typeface="Arial Unicode MS"/>
              </a:rPr>
              <a:t>el</a:t>
            </a:r>
            <a:r>
              <a:rPr lang="es-ES" sz="2800" spc="69" dirty="0" smtClean="0">
                <a:latin typeface="Arial Unicode MS"/>
                <a:cs typeface="Arial Unicode MS"/>
              </a:rPr>
              <a:t> </a:t>
            </a:r>
            <a:r>
              <a:rPr lang="es-ES" sz="2800" dirty="0" smtClean="0">
                <a:latin typeface="Arial Unicode MS"/>
                <a:cs typeface="Arial Unicode MS"/>
              </a:rPr>
              <a:t>mantenimiento</a:t>
            </a:r>
            <a:r>
              <a:rPr lang="es-ES" sz="2800" spc="69" dirty="0" smtClean="0">
                <a:latin typeface="Arial Unicode MS"/>
                <a:cs typeface="Arial Unicode MS"/>
              </a:rPr>
              <a:t> </a:t>
            </a:r>
            <a:r>
              <a:rPr lang="es-ES" sz="2800" dirty="0" smtClean="0">
                <a:latin typeface="Arial Unicode MS"/>
                <a:cs typeface="Arial Unicode MS"/>
              </a:rPr>
              <a:t>de</a:t>
            </a:r>
            <a:r>
              <a:rPr lang="es-ES" sz="2800" spc="69" dirty="0" smtClean="0">
                <a:latin typeface="Arial Unicode MS"/>
                <a:cs typeface="Arial Unicode MS"/>
              </a:rPr>
              <a:t> </a:t>
            </a:r>
            <a:r>
              <a:rPr lang="es-ES" sz="2800" dirty="0" smtClean="0">
                <a:latin typeface="Arial Unicode MS"/>
                <a:cs typeface="Arial Unicode MS"/>
              </a:rPr>
              <a:t>revisión</a:t>
            </a:r>
            <a:r>
              <a:rPr lang="es-ES" sz="2800" spc="71" dirty="0" smtClean="0">
                <a:latin typeface="Arial Unicode MS"/>
                <a:cs typeface="Arial Unicode MS"/>
              </a:rPr>
              <a:t> </a:t>
            </a:r>
            <a:r>
              <a:rPr lang="es-ES" sz="2800" dirty="0" smtClean="0">
                <a:latin typeface="Arial Unicode MS"/>
                <a:cs typeface="Arial Unicode MS"/>
              </a:rPr>
              <a:t>no</a:t>
            </a:r>
            <a:r>
              <a:rPr lang="es-ES" sz="2800" spc="69" dirty="0" smtClean="0">
                <a:latin typeface="Arial Unicode MS"/>
                <a:cs typeface="Arial Unicode MS"/>
              </a:rPr>
              <a:t> </a:t>
            </a:r>
            <a:r>
              <a:rPr lang="es-ES" sz="2800" dirty="0" smtClean="0">
                <a:latin typeface="Arial Unicode MS"/>
                <a:cs typeface="Arial Unicode MS"/>
              </a:rPr>
              <a:t>debe</a:t>
            </a:r>
            <a:r>
              <a:rPr lang="es-ES" sz="2800" spc="69" dirty="0" smtClean="0">
                <a:latin typeface="Arial Unicode MS"/>
                <a:cs typeface="Arial Unicode MS"/>
              </a:rPr>
              <a:t> </a:t>
            </a:r>
            <a:r>
              <a:rPr lang="es-ES" sz="2800" dirty="0" smtClean="0">
                <a:latin typeface="Arial Unicode MS"/>
                <a:cs typeface="Arial Unicode MS"/>
              </a:rPr>
              <a:t>exceder</a:t>
            </a:r>
            <a:r>
              <a:rPr lang="es-ES" sz="2800" spc="69" dirty="0" smtClean="0">
                <a:latin typeface="Arial Unicode MS"/>
                <a:cs typeface="Arial Unicode MS"/>
              </a:rPr>
              <a:t> </a:t>
            </a:r>
            <a:r>
              <a:rPr lang="es-ES" sz="2800" dirty="0" smtClean="0">
                <a:latin typeface="Arial Unicode MS"/>
                <a:cs typeface="Arial Unicode MS"/>
              </a:rPr>
              <a:t>el</a:t>
            </a:r>
            <a:r>
              <a:rPr lang="es-ES" sz="2800" spc="69" dirty="0" smtClean="0">
                <a:latin typeface="Arial Unicode MS"/>
                <a:cs typeface="Arial Unicode MS"/>
              </a:rPr>
              <a:t> </a:t>
            </a:r>
            <a:r>
              <a:rPr lang="es-ES" sz="2800" spc="-12" dirty="0" smtClean="0">
                <a:latin typeface="Arial Unicode MS"/>
                <a:cs typeface="Arial Unicode MS"/>
              </a:rPr>
              <a:t>15%.</a:t>
            </a:r>
            <a:endParaRPr lang="es-ES" sz="2800" dirty="0" smtClean="0">
              <a:latin typeface="Arial Unicode MS"/>
              <a:cs typeface="Arial Unicode MS"/>
            </a:endParaRPr>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9</a:t>
            </a:fld>
            <a:endParaRPr lang="en-US"/>
          </a:p>
        </p:txBody>
      </p:sp>
    </p:spTree>
    <p:extLst>
      <p:ext uri="{BB962C8B-B14F-4D97-AF65-F5344CB8AC3E}">
        <p14:creationId xmlns:p14="http://schemas.microsoft.com/office/powerpoint/2010/main" val="1132140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R="27776" algn="just">
              <a:spcBef>
                <a:spcPts val="62"/>
              </a:spcBef>
            </a:pPr>
            <a:r>
              <a:rPr lang="es-ES" sz="2800" spc="-19" dirty="0" smtClean="0">
                <a:latin typeface="Arial Unicode MS"/>
                <a:cs typeface="Arial Unicode MS"/>
              </a:rPr>
              <a:t>El</a:t>
            </a:r>
            <a:r>
              <a:rPr lang="es-ES" sz="2800" spc="62" dirty="0" smtClean="0">
                <a:latin typeface="Arial Unicode MS"/>
                <a:cs typeface="Arial Unicode MS"/>
              </a:rPr>
              <a:t> </a:t>
            </a:r>
            <a:r>
              <a:rPr lang="es-ES" sz="2800" dirty="0" smtClean="0">
                <a:latin typeface="Arial Unicode MS"/>
                <a:cs typeface="Arial Unicode MS"/>
              </a:rPr>
              <a:t>radio</a:t>
            </a:r>
            <a:r>
              <a:rPr lang="es-ES" sz="2800" spc="66" dirty="0" smtClean="0">
                <a:latin typeface="Arial Unicode MS"/>
                <a:cs typeface="Arial Unicode MS"/>
              </a:rPr>
              <a:t> </a:t>
            </a:r>
            <a:r>
              <a:rPr lang="es-ES" sz="2800" dirty="0" smtClean="0">
                <a:latin typeface="Arial Unicode MS"/>
                <a:cs typeface="Arial Unicode MS"/>
              </a:rPr>
              <a:t>R60/</a:t>
            </a:r>
            <a:r>
              <a:rPr lang="es-ES" sz="2800" spc="66" dirty="0" smtClean="0">
                <a:latin typeface="Arial Unicode MS"/>
                <a:cs typeface="Arial Unicode MS"/>
              </a:rPr>
              <a:t> </a:t>
            </a:r>
            <a:r>
              <a:rPr lang="es-ES" sz="2800" spc="-19" dirty="0" smtClean="0">
                <a:latin typeface="Arial Unicode MS"/>
                <a:cs typeface="Arial Unicode MS"/>
              </a:rPr>
              <a:t>R15</a:t>
            </a:r>
            <a:r>
              <a:rPr lang="es-ES" sz="2800" spc="47" dirty="0" smtClean="0">
                <a:latin typeface="Arial Unicode MS"/>
                <a:cs typeface="Arial Unicode MS"/>
              </a:rPr>
              <a:t> </a:t>
            </a:r>
            <a:r>
              <a:rPr lang="es-ES" sz="2800" dirty="0" smtClean="0">
                <a:latin typeface="Arial Unicode MS"/>
                <a:cs typeface="Arial Unicode MS"/>
              </a:rPr>
              <a:t>no</a:t>
            </a:r>
            <a:r>
              <a:rPr lang="es-ES" sz="2800" spc="66" dirty="0" smtClean="0">
                <a:latin typeface="Arial Unicode MS"/>
                <a:cs typeface="Arial Unicode MS"/>
              </a:rPr>
              <a:t> </a:t>
            </a:r>
            <a:r>
              <a:rPr lang="es-ES" sz="2800" dirty="0" smtClean="0">
                <a:latin typeface="Arial Unicode MS"/>
                <a:cs typeface="Arial Unicode MS"/>
              </a:rPr>
              <a:t>debe</a:t>
            </a:r>
            <a:r>
              <a:rPr lang="es-ES" sz="2800" spc="62" dirty="0" smtClean="0">
                <a:latin typeface="Arial Unicode MS"/>
                <a:cs typeface="Arial Unicode MS"/>
              </a:rPr>
              <a:t> </a:t>
            </a:r>
            <a:r>
              <a:rPr lang="es-ES" sz="2800" dirty="0" smtClean="0">
                <a:latin typeface="Arial Unicode MS"/>
                <a:cs typeface="Arial Unicode MS"/>
              </a:rPr>
              <a:t>ser</a:t>
            </a:r>
            <a:r>
              <a:rPr lang="es-ES" sz="2800" spc="66" dirty="0" smtClean="0">
                <a:latin typeface="Arial Unicode MS"/>
                <a:cs typeface="Arial Unicode MS"/>
              </a:rPr>
              <a:t> </a:t>
            </a:r>
            <a:r>
              <a:rPr lang="es-ES" sz="2800" dirty="0" smtClean="0">
                <a:latin typeface="Arial Unicode MS"/>
                <a:cs typeface="Arial Unicode MS"/>
              </a:rPr>
              <a:t>menor</a:t>
            </a:r>
            <a:r>
              <a:rPr lang="es-ES" sz="2800" spc="66" dirty="0" smtClean="0">
                <a:latin typeface="Arial Unicode MS"/>
                <a:cs typeface="Arial Unicode MS"/>
              </a:rPr>
              <a:t> </a:t>
            </a:r>
            <a:r>
              <a:rPr lang="es-ES" sz="2800" dirty="0" smtClean="0">
                <a:latin typeface="Arial Unicode MS"/>
                <a:cs typeface="Arial Unicode MS"/>
              </a:rPr>
              <a:t>a</a:t>
            </a:r>
            <a:r>
              <a:rPr lang="es-ES" sz="2800" spc="66" dirty="0" smtClean="0">
                <a:latin typeface="Arial Unicode MS"/>
                <a:cs typeface="Arial Unicode MS"/>
              </a:rPr>
              <a:t> </a:t>
            </a:r>
            <a:r>
              <a:rPr lang="es-ES" sz="2800" dirty="0" smtClean="0">
                <a:latin typeface="Arial Unicode MS"/>
                <a:cs typeface="Arial Unicode MS"/>
              </a:rPr>
              <a:t>1.3</a:t>
            </a:r>
            <a:r>
              <a:rPr lang="es-ES" sz="2800" spc="66" dirty="0" smtClean="0">
                <a:latin typeface="Arial Unicode MS"/>
                <a:cs typeface="Arial Unicode MS"/>
              </a:rPr>
              <a:t> </a:t>
            </a:r>
            <a:r>
              <a:rPr lang="es-ES" sz="2800" dirty="0" smtClean="0">
                <a:latin typeface="Arial Unicode MS"/>
                <a:cs typeface="Arial Unicode MS"/>
              </a:rPr>
              <a:t>para</a:t>
            </a:r>
            <a:r>
              <a:rPr lang="es-ES" sz="2800" spc="66" dirty="0" smtClean="0">
                <a:latin typeface="Arial Unicode MS"/>
                <a:cs typeface="Arial Unicode MS"/>
              </a:rPr>
              <a:t> </a:t>
            </a:r>
            <a:r>
              <a:rPr lang="es-ES" sz="2800" dirty="0" smtClean="0">
                <a:latin typeface="Arial Unicode MS"/>
                <a:cs typeface="Arial Unicode MS"/>
              </a:rPr>
              <a:t>cualquier</a:t>
            </a:r>
            <a:r>
              <a:rPr lang="es-ES" sz="2800" spc="66" dirty="0" smtClean="0">
                <a:latin typeface="Arial Unicode MS"/>
                <a:cs typeface="Arial Unicode MS"/>
              </a:rPr>
              <a:t> </a:t>
            </a:r>
            <a:r>
              <a:rPr lang="es-ES" sz="2800" dirty="0" smtClean="0">
                <a:latin typeface="Arial Unicode MS"/>
                <a:cs typeface="Arial Unicode MS"/>
              </a:rPr>
              <a:t>transformador</a:t>
            </a:r>
            <a:r>
              <a:rPr lang="es-ES" sz="2800" spc="66" dirty="0" smtClean="0">
                <a:latin typeface="Arial Unicode MS"/>
                <a:cs typeface="Arial Unicode MS"/>
              </a:rPr>
              <a:t> </a:t>
            </a:r>
            <a:r>
              <a:rPr lang="es-ES" sz="2800" dirty="0" smtClean="0">
                <a:latin typeface="Arial Unicode MS"/>
                <a:cs typeface="Arial Unicode MS"/>
              </a:rPr>
              <a:t>con</a:t>
            </a:r>
            <a:r>
              <a:rPr lang="es-ES" sz="2800" spc="66" dirty="0" smtClean="0">
                <a:latin typeface="Arial Unicode MS"/>
                <a:cs typeface="Arial Unicode MS"/>
              </a:rPr>
              <a:t> </a:t>
            </a:r>
            <a:r>
              <a:rPr lang="es-ES" sz="2800" spc="-16" dirty="0" smtClean="0">
                <a:latin typeface="Arial Unicode MS"/>
                <a:cs typeface="Arial Unicode MS"/>
              </a:rPr>
              <a:t>un</a:t>
            </a:r>
            <a:r>
              <a:rPr lang="es-ES" sz="2800" dirty="0" smtClean="0">
                <a:latin typeface="Arial Unicode MS"/>
                <a:cs typeface="Arial Unicode MS"/>
              </a:rPr>
              <a:t> nivel</a:t>
            </a:r>
            <a:r>
              <a:rPr lang="es-ES" sz="2800" spc="47" dirty="0" smtClean="0">
                <a:latin typeface="Arial Unicode MS"/>
                <a:cs typeface="Arial Unicode MS"/>
              </a:rPr>
              <a:t> </a:t>
            </a:r>
            <a:r>
              <a:rPr lang="es-ES" sz="2800" dirty="0" smtClean="0">
                <a:latin typeface="Arial Unicode MS"/>
                <a:cs typeface="Arial Unicode MS"/>
              </a:rPr>
              <a:t>de</a:t>
            </a:r>
            <a:r>
              <a:rPr lang="es-ES" sz="2800" spc="50" dirty="0" smtClean="0">
                <a:latin typeface="Arial Unicode MS"/>
                <a:cs typeface="Arial Unicode MS"/>
              </a:rPr>
              <a:t> </a:t>
            </a:r>
            <a:r>
              <a:rPr lang="es-ES" sz="2800" dirty="0" smtClean="0">
                <a:latin typeface="Arial Unicode MS"/>
                <a:cs typeface="Arial Unicode MS"/>
              </a:rPr>
              <a:t>voltaje</a:t>
            </a:r>
            <a:r>
              <a:rPr lang="es-ES" sz="2800" spc="47" dirty="0" smtClean="0">
                <a:latin typeface="Arial Unicode MS"/>
                <a:cs typeface="Arial Unicode MS"/>
              </a:rPr>
              <a:t> </a:t>
            </a:r>
            <a:r>
              <a:rPr lang="es-ES" sz="2800" spc="43" dirty="0" smtClean="0">
                <a:latin typeface="Arial Unicode MS"/>
                <a:cs typeface="Arial Unicode MS"/>
              </a:rPr>
              <a:t>#</a:t>
            </a:r>
            <a:r>
              <a:rPr lang="es-ES" sz="2800" spc="50" dirty="0" smtClean="0">
                <a:latin typeface="Arial Unicode MS"/>
                <a:cs typeface="Arial Unicode MS"/>
              </a:rPr>
              <a:t> </a:t>
            </a:r>
            <a:r>
              <a:rPr lang="es-ES" sz="2800" dirty="0" smtClean="0">
                <a:latin typeface="Arial Unicode MS"/>
                <a:cs typeface="Arial Unicode MS"/>
              </a:rPr>
              <a:t>35</a:t>
            </a:r>
            <a:r>
              <a:rPr lang="es-ES" sz="2800" spc="47" dirty="0" smtClean="0">
                <a:latin typeface="Arial Unicode MS"/>
                <a:cs typeface="Arial Unicode MS"/>
              </a:rPr>
              <a:t> </a:t>
            </a:r>
            <a:r>
              <a:rPr lang="es-ES" sz="2800" dirty="0" err="1" smtClean="0">
                <a:latin typeface="Arial Unicode MS"/>
                <a:cs typeface="Arial Unicode MS"/>
              </a:rPr>
              <a:t>kV</a:t>
            </a:r>
            <a:r>
              <a:rPr lang="es-ES" sz="2800" dirty="0" smtClean="0">
                <a:latin typeface="Arial Unicode MS"/>
                <a:cs typeface="Arial Unicode MS"/>
              </a:rPr>
              <a:t>,</a:t>
            </a:r>
            <a:r>
              <a:rPr lang="es-ES" sz="2800" spc="50" dirty="0" smtClean="0">
                <a:latin typeface="Arial Unicode MS"/>
                <a:cs typeface="Arial Unicode MS"/>
              </a:rPr>
              <a:t> </a:t>
            </a:r>
            <a:r>
              <a:rPr lang="es-ES" sz="2800" dirty="0" smtClean="0">
                <a:latin typeface="Arial Unicode MS"/>
                <a:cs typeface="Arial Unicode MS"/>
              </a:rPr>
              <a:t>y</a:t>
            </a:r>
            <a:r>
              <a:rPr lang="es-ES" sz="2800" spc="47" dirty="0" smtClean="0">
                <a:latin typeface="Arial Unicode MS"/>
                <a:cs typeface="Arial Unicode MS"/>
              </a:rPr>
              <a:t> </a:t>
            </a:r>
            <a:r>
              <a:rPr lang="es-ES" sz="2800" dirty="0" smtClean="0">
                <a:latin typeface="Arial Unicode MS"/>
                <a:cs typeface="Arial Unicode MS"/>
              </a:rPr>
              <a:t>1.5-1.7</a:t>
            </a:r>
            <a:r>
              <a:rPr lang="es-ES" sz="2800" spc="50" dirty="0" smtClean="0">
                <a:latin typeface="Arial Unicode MS"/>
                <a:cs typeface="Arial Unicode MS"/>
              </a:rPr>
              <a:t> </a:t>
            </a:r>
            <a:r>
              <a:rPr lang="es-ES" sz="2800" dirty="0" smtClean="0">
                <a:latin typeface="Arial Unicode MS"/>
                <a:cs typeface="Arial Unicode MS"/>
              </a:rPr>
              <a:t>para</a:t>
            </a:r>
            <a:r>
              <a:rPr lang="es-ES" sz="2800" spc="47" dirty="0" smtClean="0">
                <a:latin typeface="Arial Unicode MS"/>
                <a:cs typeface="Arial Unicode MS"/>
              </a:rPr>
              <a:t> </a:t>
            </a:r>
            <a:r>
              <a:rPr lang="es-ES" sz="2800" dirty="0" smtClean="0">
                <a:latin typeface="Arial Unicode MS"/>
                <a:cs typeface="Arial Unicode MS"/>
              </a:rPr>
              <a:t>transformadores</a:t>
            </a:r>
            <a:r>
              <a:rPr lang="es-ES" sz="2800" spc="50" dirty="0" smtClean="0">
                <a:latin typeface="Arial Unicode MS"/>
                <a:cs typeface="Arial Unicode MS"/>
              </a:rPr>
              <a:t> </a:t>
            </a:r>
            <a:r>
              <a:rPr lang="es-ES" sz="2800" dirty="0" smtClean="0">
                <a:latin typeface="Arial Unicode MS"/>
                <a:cs typeface="Arial Unicode MS"/>
              </a:rPr>
              <a:t>con</a:t>
            </a:r>
            <a:r>
              <a:rPr lang="es-ES" sz="2800" spc="47" dirty="0" smtClean="0">
                <a:latin typeface="Arial Unicode MS"/>
                <a:cs typeface="Arial Unicode MS"/>
              </a:rPr>
              <a:t> </a:t>
            </a:r>
            <a:r>
              <a:rPr lang="es-ES" sz="2800" dirty="0" smtClean="0">
                <a:latin typeface="Arial Unicode MS"/>
                <a:cs typeface="Arial Unicode MS"/>
              </a:rPr>
              <a:t>niveles</a:t>
            </a:r>
            <a:r>
              <a:rPr lang="es-ES" sz="2800" spc="50" dirty="0" smtClean="0">
                <a:latin typeface="Arial Unicode MS"/>
                <a:cs typeface="Arial Unicode MS"/>
              </a:rPr>
              <a:t> </a:t>
            </a:r>
            <a:r>
              <a:rPr lang="es-ES" sz="2800" dirty="0" smtClean="0">
                <a:latin typeface="Arial Unicode MS"/>
                <a:cs typeface="Arial Unicode MS"/>
              </a:rPr>
              <a:t>de</a:t>
            </a:r>
            <a:r>
              <a:rPr lang="es-ES" sz="2800" spc="47" dirty="0" smtClean="0">
                <a:latin typeface="Arial Unicode MS"/>
                <a:cs typeface="Arial Unicode MS"/>
              </a:rPr>
              <a:t> </a:t>
            </a:r>
            <a:r>
              <a:rPr lang="es-ES" sz="2800" dirty="0" smtClean="0">
                <a:latin typeface="Arial Unicode MS"/>
                <a:cs typeface="Arial Unicode MS"/>
              </a:rPr>
              <a:t>voltaje</a:t>
            </a:r>
            <a:r>
              <a:rPr lang="es-ES" sz="2800" spc="50" dirty="0" smtClean="0">
                <a:latin typeface="Arial Unicode MS"/>
                <a:cs typeface="Arial Unicode MS"/>
              </a:rPr>
              <a:t> </a:t>
            </a:r>
            <a:r>
              <a:rPr lang="es-ES" sz="2800" dirty="0" smtClean="0">
                <a:latin typeface="Arial Unicode MS"/>
                <a:cs typeface="Arial Unicode MS"/>
              </a:rPr>
              <a:t>de</a:t>
            </a:r>
            <a:r>
              <a:rPr lang="es-ES" sz="2800" spc="50" dirty="0" smtClean="0">
                <a:latin typeface="Arial Unicode MS"/>
                <a:cs typeface="Arial Unicode MS"/>
              </a:rPr>
              <a:t> </a:t>
            </a:r>
            <a:r>
              <a:rPr lang="es-ES" sz="2800" spc="-16" dirty="0" smtClean="0">
                <a:latin typeface="Arial Unicode MS"/>
                <a:cs typeface="Arial Unicode MS"/>
              </a:rPr>
              <a:t>66,</a:t>
            </a:r>
            <a:r>
              <a:rPr lang="es-ES" sz="2800" dirty="0" smtClean="0">
                <a:latin typeface="Arial Unicode MS"/>
                <a:cs typeface="Arial Unicode MS"/>
              </a:rPr>
              <a:t> 132, 220</a:t>
            </a:r>
            <a:r>
              <a:rPr lang="es-ES" sz="2800" spc="3" dirty="0" smtClean="0">
                <a:latin typeface="Arial Unicode MS"/>
                <a:cs typeface="Arial Unicode MS"/>
              </a:rPr>
              <a:t> </a:t>
            </a:r>
            <a:r>
              <a:rPr lang="es-ES" sz="2800" dirty="0" smtClean="0">
                <a:latin typeface="Arial Unicode MS"/>
                <a:cs typeface="Arial Unicode MS"/>
              </a:rPr>
              <a:t>y</a:t>
            </a:r>
            <a:r>
              <a:rPr lang="es-ES" sz="2800" spc="3" dirty="0" smtClean="0">
                <a:latin typeface="Arial Unicode MS"/>
                <a:cs typeface="Arial Unicode MS"/>
              </a:rPr>
              <a:t> </a:t>
            </a:r>
            <a:r>
              <a:rPr lang="es-ES" sz="2800" dirty="0" smtClean="0">
                <a:latin typeface="Arial Unicode MS"/>
                <a:cs typeface="Arial Unicode MS"/>
              </a:rPr>
              <a:t>500</a:t>
            </a:r>
            <a:r>
              <a:rPr lang="es-ES" sz="2800" spc="3" dirty="0" smtClean="0">
                <a:latin typeface="Arial Unicode MS"/>
                <a:cs typeface="Arial Unicode MS"/>
              </a:rPr>
              <a:t> </a:t>
            </a:r>
            <a:r>
              <a:rPr lang="es-ES" sz="2800" spc="-16" dirty="0" err="1" smtClean="0">
                <a:latin typeface="Arial Unicode MS"/>
                <a:cs typeface="Arial Unicode MS"/>
              </a:rPr>
              <a:t>kV</a:t>
            </a:r>
            <a:r>
              <a:rPr lang="es-ES" sz="2800" spc="-16" dirty="0" smtClean="0">
                <a:latin typeface="Arial Unicode MS"/>
                <a:cs typeface="Arial Unicode MS"/>
              </a:rPr>
              <a:t>.</a:t>
            </a:r>
            <a:endParaRPr lang="es-ES" sz="2800" dirty="0" smtClean="0">
              <a:latin typeface="Arial Unicode MS"/>
              <a:cs typeface="Arial Unicode MS"/>
            </a:endParaRPr>
          </a:p>
          <a:p>
            <a:pPr algn="just">
              <a:spcBef>
                <a:spcPts val="112"/>
              </a:spcBef>
            </a:pPr>
            <a:r>
              <a:rPr lang="es-ES" sz="2800" dirty="0" smtClean="0">
                <a:latin typeface="Arial Unicode MS"/>
                <a:cs typeface="Arial Unicode MS"/>
              </a:rPr>
              <a:t>Como</a:t>
            </a:r>
            <a:r>
              <a:rPr lang="es-ES" sz="2800" spc="43" dirty="0" smtClean="0">
                <a:latin typeface="Arial Unicode MS"/>
                <a:cs typeface="Arial Unicode MS"/>
              </a:rPr>
              <a:t> </a:t>
            </a:r>
            <a:r>
              <a:rPr lang="es-ES" sz="2800" spc="-6" dirty="0" smtClean="0">
                <a:latin typeface="Arial Unicode MS"/>
                <a:cs typeface="Arial Unicode MS"/>
              </a:rPr>
              <a:t>ejemplo:</a:t>
            </a:r>
            <a:endParaRPr lang="es-ES" sz="2800" dirty="0" smtClean="0">
              <a:latin typeface="Arial Unicode MS"/>
              <a:cs typeface="Arial Unicode MS"/>
            </a:endParaRPr>
          </a:p>
          <a:p>
            <a:pPr marL="2275027" marR="1006295" lvl="2" indent="-457200" algn="just">
              <a:spcBef>
                <a:spcPts val="381"/>
              </a:spcBef>
              <a:buFont typeface="Arial" panose="020B0604020202020204" pitchFamily="34" charset="0"/>
              <a:buChar char="•"/>
            </a:pPr>
            <a:r>
              <a:rPr lang="es-ES" sz="2800" b="1" spc="-22" dirty="0" smtClean="0">
                <a:solidFill>
                  <a:srgbClr val="0070C0"/>
                </a:solidFill>
                <a:latin typeface="Arial Unicode MS"/>
                <a:cs typeface="Arial Unicode MS"/>
              </a:rPr>
              <a:t>R60</a:t>
            </a:r>
            <a:r>
              <a:rPr lang="es-ES" sz="2800" b="1" spc="22" dirty="0" smtClean="0">
                <a:solidFill>
                  <a:srgbClr val="0070C0"/>
                </a:solidFill>
                <a:latin typeface="Arial Unicode MS"/>
                <a:cs typeface="Arial Unicode MS"/>
              </a:rPr>
              <a:t> = </a:t>
            </a:r>
            <a:r>
              <a:rPr lang="es-ES" sz="2800" b="1" dirty="0" smtClean="0">
                <a:solidFill>
                  <a:srgbClr val="0070C0"/>
                </a:solidFill>
                <a:latin typeface="Arial Unicode MS"/>
                <a:cs typeface="Arial Unicode MS"/>
              </a:rPr>
              <a:t>20</a:t>
            </a:r>
            <a:r>
              <a:rPr lang="es-ES" sz="2800" b="1" spc="37"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MΩ</a:t>
            </a:r>
            <a:r>
              <a:rPr lang="es-ES" sz="2800" b="1" spc="34"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en</a:t>
            </a:r>
            <a:r>
              <a:rPr lang="es-ES" sz="2800" b="1" spc="37"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57</a:t>
            </a:r>
            <a:r>
              <a:rPr lang="es-ES" sz="2800" b="1" dirty="0" smtClean="0">
                <a:solidFill>
                  <a:srgbClr val="0070C0"/>
                </a:solidFill>
                <a:latin typeface="Arial" panose="020B0604020202020204" pitchFamily="34" charset="0"/>
                <a:cs typeface="Arial" panose="020B0604020202020204" pitchFamily="34" charset="0"/>
              </a:rPr>
              <a:t>˚</a:t>
            </a:r>
            <a:r>
              <a:rPr lang="es-ES" sz="2800" b="1" spc="-56" dirty="0" smtClean="0">
                <a:solidFill>
                  <a:srgbClr val="0070C0"/>
                </a:solidFill>
                <a:latin typeface="Arial Unicode MS"/>
                <a:cs typeface="Arial Unicode MS"/>
              </a:rPr>
              <a:t>C</a:t>
            </a:r>
            <a:r>
              <a:rPr lang="es-ES" sz="2800" b="1" spc="34"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medido</a:t>
            </a:r>
            <a:r>
              <a:rPr lang="es-ES" sz="2800" b="1" spc="37"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en</a:t>
            </a:r>
            <a:r>
              <a:rPr lang="es-ES" sz="2800" b="1" spc="34"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el</a:t>
            </a:r>
            <a:r>
              <a:rPr lang="es-ES" sz="2800" b="1" spc="37" dirty="0" smtClean="0">
                <a:solidFill>
                  <a:srgbClr val="0070C0"/>
                </a:solidFill>
                <a:latin typeface="Arial Unicode MS"/>
                <a:cs typeface="Arial Unicode MS"/>
              </a:rPr>
              <a:t> </a:t>
            </a:r>
            <a:r>
              <a:rPr lang="es-ES" sz="2800" b="1" spc="-6" dirty="0" smtClean="0">
                <a:solidFill>
                  <a:srgbClr val="0070C0"/>
                </a:solidFill>
                <a:latin typeface="Arial Unicode MS"/>
                <a:cs typeface="Arial Unicode MS"/>
              </a:rPr>
              <a:t>sitio.</a:t>
            </a:r>
          </a:p>
          <a:p>
            <a:pPr marL="2275027" marR="1006295" lvl="2" indent="-457200" algn="just">
              <a:spcBef>
                <a:spcPts val="381"/>
              </a:spcBef>
              <a:buFont typeface="Arial" panose="020B0604020202020204" pitchFamily="34" charset="0"/>
              <a:buChar char="•"/>
            </a:pPr>
            <a:r>
              <a:rPr lang="es-ES" sz="2800" b="1" spc="-6" dirty="0" smtClean="0">
                <a:solidFill>
                  <a:srgbClr val="0070C0"/>
                </a:solidFill>
                <a:latin typeface="Arial Unicode MS"/>
                <a:cs typeface="Arial Unicode MS"/>
              </a:rPr>
              <a:t>R60</a:t>
            </a:r>
            <a:r>
              <a:rPr lang="es-ES" sz="2800" b="1" spc="125" dirty="0" smtClean="0">
                <a:solidFill>
                  <a:srgbClr val="0070C0"/>
                </a:solidFill>
                <a:latin typeface="Arial Unicode MS"/>
                <a:cs typeface="Arial Unicode MS"/>
              </a:rPr>
              <a:t> = </a:t>
            </a:r>
            <a:r>
              <a:rPr lang="es-ES" sz="2800" b="1" dirty="0" smtClean="0">
                <a:solidFill>
                  <a:srgbClr val="0070C0"/>
                </a:solidFill>
                <a:latin typeface="Arial Unicode MS"/>
                <a:cs typeface="Arial Unicode MS"/>
              </a:rPr>
              <a:t>510</a:t>
            </a:r>
            <a:r>
              <a:rPr lang="es-ES" sz="2800" b="1" spc="34"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MΩ</a:t>
            </a:r>
            <a:r>
              <a:rPr lang="es-ES" sz="2800" b="1" spc="37"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a</a:t>
            </a:r>
            <a:r>
              <a:rPr lang="es-ES" sz="2800" b="1" spc="34"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55</a:t>
            </a:r>
            <a:r>
              <a:rPr lang="es-ES" sz="2800" b="1" dirty="0" smtClean="0">
                <a:solidFill>
                  <a:srgbClr val="0070C0"/>
                </a:solidFill>
                <a:latin typeface="Arial" panose="020B0604020202020204" pitchFamily="34" charset="0"/>
                <a:cs typeface="Arial" panose="020B0604020202020204" pitchFamily="34" charset="0"/>
              </a:rPr>
              <a:t>˚</a:t>
            </a:r>
            <a:r>
              <a:rPr lang="es-ES" sz="2800" b="1" spc="-56" dirty="0" smtClean="0">
                <a:solidFill>
                  <a:srgbClr val="0070C0"/>
                </a:solidFill>
                <a:latin typeface="Arial Unicode MS"/>
                <a:cs typeface="Arial Unicode MS"/>
              </a:rPr>
              <a:t>C</a:t>
            </a:r>
            <a:r>
              <a:rPr lang="es-ES" sz="2800" b="1" spc="37"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medido</a:t>
            </a:r>
            <a:r>
              <a:rPr lang="es-ES" sz="2800" b="1" spc="37"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en</a:t>
            </a:r>
            <a:r>
              <a:rPr lang="es-ES" sz="2800" b="1" spc="34" dirty="0" smtClean="0">
                <a:solidFill>
                  <a:srgbClr val="0070C0"/>
                </a:solidFill>
                <a:latin typeface="Arial Unicode MS"/>
                <a:cs typeface="Arial Unicode MS"/>
              </a:rPr>
              <a:t> </a:t>
            </a:r>
            <a:r>
              <a:rPr lang="es-ES" sz="2800" b="1" spc="-6" dirty="0" smtClean="0">
                <a:solidFill>
                  <a:srgbClr val="0070C0"/>
                </a:solidFill>
                <a:latin typeface="Arial Unicode MS"/>
                <a:cs typeface="Arial Unicode MS"/>
              </a:rPr>
              <a:t>fábrica.</a:t>
            </a:r>
            <a:endParaRPr lang="es-ES" sz="2800" b="1" dirty="0" smtClean="0">
              <a:solidFill>
                <a:srgbClr val="0070C0"/>
              </a:solidFill>
              <a:latin typeface="Arial Unicode MS"/>
              <a:cs typeface="Arial Unicode MS"/>
            </a:endParaRPr>
          </a:p>
          <a:p>
            <a:pPr marL="2275027" marR="69043" lvl="2" indent="-457200" algn="just">
              <a:spcBef>
                <a:spcPts val="31"/>
              </a:spcBef>
              <a:buFont typeface="Arial" panose="020B0604020202020204" pitchFamily="34" charset="0"/>
              <a:buChar char="•"/>
            </a:pPr>
            <a:r>
              <a:rPr lang="es-ES" sz="2800" b="1" dirty="0" smtClean="0">
                <a:solidFill>
                  <a:srgbClr val="0070C0"/>
                </a:solidFill>
                <a:latin typeface="Arial Unicode MS"/>
                <a:cs typeface="Arial Unicode MS"/>
              </a:rPr>
              <a:t>Diferencia</a:t>
            </a:r>
            <a:r>
              <a:rPr lang="es-ES" sz="2800" b="1" spc="66"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de</a:t>
            </a:r>
            <a:r>
              <a:rPr lang="es-ES" sz="2800" b="1" spc="66"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temperatura</a:t>
            </a:r>
            <a:r>
              <a:rPr lang="es-ES" sz="2800" b="1" spc="69" dirty="0" smtClean="0">
                <a:solidFill>
                  <a:srgbClr val="0070C0"/>
                </a:solidFill>
                <a:latin typeface="Arial Unicode MS"/>
                <a:cs typeface="Arial Unicode MS"/>
              </a:rPr>
              <a:t> = </a:t>
            </a:r>
            <a:r>
              <a:rPr lang="es-ES" sz="2800" b="1" dirty="0" smtClean="0">
                <a:solidFill>
                  <a:srgbClr val="0070C0"/>
                </a:solidFill>
                <a:latin typeface="Arial Unicode MS"/>
                <a:cs typeface="Arial Unicode MS"/>
              </a:rPr>
              <a:t>57-55 = 2</a:t>
            </a:r>
            <a:r>
              <a:rPr lang="es-ES" sz="2800" b="1" dirty="0" smtClean="0">
                <a:solidFill>
                  <a:srgbClr val="0070C0"/>
                </a:solidFill>
                <a:latin typeface="Arial" panose="020B0604020202020204" pitchFamily="34" charset="0"/>
                <a:cs typeface="Arial" panose="020B0604020202020204" pitchFamily="34" charset="0"/>
              </a:rPr>
              <a:t>˚</a:t>
            </a:r>
            <a:r>
              <a:rPr lang="es-ES" sz="2800" b="1" spc="-31" dirty="0" smtClean="0">
                <a:solidFill>
                  <a:srgbClr val="0070C0"/>
                </a:solidFill>
                <a:latin typeface="Arial Unicode MS"/>
                <a:cs typeface="Arial Unicode MS"/>
              </a:rPr>
              <a:t>C.</a:t>
            </a:r>
            <a:r>
              <a:rPr lang="es-ES" sz="2800" b="1" spc="66"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Usando</a:t>
            </a:r>
            <a:r>
              <a:rPr lang="es-ES" sz="2800" b="1" spc="69"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la</a:t>
            </a:r>
            <a:r>
              <a:rPr lang="es-ES" sz="2800" b="1" spc="66"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tabla</a:t>
            </a:r>
            <a:r>
              <a:rPr lang="es-ES" sz="2800" b="1" spc="69"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5.2,</a:t>
            </a:r>
            <a:r>
              <a:rPr lang="es-ES" sz="2800" b="1" spc="66"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el</a:t>
            </a:r>
            <a:r>
              <a:rPr lang="es-ES" sz="2800" b="1" spc="66" dirty="0" smtClean="0">
                <a:solidFill>
                  <a:srgbClr val="0070C0"/>
                </a:solidFill>
                <a:latin typeface="Arial Unicode MS"/>
                <a:cs typeface="Arial Unicode MS"/>
              </a:rPr>
              <a:t> </a:t>
            </a:r>
            <a:r>
              <a:rPr lang="es-ES" sz="2800" b="1" spc="-6" dirty="0" smtClean="0">
                <a:solidFill>
                  <a:srgbClr val="0070C0"/>
                </a:solidFill>
                <a:latin typeface="Arial Unicode MS"/>
                <a:cs typeface="Arial Unicode MS"/>
              </a:rPr>
              <a:t>coeficiente k </a:t>
            </a:r>
            <a:r>
              <a:rPr lang="es-ES" sz="2800" b="1" dirty="0" smtClean="0">
                <a:solidFill>
                  <a:srgbClr val="0070C0"/>
                </a:solidFill>
                <a:latin typeface="Arial Unicode MS"/>
                <a:cs typeface="Arial Unicode MS"/>
              </a:rPr>
              <a:t>es</a:t>
            </a:r>
            <a:r>
              <a:rPr lang="es-ES" sz="2800" b="1" spc="16"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igual</a:t>
            </a:r>
            <a:r>
              <a:rPr lang="es-ES" sz="2800" b="1" spc="19"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a</a:t>
            </a:r>
            <a:r>
              <a:rPr lang="es-ES" sz="2800" b="1" spc="16" dirty="0" smtClean="0">
                <a:solidFill>
                  <a:srgbClr val="0070C0"/>
                </a:solidFill>
                <a:latin typeface="Arial Unicode MS"/>
                <a:cs typeface="Arial Unicode MS"/>
              </a:rPr>
              <a:t> </a:t>
            </a:r>
            <a:r>
              <a:rPr lang="es-ES" sz="2800" b="1" spc="-6" dirty="0" smtClean="0">
                <a:solidFill>
                  <a:srgbClr val="0070C0"/>
                </a:solidFill>
                <a:latin typeface="Arial Unicode MS"/>
                <a:cs typeface="Arial Unicode MS"/>
              </a:rPr>
              <a:t>1.08.</a:t>
            </a:r>
            <a:endParaRPr lang="es-ES" sz="2800" b="1" dirty="0" smtClean="0">
              <a:solidFill>
                <a:srgbClr val="0070C0"/>
              </a:solidFill>
              <a:latin typeface="Arial Unicode MS"/>
              <a:cs typeface="Arial Unicode MS"/>
            </a:endParaRPr>
          </a:p>
          <a:p>
            <a:pPr marL="2275027" lvl="2" indent="-457200" algn="just">
              <a:spcBef>
                <a:spcPts val="97"/>
              </a:spcBef>
              <a:buFont typeface="Arial" panose="020B0604020202020204" pitchFamily="34" charset="0"/>
              <a:buChar char="•"/>
            </a:pPr>
            <a:r>
              <a:rPr lang="es-ES" sz="2800" b="1" spc="-16" dirty="0" smtClean="0">
                <a:solidFill>
                  <a:srgbClr val="0070C0"/>
                </a:solidFill>
                <a:latin typeface="Arial Unicode MS"/>
                <a:cs typeface="Arial Unicode MS"/>
              </a:rPr>
              <a:t>R60</a:t>
            </a:r>
            <a:r>
              <a:rPr lang="es-ES" sz="2800" b="1" spc="69"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medido</a:t>
            </a:r>
            <a:r>
              <a:rPr lang="es-ES" sz="2800" b="1" spc="112"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correspondiente</a:t>
            </a:r>
            <a:r>
              <a:rPr lang="es-ES" sz="2800" b="1" spc="112"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a</a:t>
            </a:r>
            <a:r>
              <a:rPr lang="es-ES" sz="2800" b="1" spc="112"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la</a:t>
            </a:r>
            <a:r>
              <a:rPr lang="es-ES" sz="2800" b="1" spc="112"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temperatura</a:t>
            </a:r>
            <a:r>
              <a:rPr lang="es-ES" sz="2800" b="1" spc="109"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de</a:t>
            </a:r>
            <a:r>
              <a:rPr lang="es-ES" sz="2800" b="1" spc="112"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fábrica = 1.08 x 520 = 561,6</a:t>
            </a:r>
            <a:r>
              <a:rPr lang="es-ES" sz="2800" b="1" spc="112" dirty="0" smtClean="0">
                <a:solidFill>
                  <a:srgbClr val="0070C0"/>
                </a:solidFill>
                <a:latin typeface="Arial Unicode MS"/>
                <a:cs typeface="Arial Unicode MS"/>
              </a:rPr>
              <a:t> </a:t>
            </a:r>
            <a:r>
              <a:rPr lang="es-ES" sz="2800" b="1" spc="-16" dirty="0" smtClean="0">
                <a:solidFill>
                  <a:srgbClr val="0070C0"/>
                </a:solidFill>
                <a:latin typeface="Arial Unicode MS"/>
                <a:cs typeface="Arial Unicode MS"/>
              </a:rPr>
              <a:t>MΩ.</a:t>
            </a:r>
            <a:endParaRPr lang="es-ES" sz="2800" b="1" dirty="0" smtClean="0">
              <a:solidFill>
                <a:srgbClr val="0070C0"/>
              </a:solidFill>
              <a:latin typeface="Arial Unicode MS"/>
              <a:cs typeface="Arial Unicode MS"/>
            </a:endParaRPr>
          </a:p>
          <a:p>
            <a:pPr marL="2275027" lvl="2" indent="-457200" algn="just">
              <a:spcBef>
                <a:spcPts val="147"/>
              </a:spcBef>
              <a:buFont typeface="Arial" panose="020B0604020202020204" pitchFamily="34" charset="0"/>
              <a:buChar char="•"/>
            </a:pPr>
            <a:r>
              <a:rPr lang="es-ES" sz="2800" b="1" dirty="0" smtClean="0">
                <a:solidFill>
                  <a:srgbClr val="0070C0"/>
                </a:solidFill>
                <a:latin typeface="Arial Unicode MS"/>
                <a:cs typeface="Arial Unicode MS"/>
              </a:rPr>
              <a:t>Diferencia</a:t>
            </a:r>
            <a:r>
              <a:rPr lang="es-ES" sz="2800" b="1" spc="50"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de</a:t>
            </a:r>
            <a:r>
              <a:rPr lang="es-ES" sz="2800" b="1" spc="53"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aislamiento5</a:t>
            </a:r>
            <a:r>
              <a:rPr lang="es-ES" sz="2800" b="1" spc="50" dirty="0" smtClean="0">
                <a:solidFill>
                  <a:srgbClr val="0070C0"/>
                </a:solidFill>
                <a:latin typeface="Arial Unicode MS"/>
                <a:cs typeface="Arial Unicode MS"/>
              </a:rPr>
              <a:t> </a:t>
            </a:r>
            <a:r>
              <a:rPr lang="es-ES" sz="2800" b="1" spc="-6" dirty="0" smtClean="0">
                <a:solidFill>
                  <a:srgbClr val="0070C0"/>
                </a:solidFill>
                <a:latin typeface="Arial Unicode MS"/>
                <a:cs typeface="Arial Unicode MS"/>
              </a:rPr>
              <a:t>(561,6-</a:t>
            </a:r>
            <a:r>
              <a:rPr lang="es-ES" sz="2800" b="1" dirty="0" smtClean="0">
                <a:solidFill>
                  <a:srgbClr val="0070C0"/>
                </a:solidFill>
                <a:latin typeface="Arial Unicode MS"/>
                <a:cs typeface="Arial Unicode MS"/>
              </a:rPr>
              <a:t>510)</a:t>
            </a:r>
            <a:r>
              <a:rPr lang="es-ES" sz="2800" b="1" spc="53" dirty="0" smtClean="0">
                <a:solidFill>
                  <a:srgbClr val="0070C0"/>
                </a:solidFill>
                <a:latin typeface="Arial Unicode MS"/>
                <a:cs typeface="Arial Unicode MS"/>
              </a:rPr>
              <a:t> </a:t>
            </a:r>
            <a:r>
              <a:rPr lang="es-ES" sz="2800" b="1" spc="43" dirty="0" smtClean="0">
                <a:solidFill>
                  <a:srgbClr val="0070C0"/>
                </a:solidFill>
                <a:latin typeface="Arial Unicode MS"/>
                <a:cs typeface="Arial Unicode MS"/>
              </a:rPr>
              <a:t>/</a:t>
            </a:r>
            <a:r>
              <a:rPr lang="es-ES" sz="2800" b="1" spc="50"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510 x 100 = 10,11%,</a:t>
            </a:r>
            <a:r>
              <a:rPr lang="es-ES" sz="2800" b="1" spc="53"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que</a:t>
            </a:r>
            <a:r>
              <a:rPr lang="es-ES" sz="2800" b="1" spc="50"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es</a:t>
            </a:r>
            <a:r>
              <a:rPr lang="es-ES" sz="2800" b="1" spc="53"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menos</a:t>
            </a:r>
            <a:r>
              <a:rPr lang="es-ES" sz="2800" b="1" spc="50" dirty="0" smtClean="0">
                <a:solidFill>
                  <a:srgbClr val="0070C0"/>
                </a:solidFill>
                <a:latin typeface="Arial Unicode MS"/>
                <a:cs typeface="Arial Unicode MS"/>
              </a:rPr>
              <a:t> </a:t>
            </a:r>
            <a:r>
              <a:rPr lang="es-ES" sz="2800" b="1" dirty="0" smtClean="0">
                <a:solidFill>
                  <a:srgbClr val="0070C0"/>
                </a:solidFill>
                <a:latin typeface="Arial Unicode MS"/>
                <a:cs typeface="Arial Unicode MS"/>
              </a:rPr>
              <a:t>del</a:t>
            </a:r>
            <a:r>
              <a:rPr lang="es-ES" sz="2800" b="1" spc="53" dirty="0" smtClean="0">
                <a:solidFill>
                  <a:srgbClr val="0070C0"/>
                </a:solidFill>
                <a:latin typeface="Arial Unicode MS"/>
                <a:cs typeface="Arial Unicode MS"/>
              </a:rPr>
              <a:t> </a:t>
            </a:r>
            <a:r>
              <a:rPr lang="es-ES" sz="2800" b="1" spc="-16" dirty="0" smtClean="0">
                <a:solidFill>
                  <a:srgbClr val="0070C0"/>
                </a:solidFill>
                <a:latin typeface="Arial Unicode MS"/>
                <a:cs typeface="Arial Unicode MS"/>
              </a:rPr>
              <a:t>30%</a:t>
            </a:r>
            <a:endParaRPr lang="es-ES" sz="2800" b="1" dirty="0" smtClean="0">
              <a:solidFill>
                <a:srgbClr val="0070C0"/>
              </a:solidFill>
              <a:latin typeface="Arial Unicode MS"/>
              <a:cs typeface="Arial Unicode MS"/>
            </a:endParaRPr>
          </a:p>
          <a:p>
            <a:pPr algn="just">
              <a:spcBef>
                <a:spcPts val="19"/>
              </a:spcBef>
            </a:pPr>
            <a:endParaRPr lang="es-ES" sz="2800" dirty="0" smtClean="0">
              <a:latin typeface="Arial Unicode MS"/>
              <a:cs typeface="Arial Unicode MS"/>
            </a:endParaRPr>
          </a:p>
          <a:p>
            <a:pPr marL="118248" marR="218639" algn="just">
              <a:spcBef>
                <a:spcPts val="3"/>
              </a:spcBef>
            </a:pPr>
            <a:r>
              <a:rPr lang="es-ES" sz="2800" dirty="0" smtClean="0">
                <a:latin typeface="Arial Unicode MS"/>
                <a:cs typeface="Arial Unicode MS"/>
              </a:rPr>
              <a:t>Una</a:t>
            </a:r>
            <a:r>
              <a:rPr lang="es-ES" sz="2800" spc="60" dirty="0" smtClean="0">
                <a:latin typeface="Arial Unicode MS"/>
                <a:cs typeface="Arial Unicode MS"/>
              </a:rPr>
              <a:t> </a:t>
            </a:r>
            <a:r>
              <a:rPr lang="es-ES" sz="2800" dirty="0" smtClean="0">
                <a:latin typeface="Arial Unicode MS"/>
                <a:cs typeface="Arial Unicode MS"/>
              </a:rPr>
              <a:t>vez</a:t>
            </a:r>
            <a:r>
              <a:rPr lang="es-ES" sz="2800" spc="60" dirty="0" smtClean="0">
                <a:latin typeface="Arial Unicode MS"/>
                <a:cs typeface="Arial Unicode MS"/>
              </a:rPr>
              <a:t> </a:t>
            </a:r>
            <a:r>
              <a:rPr lang="es-ES" sz="2800" dirty="0" smtClean="0">
                <a:latin typeface="Arial Unicode MS"/>
                <a:cs typeface="Arial Unicode MS"/>
              </a:rPr>
              <a:t>finalizada</a:t>
            </a:r>
            <a:r>
              <a:rPr lang="es-ES" sz="2800" spc="60" dirty="0" smtClean="0">
                <a:latin typeface="Arial Unicode MS"/>
                <a:cs typeface="Arial Unicode MS"/>
              </a:rPr>
              <a:t> </a:t>
            </a:r>
            <a:r>
              <a:rPr lang="es-ES" sz="2800" dirty="0" smtClean="0">
                <a:latin typeface="Arial Unicode MS"/>
                <a:cs typeface="Arial Unicode MS"/>
              </a:rPr>
              <a:t>la</a:t>
            </a:r>
            <a:r>
              <a:rPr lang="es-ES" sz="2800" spc="60" dirty="0" smtClean="0">
                <a:latin typeface="Arial Unicode MS"/>
                <a:cs typeface="Arial Unicode MS"/>
              </a:rPr>
              <a:t> </a:t>
            </a:r>
            <a:r>
              <a:rPr lang="es-ES" sz="2800" dirty="0" smtClean="0">
                <a:latin typeface="Arial Unicode MS"/>
                <a:cs typeface="Arial Unicode MS"/>
              </a:rPr>
              <a:t>prueba,</a:t>
            </a:r>
            <a:r>
              <a:rPr lang="es-ES" sz="2800" spc="60" dirty="0" smtClean="0">
                <a:latin typeface="Arial Unicode MS"/>
                <a:cs typeface="Arial Unicode MS"/>
              </a:rPr>
              <a:t> </a:t>
            </a:r>
            <a:r>
              <a:rPr lang="es-ES" sz="2800" dirty="0" smtClean="0">
                <a:latin typeface="Arial Unicode MS"/>
                <a:cs typeface="Arial Unicode MS"/>
              </a:rPr>
              <a:t>el</a:t>
            </a:r>
            <a:r>
              <a:rPr lang="es-ES" sz="2800" spc="60" dirty="0" smtClean="0">
                <a:latin typeface="Arial Unicode MS"/>
                <a:cs typeface="Arial Unicode MS"/>
              </a:rPr>
              <a:t> </a:t>
            </a:r>
            <a:r>
              <a:rPr lang="es-ES" sz="2800" dirty="0" smtClean="0">
                <a:latin typeface="Arial Unicode MS"/>
                <a:cs typeface="Arial Unicode MS"/>
              </a:rPr>
              <a:t>devanado</a:t>
            </a:r>
            <a:r>
              <a:rPr lang="es-ES" sz="2800" spc="60" dirty="0" smtClean="0">
                <a:latin typeface="Arial Unicode MS"/>
                <a:cs typeface="Arial Unicode MS"/>
              </a:rPr>
              <a:t> </a:t>
            </a:r>
            <a:r>
              <a:rPr lang="es-ES" sz="2800" dirty="0" smtClean="0">
                <a:latin typeface="Arial Unicode MS"/>
                <a:cs typeface="Arial Unicode MS"/>
              </a:rPr>
              <a:t>del</a:t>
            </a:r>
            <a:r>
              <a:rPr lang="es-ES" sz="2800" spc="60" dirty="0" smtClean="0">
                <a:latin typeface="Arial Unicode MS"/>
                <a:cs typeface="Arial Unicode MS"/>
              </a:rPr>
              <a:t> </a:t>
            </a:r>
            <a:r>
              <a:rPr lang="es-ES" sz="2800" dirty="0" smtClean="0">
                <a:latin typeface="Arial Unicode MS"/>
                <a:cs typeface="Arial Unicode MS"/>
              </a:rPr>
              <a:t>transformador</a:t>
            </a:r>
            <a:r>
              <a:rPr lang="es-ES" sz="2800" spc="60" dirty="0" smtClean="0">
                <a:latin typeface="Arial Unicode MS"/>
                <a:cs typeface="Arial Unicode MS"/>
              </a:rPr>
              <a:t> </a:t>
            </a:r>
            <a:r>
              <a:rPr lang="es-ES" sz="2800" dirty="0" smtClean="0">
                <a:latin typeface="Arial Unicode MS"/>
                <a:cs typeface="Arial Unicode MS"/>
              </a:rPr>
              <a:t>debe</a:t>
            </a:r>
            <a:r>
              <a:rPr lang="es-ES" sz="2800" spc="60" dirty="0" smtClean="0">
                <a:latin typeface="Arial Unicode MS"/>
                <a:cs typeface="Arial Unicode MS"/>
              </a:rPr>
              <a:t> </a:t>
            </a:r>
            <a:r>
              <a:rPr lang="es-ES" sz="2800" dirty="0" smtClean="0">
                <a:latin typeface="Arial Unicode MS"/>
                <a:cs typeface="Arial Unicode MS"/>
              </a:rPr>
              <a:t>conectarse</a:t>
            </a:r>
            <a:r>
              <a:rPr lang="es-ES" sz="2800" spc="60" dirty="0" smtClean="0">
                <a:latin typeface="Arial Unicode MS"/>
                <a:cs typeface="Arial Unicode MS"/>
              </a:rPr>
              <a:t> </a:t>
            </a:r>
            <a:r>
              <a:rPr lang="es-ES" sz="2800" dirty="0" smtClean="0">
                <a:latin typeface="Arial Unicode MS"/>
                <a:cs typeface="Arial Unicode MS"/>
              </a:rPr>
              <a:t>a</a:t>
            </a:r>
            <a:r>
              <a:rPr lang="es-ES" sz="2800" spc="60" dirty="0" smtClean="0">
                <a:latin typeface="Arial Unicode MS"/>
                <a:cs typeface="Arial Unicode MS"/>
              </a:rPr>
              <a:t> </a:t>
            </a:r>
            <a:r>
              <a:rPr lang="es-ES" sz="2800" dirty="0" smtClean="0">
                <a:latin typeface="Arial Unicode MS"/>
                <a:cs typeface="Arial Unicode MS"/>
              </a:rPr>
              <a:t>tierra</a:t>
            </a:r>
            <a:r>
              <a:rPr lang="es-ES" sz="2800" spc="60" dirty="0" smtClean="0">
                <a:latin typeface="Arial Unicode MS"/>
                <a:cs typeface="Arial Unicode MS"/>
              </a:rPr>
              <a:t> </a:t>
            </a:r>
            <a:r>
              <a:rPr lang="es-ES" sz="2800" spc="-12" dirty="0" smtClean="0">
                <a:latin typeface="Arial Unicode MS"/>
                <a:cs typeface="Arial Unicode MS"/>
              </a:rPr>
              <a:t>para</a:t>
            </a:r>
            <a:r>
              <a:rPr lang="es-ES" sz="2800" spc="125" dirty="0" smtClean="0">
                <a:latin typeface="Arial Unicode MS"/>
                <a:cs typeface="Arial Unicode MS"/>
              </a:rPr>
              <a:t> </a:t>
            </a:r>
            <a:r>
              <a:rPr lang="es-ES" sz="2800" dirty="0" smtClean="0">
                <a:latin typeface="Arial Unicode MS"/>
                <a:cs typeface="Arial Unicode MS"/>
              </a:rPr>
              <a:t>asegurarse</a:t>
            </a:r>
            <a:r>
              <a:rPr lang="es-ES" sz="2800" spc="41" dirty="0" smtClean="0">
                <a:latin typeface="Arial Unicode MS"/>
                <a:cs typeface="Arial Unicode MS"/>
              </a:rPr>
              <a:t> </a:t>
            </a:r>
            <a:r>
              <a:rPr lang="es-ES" sz="2800" dirty="0" smtClean="0">
                <a:latin typeface="Arial Unicode MS"/>
                <a:cs typeface="Arial Unicode MS"/>
              </a:rPr>
              <a:t>de</a:t>
            </a:r>
            <a:r>
              <a:rPr lang="es-ES" sz="2800" spc="41" dirty="0" smtClean="0">
                <a:latin typeface="Arial Unicode MS"/>
                <a:cs typeface="Arial Unicode MS"/>
              </a:rPr>
              <a:t> </a:t>
            </a:r>
            <a:r>
              <a:rPr lang="es-ES" sz="2800" dirty="0" smtClean="0">
                <a:latin typeface="Arial Unicode MS"/>
                <a:cs typeface="Arial Unicode MS"/>
              </a:rPr>
              <a:t>que</a:t>
            </a:r>
            <a:r>
              <a:rPr lang="es-ES" sz="2800" spc="41" dirty="0" smtClean="0">
                <a:latin typeface="Arial Unicode MS"/>
                <a:cs typeface="Arial Unicode MS"/>
              </a:rPr>
              <a:t> </a:t>
            </a:r>
            <a:r>
              <a:rPr lang="es-ES" sz="2800" dirty="0" smtClean="0">
                <a:latin typeface="Arial Unicode MS"/>
                <a:cs typeface="Arial Unicode MS"/>
              </a:rPr>
              <a:t>esté</a:t>
            </a:r>
            <a:r>
              <a:rPr lang="es-ES" sz="2800" spc="41" dirty="0" smtClean="0">
                <a:latin typeface="Arial Unicode MS"/>
                <a:cs typeface="Arial Unicode MS"/>
              </a:rPr>
              <a:t> </a:t>
            </a:r>
            <a:r>
              <a:rPr lang="es-ES" sz="2800" spc="-6" dirty="0" smtClean="0">
                <a:latin typeface="Arial Unicode MS"/>
                <a:cs typeface="Arial Unicode MS"/>
              </a:rPr>
              <a:t>descargado.</a:t>
            </a:r>
          </a:p>
          <a:p>
            <a:pPr marL="7936" algn="just">
              <a:spcBef>
                <a:spcPts val="62"/>
              </a:spcBef>
            </a:pPr>
            <a:r>
              <a:rPr lang="es-ES" sz="2800" b="1" dirty="0" smtClean="0">
                <a:latin typeface="Arial Unicode MS"/>
                <a:cs typeface="Arial Unicode MS"/>
              </a:rPr>
              <a:t>5.6.2</a:t>
            </a:r>
            <a:r>
              <a:rPr lang="es-ES" sz="2800" b="1" spc="53" dirty="0" smtClean="0">
                <a:latin typeface="Arial Unicode MS"/>
                <a:cs typeface="Arial Unicode MS"/>
              </a:rPr>
              <a:t> </a:t>
            </a:r>
            <a:r>
              <a:rPr lang="es-ES" sz="2800" b="1" dirty="0" smtClean="0">
                <a:latin typeface="Arial Unicode MS"/>
                <a:cs typeface="Arial Unicode MS"/>
              </a:rPr>
              <a:t>Medición</a:t>
            </a:r>
            <a:r>
              <a:rPr lang="es-ES" sz="2800" b="1" spc="53" dirty="0" smtClean="0">
                <a:latin typeface="Arial Unicode MS"/>
                <a:cs typeface="Arial Unicode MS"/>
              </a:rPr>
              <a:t> </a:t>
            </a:r>
            <a:r>
              <a:rPr lang="es-ES" sz="2800" b="1" dirty="0" smtClean="0">
                <a:latin typeface="Arial Unicode MS"/>
                <a:cs typeface="Arial Unicode MS"/>
              </a:rPr>
              <a:t>de</a:t>
            </a:r>
            <a:r>
              <a:rPr lang="es-ES" sz="2800" b="1" spc="53" dirty="0" smtClean="0">
                <a:latin typeface="Arial Unicode MS"/>
                <a:cs typeface="Arial Unicode MS"/>
              </a:rPr>
              <a:t> </a:t>
            </a:r>
            <a:r>
              <a:rPr lang="es-ES" sz="2800" b="1" dirty="0" smtClean="0">
                <a:latin typeface="Arial Unicode MS"/>
                <a:cs typeface="Arial Unicode MS"/>
              </a:rPr>
              <a:t>la</a:t>
            </a:r>
            <a:r>
              <a:rPr lang="es-ES" sz="2800" b="1" spc="56" dirty="0" smtClean="0">
                <a:latin typeface="Arial Unicode MS"/>
                <a:cs typeface="Arial Unicode MS"/>
              </a:rPr>
              <a:t> </a:t>
            </a:r>
            <a:r>
              <a:rPr lang="es-ES" sz="2800" b="1" dirty="0" smtClean="0">
                <a:latin typeface="Arial Unicode MS"/>
                <a:cs typeface="Arial Unicode MS"/>
              </a:rPr>
              <a:t>prueba</a:t>
            </a:r>
            <a:r>
              <a:rPr lang="es-ES" sz="2800" b="1" spc="53" dirty="0" smtClean="0">
                <a:latin typeface="Arial Unicode MS"/>
                <a:cs typeface="Arial Unicode MS"/>
              </a:rPr>
              <a:t> </a:t>
            </a:r>
            <a:r>
              <a:rPr lang="es-ES" sz="2800" b="1" dirty="0" smtClean="0">
                <a:latin typeface="Arial Unicode MS"/>
                <a:cs typeface="Arial Unicode MS"/>
              </a:rPr>
              <a:t>de</a:t>
            </a:r>
            <a:r>
              <a:rPr lang="es-ES" sz="2800" b="1" spc="53" dirty="0" smtClean="0">
                <a:latin typeface="Arial Unicode MS"/>
                <a:cs typeface="Arial Unicode MS"/>
              </a:rPr>
              <a:t> </a:t>
            </a:r>
            <a:r>
              <a:rPr lang="es-ES" sz="2800" b="1" dirty="0" smtClean="0">
                <a:latin typeface="Arial Unicode MS"/>
                <a:cs typeface="Arial Unicode MS"/>
              </a:rPr>
              <a:t>relación</a:t>
            </a:r>
            <a:r>
              <a:rPr lang="es-ES" sz="2800" b="1" spc="56" dirty="0" smtClean="0">
                <a:latin typeface="Arial Unicode MS"/>
                <a:cs typeface="Arial Unicode MS"/>
              </a:rPr>
              <a:t> </a:t>
            </a:r>
            <a:r>
              <a:rPr lang="es-ES" sz="2800" b="1" dirty="0" smtClean="0">
                <a:latin typeface="Arial Unicode MS"/>
                <a:cs typeface="Arial Unicode MS"/>
              </a:rPr>
              <a:t>de</a:t>
            </a:r>
            <a:r>
              <a:rPr lang="es-ES" sz="2800" b="1" spc="53" dirty="0" smtClean="0">
                <a:latin typeface="Arial Unicode MS"/>
                <a:cs typeface="Arial Unicode MS"/>
              </a:rPr>
              <a:t> </a:t>
            </a:r>
            <a:r>
              <a:rPr lang="es-ES" sz="2800" b="1" spc="-6" dirty="0" smtClean="0">
                <a:latin typeface="Arial Unicode MS"/>
                <a:cs typeface="Arial Unicode MS"/>
              </a:rPr>
              <a:t>voltaje</a:t>
            </a:r>
          </a:p>
          <a:p>
            <a:pPr marL="7936" algn="just">
              <a:spcBef>
                <a:spcPts val="62"/>
              </a:spcBef>
            </a:pPr>
            <a:endParaRPr lang="es-ES" sz="2800" dirty="0" smtClean="0">
              <a:latin typeface="Arial Unicode MS"/>
              <a:cs typeface="Arial Unicode MS"/>
            </a:endParaRPr>
          </a:p>
          <a:p>
            <a:pPr marL="7936" marR="3174" algn="just">
              <a:spcBef>
                <a:spcPts val="362"/>
              </a:spcBef>
            </a:pPr>
            <a:r>
              <a:rPr lang="es-ES" sz="2800" spc="-6" dirty="0" smtClean="0">
                <a:latin typeface="Arial Unicode MS"/>
                <a:cs typeface="Arial Unicode MS"/>
              </a:rPr>
              <a:t>Esta</a:t>
            </a:r>
            <a:r>
              <a:rPr lang="es-ES" sz="2800" spc="37" dirty="0" smtClean="0">
                <a:latin typeface="Arial Unicode MS"/>
                <a:cs typeface="Arial Unicode MS"/>
              </a:rPr>
              <a:t> </a:t>
            </a:r>
            <a:r>
              <a:rPr lang="es-ES" sz="2800" dirty="0" smtClean="0">
                <a:latin typeface="Arial Unicode MS"/>
                <a:cs typeface="Arial Unicode MS"/>
              </a:rPr>
              <a:t>prueba</a:t>
            </a:r>
            <a:r>
              <a:rPr lang="es-ES" sz="2800" spc="37" dirty="0" smtClean="0">
                <a:latin typeface="Arial Unicode MS"/>
                <a:cs typeface="Arial Unicode MS"/>
              </a:rPr>
              <a:t> </a:t>
            </a:r>
            <a:r>
              <a:rPr lang="es-ES" sz="2800" dirty="0" smtClean="0">
                <a:latin typeface="Arial Unicode MS"/>
                <a:cs typeface="Arial Unicode MS"/>
              </a:rPr>
              <a:t>se</a:t>
            </a:r>
            <a:r>
              <a:rPr lang="es-ES" sz="2800" spc="41" dirty="0" smtClean="0">
                <a:latin typeface="Arial Unicode MS"/>
                <a:cs typeface="Arial Unicode MS"/>
              </a:rPr>
              <a:t> </a:t>
            </a:r>
            <a:r>
              <a:rPr lang="es-ES" sz="2800" dirty="0" smtClean="0">
                <a:latin typeface="Arial Unicode MS"/>
                <a:cs typeface="Arial Unicode MS"/>
              </a:rPr>
              <a:t>realiza</a:t>
            </a:r>
            <a:r>
              <a:rPr lang="es-ES" sz="2800" spc="37" dirty="0" smtClean="0">
                <a:latin typeface="Arial Unicode MS"/>
                <a:cs typeface="Arial Unicode MS"/>
              </a:rPr>
              <a:t> </a:t>
            </a:r>
            <a:r>
              <a:rPr lang="es-ES" sz="2800" dirty="0" smtClean="0">
                <a:latin typeface="Arial Unicode MS"/>
                <a:cs typeface="Arial Unicode MS"/>
              </a:rPr>
              <a:t>inyectando</a:t>
            </a:r>
            <a:r>
              <a:rPr lang="es-ES" sz="2800" spc="41" dirty="0" smtClean="0">
                <a:latin typeface="Arial Unicode MS"/>
                <a:cs typeface="Arial Unicode MS"/>
              </a:rPr>
              <a:t> </a:t>
            </a:r>
            <a:r>
              <a:rPr lang="es-ES" sz="2800" dirty="0" smtClean="0">
                <a:latin typeface="Arial Unicode MS"/>
                <a:cs typeface="Arial Unicode MS"/>
              </a:rPr>
              <a:t>380</a:t>
            </a:r>
            <a:r>
              <a:rPr lang="es-ES" sz="2800" spc="37" dirty="0" smtClean="0">
                <a:latin typeface="Arial Unicode MS"/>
                <a:cs typeface="Arial Unicode MS"/>
              </a:rPr>
              <a:t> </a:t>
            </a:r>
            <a:r>
              <a:rPr lang="es-ES" sz="2800" spc="-41" dirty="0" smtClean="0">
                <a:latin typeface="Arial Unicode MS"/>
                <a:cs typeface="Arial Unicode MS"/>
              </a:rPr>
              <a:t>V</a:t>
            </a:r>
            <a:r>
              <a:rPr lang="es-ES" sz="2800" spc="41" dirty="0" smtClean="0">
                <a:latin typeface="Arial Unicode MS"/>
                <a:cs typeface="Arial Unicode MS"/>
              </a:rPr>
              <a:t> </a:t>
            </a:r>
            <a:r>
              <a:rPr lang="es-ES" sz="2800" dirty="0" smtClean="0">
                <a:latin typeface="Arial Unicode MS"/>
                <a:cs typeface="Arial Unicode MS"/>
              </a:rPr>
              <a:t>en</a:t>
            </a:r>
            <a:r>
              <a:rPr lang="es-ES" sz="2800" spc="37" dirty="0" smtClean="0">
                <a:latin typeface="Arial Unicode MS"/>
                <a:cs typeface="Arial Unicode MS"/>
              </a:rPr>
              <a:t> </a:t>
            </a:r>
            <a:r>
              <a:rPr lang="es-ES" sz="2800" dirty="0" smtClean="0">
                <a:latin typeface="Arial Unicode MS"/>
                <a:cs typeface="Arial Unicode MS"/>
              </a:rPr>
              <a:t>el</a:t>
            </a:r>
            <a:r>
              <a:rPr lang="es-ES" sz="2800" spc="37" dirty="0" smtClean="0">
                <a:latin typeface="Arial Unicode MS"/>
                <a:cs typeface="Arial Unicode MS"/>
              </a:rPr>
              <a:t> </a:t>
            </a:r>
            <a:r>
              <a:rPr lang="es-ES" sz="2800" dirty="0" smtClean="0">
                <a:latin typeface="Arial Unicode MS"/>
                <a:cs typeface="Arial Unicode MS"/>
              </a:rPr>
              <a:t>lugar</a:t>
            </a:r>
            <a:r>
              <a:rPr lang="es-ES" sz="2800" spc="41" dirty="0" smtClean="0">
                <a:latin typeface="Arial Unicode MS"/>
                <a:cs typeface="Arial Unicode MS"/>
              </a:rPr>
              <a:t> </a:t>
            </a:r>
            <a:r>
              <a:rPr lang="es-ES" sz="2800" dirty="0" smtClean="0">
                <a:latin typeface="Arial Unicode MS"/>
                <a:cs typeface="Arial Unicode MS"/>
              </a:rPr>
              <a:t>y</a:t>
            </a:r>
            <a:r>
              <a:rPr lang="es-ES" sz="2800" spc="37" dirty="0" smtClean="0">
                <a:latin typeface="Arial Unicode MS"/>
                <a:cs typeface="Arial Unicode MS"/>
              </a:rPr>
              <a:t> </a:t>
            </a:r>
            <a:r>
              <a:rPr lang="es-ES" sz="2800" dirty="0" smtClean="0">
                <a:latin typeface="Arial Unicode MS"/>
                <a:cs typeface="Arial Unicode MS"/>
              </a:rPr>
              <a:t>la</a:t>
            </a:r>
            <a:r>
              <a:rPr lang="es-ES" sz="2800" spc="41" dirty="0" smtClean="0">
                <a:latin typeface="Arial Unicode MS"/>
                <a:cs typeface="Arial Unicode MS"/>
              </a:rPr>
              <a:t> </a:t>
            </a:r>
            <a:r>
              <a:rPr lang="es-ES" sz="2800" dirty="0" smtClean="0">
                <a:latin typeface="Arial Unicode MS"/>
                <a:cs typeface="Arial Unicode MS"/>
              </a:rPr>
              <a:t>relación</a:t>
            </a:r>
            <a:r>
              <a:rPr lang="es-ES" sz="2800" spc="37" dirty="0" smtClean="0">
                <a:latin typeface="Arial Unicode MS"/>
                <a:cs typeface="Arial Unicode MS"/>
              </a:rPr>
              <a:t> </a:t>
            </a:r>
            <a:r>
              <a:rPr lang="es-ES" sz="2800" dirty="0" smtClean="0">
                <a:latin typeface="Arial Unicode MS"/>
                <a:cs typeface="Arial Unicode MS"/>
              </a:rPr>
              <a:t>se</a:t>
            </a:r>
            <a:r>
              <a:rPr lang="es-ES" sz="2800" spc="41" dirty="0" smtClean="0">
                <a:latin typeface="Arial Unicode MS"/>
                <a:cs typeface="Arial Unicode MS"/>
              </a:rPr>
              <a:t> </a:t>
            </a:r>
            <a:r>
              <a:rPr lang="es-ES" sz="2800" dirty="0" smtClean="0">
                <a:latin typeface="Arial Unicode MS"/>
                <a:cs typeface="Arial Unicode MS"/>
              </a:rPr>
              <a:t>mide</a:t>
            </a:r>
            <a:r>
              <a:rPr lang="es-ES" sz="2800" spc="37" dirty="0" smtClean="0">
                <a:latin typeface="Arial Unicode MS"/>
                <a:cs typeface="Arial Unicode MS"/>
              </a:rPr>
              <a:t> </a:t>
            </a:r>
            <a:r>
              <a:rPr lang="es-ES" sz="2800" dirty="0" smtClean="0">
                <a:latin typeface="Arial Unicode MS"/>
                <a:cs typeface="Arial Unicode MS"/>
              </a:rPr>
              <a:t>en</a:t>
            </a:r>
            <a:r>
              <a:rPr lang="es-ES" sz="2800" spc="41" dirty="0" smtClean="0">
                <a:latin typeface="Arial Unicode MS"/>
                <a:cs typeface="Arial Unicode MS"/>
              </a:rPr>
              <a:t> </a:t>
            </a:r>
            <a:r>
              <a:rPr lang="es-ES" sz="2800" dirty="0" smtClean="0">
                <a:latin typeface="Arial Unicode MS"/>
                <a:cs typeface="Arial Unicode MS"/>
              </a:rPr>
              <a:t>cada</a:t>
            </a:r>
            <a:r>
              <a:rPr lang="es-ES" sz="2800" spc="37" dirty="0" smtClean="0">
                <a:latin typeface="Arial Unicode MS"/>
                <a:cs typeface="Arial Unicode MS"/>
              </a:rPr>
              <a:t> </a:t>
            </a:r>
            <a:r>
              <a:rPr lang="es-ES" sz="2800" dirty="0" smtClean="0">
                <a:latin typeface="Arial Unicode MS"/>
                <a:cs typeface="Arial Unicode MS"/>
              </a:rPr>
              <a:t>toma</a:t>
            </a:r>
            <a:r>
              <a:rPr lang="es-ES" sz="2800" spc="37" dirty="0" smtClean="0">
                <a:latin typeface="Arial Unicode MS"/>
                <a:cs typeface="Arial Unicode MS"/>
              </a:rPr>
              <a:t> </a:t>
            </a:r>
            <a:r>
              <a:rPr lang="es-ES" sz="2800" spc="-16" dirty="0" smtClean="0">
                <a:latin typeface="Arial Unicode MS"/>
                <a:cs typeface="Arial Unicode MS"/>
              </a:rPr>
              <a:t>del</a:t>
            </a:r>
            <a:r>
              <a:rPr lang="es-ES" sz="2800" dirty="0" smtClean="0">
                <a:latin typeface="Arial Unicode MS"/>
                <a:cs typeface="Arial Unicode MS"/>
              </a:rPr>
              <a:t> cambiador</a:t>
            </a:r>
            <a:r>
              <a:rPr lang="es-ES" sz="2800" spc="56" dirty="0" smtClean="0">
                <a:latin typeface="Arial Unicode MS"/>
                <a:cs typeface="Arial Unicode MS"/>
              </a:rPr>
              <a:t> </a:t>
            </a:r>
            <a:r>
              <a:rPr lang="es-ES" sz="2800" dirty="0" smtClean="0">
                <a:latin typeface="Arial Unicode MS"/>
                <a:cs typeface="Arial Unicode MS"/>
              </a:rPr>
              <a:t>de</a:t>
            </a:r>
            <a:r>
              <a:rPr lang="es-ES" sz="2800" spc="56" dirty="0" smtClean="0">
                <a:latin typeface="Arial Unicode MS"/>
                <a:cs typeface="Arial Unicode MS"/>
              </a:rPr>
              <a:t> </a:t>
            </a:r>
            <a:r>
              <a:rPr lang="es-ES" sz="2800" dirty="0" smtClean="0">
                <a:latin typeface="Arial Unicode MS"/>
                <a:cs typeface="Arial Unicode MS"/>
              </a:rPr>
              <a:t>tomas.</a:t>
            </a:r>
            <a:r>
              <a:rPr lang="es-ES" sz="2800" spc="56" dirty="0" smtClean="0">
                <a:latin typeface="Arial Unicode MS"/>
                <a:cs typeface="Arial Unicode MS"/>
              </a:rPr>
              <a:t> </a:t>
            </a:r>
            <a:r>
              <a:rPr lang="es-ES" sz="2800" spc="-19" dirty="0" smtClean="0">
                <a:latin typeface="Arial Unicode MS"/>
                <a:cs typeface="Arial Unicode MS"/>
              </a:rPr>
              <a:t>El</a:t>
            </a:r>
            <a:r>
              <a:rPr lang="es-ES" sz="2800" spc="56" dirty="0" smtClean="0">
                <a:latin typeface="Arial Unicode MS"/>
                <a:cs typeface="Arial Unicode MS"/>
              </a:rPr>
              <a:t> </a:t>
            </a:r>
            <a:r>
              <a:rPr lang="es-ES" sz="2800" dirty="0" smtClean="0">
                <a:latin typeface="Arial Unicode MS"/>
                <a:cs typeface="Arial Unicode MS"/>
              </a:rPr>
              <a:t>transformador</a:t>
            </a:r>
            <a:r>
              <a:rPr lang="es-ES" sz="2800" spc="60" dirty="0" smtClean="0">
                <a:latin typeface="Arial Unicode MS"/>
                <a:cs typeface="Arial Unicode MS"/>
              </a:rPr>
              <a:t> </a:t>
            </a:r>
            <a:r>
              <a:rPr lang="es-ES" sz="2800" dirty="0" smtClean="0">
                <a:latin typeface="Arial Unicode MS"/>
                <a:cs typeface="Arial Unicode MS"/>
              </a:rPr>
              <a:t>no</a:t>
            </a:r>
            <a:r>
              <a:rPr lang="es-ES" sz="2800" spc="56" dirty="0" smtClean="0">
                <a:latin typeface="Arial Unicode MS"/>
                <a:cs typeface="Arial Unicode MS"/>
              </a:rPr>
              <a:t> </a:t>
            </a:r>
            <a:r>
              <a:rPr lang="es-ES" sz="2800" dirty="0" smtClean="0">
                <a:latin typeface="Arial Unicode MS"/>
                <a:cs typeface="Arial Unicode MS"/>
              </a:rPr>
              <a:t>debe</a:t>
            </a:r>
            <a:r>
              <a:rPr lang="es-ES" sz="2800" spc="56" dirty="0" smtClean="0">
                <a:latin typeface="Arial Unicode MS"/>
                <a:cs typeface="Arial Unicode MS"/>
              </a:rPr>
              <a:t> </a:t>
            </a:r>
            <a:r>
              <a:rPr lang="es-ES" sz="2800" dirty="0" smtClean="0">
                <a:latin typeface="Arial Unicode MS"/>
                <a:cs typeface="Arial Unicode MS"/>
              </a:rPr>
              <a:t>probarse</a:t>
            </a:r>
            <a:r>
              <a:rPr lang="es-ES" sz="2800" spc="56" dirty="0" smtClean="0">
                <a:latin typeface="Arial Unicode MS"/>
                <a:cs typeface="Arial Unicode MS"/>
              </a:rPr>
              <a:t> </a:t>
            </a:r>
            <a:r>
              <a:rPr lang="es-ES" sz="2800" dirty="0" smtClean="0">
                <a:latin typeface="Arial Unicode MS"/>
                <a:cs typeface="Arial Unicode MS"/>
              </a:rPr>
              <a:t>si</a:t>
            </a:r>
            <a:r>
              <a:rPr lang="es-ES" sz="2800" spc="56" dirty="0" smtClean="0">
                <a:latin typeface="Arial Unicode MS"/>
                <a:cs typeface="Arial Unicode MS"/>
              </a:rPr>
              <a:t> </a:t>
            </a:r>
            <a:r>
              <a:rPr lang="es-ES" sz="2800" dirty="0" smtClean="0">
                <a:latin typeface="Arial Unicode MS"/>
                <a:cs typeface="Arial Unicode MS"/>
              </a:rPr>
              <a:t>está</a:t>
            </a:r>
            <a:r>
              <a:rPr lang="es-ES" sz="2800" spc="60" dirty="0" smtClean="0">
                <a:latin typeface="Arial Unicode MS"/>
                <a:cs typeface="Arial Unicode MS"/>
              </a:rPr>
              <a:t> </a:t>
            </a:r>
            <a:r>
              <a:rPr lang="es-ES" sz="2800" dirty="0" smtClean="0">
                <a:latin typeface="Arial Unicode MS"/>
                <a:cs typeface="Arial Unicode MS"/>
              </a:rPr>
              <a:t>al</a:t>
            </a:r>
            <a:r>
              <a:rPr lang="es-ES" sz="2800" spc="56" dirty="0" smtClean="0">
                <a:latin typeface="Arial Unicode MS"/>
                <a:cs typeface="Arial Unicode MS"/>
              </a:rPr>
              <a:t> </a:t>
            </a:r>
            <a:r>
              <a:rPr lang="es-ES" sz="2800" dirty="0" smtClean="0">
                <a:latin typeface="Arial Unicode MS"/>
                <a:cs typeface="Arial Unicode MS"/>
              </a:rPr>
              <a:t>vacío</a:t>
            </a:r>
            <a:r>
              <a:rPr lang="es-ES" sz="2800" spc="56" dirty="0" smtClean="0">
                <a:latin typeface="Arial Unicode MS"/>
                <a:cs typeface="Arial Unicode MS"/>
              </a:rPr>
              <a:t> </a:t>
            </a:r>
            <a:r>
              <a:rPr lang="es-ES" sz="2800" dirty="0" smtClean="0">
                <a:latin typeface="Arial Unicode MS"/>
                <a:cs typeface="Arial Unicode MS"/>
              </a:rPr>
              <a:t>o</a:t>
            </a:r>
            <a:r>
              <a:rPr lang="es-ES" sz="2800" spc="56" dirty="0" smtClean="0">
                <a:latin typeface="Arial Unicode MS"/>
                <a:cs typeface="Arial Unicode MS"/>
              </a:rPr>
              <a:t> </a:t>
            </a:r>
            <a:r>
              <a:rPr lang="es-ES" sz="2800" dirty="0" smtClean="0">
                <a:latin typeface="Arial Unicode MS"/>
                <a:cs typeface="Arial Unicode MS"/>
              </a:rPr>
              <a:t>si</a:t>
            </a:r>
            <a:r>
              <a:rPr lang="es-ES" sz="2800" spc="56" dirty="0" smtClean="0">
                <a:latin typeface="Arial Unicode MS"/>
                <a:cs typeface="Arial Unicode MS"/>
              </a:rPr>
              <a:t> </a:t>
            </a:r>
            <a:r>
              <a:rPr lang="es-ES" sz="2800" dirty="0" smtClean="0">
                <a:latin typeface="Arial Unicode MS"/>
                <a:cs typeface="Arial Unicode MS"/>
              </a:rPr>
              <a:t>existe</a:t>
            </a:r>
            <a:r>
              <a:rPr lang="es-ES" sz="2800" spc="60" dirty="0" smtClean="0">
                <a:latin typeface="Arial Unicode MS"/>
                <a:cs typeface="Arial Unicode MS"/>
              </a:rPr>
              <a:t> </a:t>
            </a:r>
            <a:r>
              <a:rPr lang="es-ES" sz="2800" spc="-6" dirty="0" smtClean="0">
                <a:latin typeface="Arial Unicode MS"/>
                <a:cs typeface="Arial Unicode MS"/>
              </a:rPr>
              <a:t>alguna</a:t>
            </a:r>
            <a:r>
              <a:rPr lang="es-ES" sz="2800" dirty="0" smtClean="0">
                <a:latin typeface="Arial Unicode MS"/>
                <a:cs typeface="Arial Unicode MS"/>
              </a:rPr>
              <a:t> duda</a:t>
            </a:r>
            <a:r>
              <a:rPr lang="es-ES" sz="2800" spc="94" dirty="0" smtClean="0">
                <a:latin typeface="Arial Unicode MS"/>
                <a:cs typeface="Arial Unicode MS"/>
              </a:rPr>
              <a:t> </a:t>
            </a:r>
            <a:r>
              <a:rPr lang="es-ES" sz="2800" dirty="0" smtClean="0">
                <a:latin typeface="Arial Unicode MS"/>
                <a:cs typeface="Arial Unicode MS"/>
              </a:rPr>
              <a:t>sobre</a:t>
            </a:r>
            <a:r>
              <a:rPr lang="es-ES" sz="2800" spc="94" dirty="0" smtClean="0">
                <a:latin typeface="Arial Unicode MS"/>
                <a:cs typeface="Arial Unicode MS"/>
              </a:rPr>
              <a:t> </a:t>
            </a:r>
            <a:r>
              <a:rPr lang="es-ES" sz="2800" dirty="0" smtClean="0">
                <a:latin typeface="Arial Unicode MS"/>
                <a:cs typeface="Arial Unicode MS"/>
              </a:rPr>
              <a:t>cualquier</a:t>
            </a:r>
            <a:r>
              <a:rPr lang="es-ES" sz="2800" spc="94" dirty="0" smtClean="0">
                <a:latin typeface="Arial Unicode MS"/>
                <a:cs typeface="Arial Unicode MS"/>
              </a:rPr>
              <a:t> </a:t>
            </a:r>
            <a:r>
              <a:rPr lang="es-ES" sz="2800" dirty="0" smtClean="0">
                <a:latin typeface="Arial Unicode MS"/>
                <a:cs typeface="Arial Unicode MS"/>
              </a:rPr>
              <a:t>cortocircuito</a:t>
            </a:r>
            <a:r>
              <a:rPr lang="es-ES" sz="2800" spc="94" dirty="0" smtClean="0">
                <a:latin typeface="Arial Unicode MS"/>
                <a:cs typeface="Arial Unicode MS"/>
              </a:rPr>
              <a:t> </a:t>
            </a:r>
            <a:r>
              <a:rPr lang="es-ES" sz="2800" dirty="0" smtClean="0">
                <a:latin typeface="Arial Unicode MS"/>
                <a:cs typeface="Arial Unicode MS"/>
              </a:rPr>
              <a:t>en</a:t>
            </a:r>
            <a:r>
              <a:rPr lang="es-ES" sz="2800" spc="94" dirty="0" smtClean="0">
                <a:latin typeface="Arial Unicode MS"/>
                <a:cs typeface="Arial Unicode MS"/>
              </a:rPr>
              <a:t> </a:t>
            </a:r>
            <a:r>
              <a:rPr lang="es-ES" sz="2800" dirty="0" smtClean="0">
                <a:latin typeface="Arial Unicode MS"/>
                <a:cs typeface="Arial Unicode MS"/>
              </a:rPr>
              <a:t>el</a:t>
            </a:r>
            <a:r>
              <a:rPr lang="es-ES" sz="2800" spc="97" dirty="0" smtClean="0">
                <a:latin typeface="Arial Unicode MS"/>
                <a:cs typeface="Arial Unicode MS"/>
              </a:rPr>
              <a:t> </a:t>
            </a:r>
            <a:r>
              <a:rPr lang="es-ES" sz="2800" dirty="0" smtClean="0">
                <a:latin typeface="Arial Unicode MS"/>
                <a:cs typeface="Arial Unicode MS"/>
              </a:rPr>
              <a:t>transformador,</a:t>
            </a:r>
            <a:r>
              <a:rPr lang="es-ES" sz="2800" spc="94" dirty="0" smtClean="0">
                <a:latin typeface="Arial Unicode MS"/>
                <a:cs typeface="Arial Unicode MS"/>
              </a:rPr>
              <a:t> </a:t>
            </a:r>
            <a:r>
              <a:rPr lang="es-ES" sz="2800" dirty="0" smtClean="0">
                <a:latin typeface="Arial Unicode MS"/>
                <a:cs typeface="Arial Unicode MS"/>
              </a:rPr>
              <a:t>ya</a:t>
            </a:r>
            <a:r>
              <a:rPr lang="es-ES" sz="2800" spc="94" dirty="0" smtClean="0">
                <a:latin typeface="Arial Unicode MS"/>
                <a:cs typeface="Arial Unicode MS"/>
              </a:rPr>
              <a:t> </a:t>
            </a:r>
            <a:r>
              <a:rPr lang="es-ES" sz="2800" dirty="0" smtClean="0">
                <a:latin typeface="Arial Unicode MS"/>
                <a:cs typeface="Arial Unicode MS"/>
              </a:rPr>
              <a:t>que</a:t>
            </a:r>
            <a:r>
              <a:rPr lang="es-ES" sz="2800" spc="94" dirty="0" smtClean="0">
                <a:latin typeface="Arial Unicode MS"/>
                <a:cs typeface="Arial Unicode MS"/>
              </a:rPr>
              <a:t> </a:t>
            </a:r>
            <a:r>
              <a:rPr lang="es-ES" sz="2800" dirty="0" smtClean="0">
                <a:latin typeface="Arial Unicode MS"/>
                <a:cs typeface="Arial Unicode MS"/>
              </a:rPr>
              <a:t>esto</a:t>
            </a:r>
            <a:r>
              <a:rPr lang="es-ES" sz="2800" spc="94" dirty="0" smtClean="0">
                <a:latin typeface="Arial Unicode MS"/>
                <a:cs typeface="Arial Unicode MS"/>
              </a:rPr>
              <a:t> </a:t>
            </a:r>
            <a:r>
              <a:rPr lang="es-ES" sz="2800" dirty="0" smtClean="0">
                <a:latin typeface="Arial Unicode MS"/>
                <a:cs typeface="Arial Unicode MS"/>
              </a:rPr>
              <a:t>puede</a:t>
            </a:r>
            <a:r>
              <a:rPr lang="es-ES" sz="2800" spc="97" dirty="0" smtClean="0">
                <a:latin typeface="Arial Unicode MS"/>
                <a:cs typeface="Arial Unicode MS"/>
              </a:rPr>
              <a:t> </a:t>
            </a:r>
            <a:r>
              <a:rPr lang="es-ES" sz="2800" dirty="0" smtClean="0">
                <a:latin typeface="Arial Unicode MS"/>
                <a:cs typeface="Arial Unicode MS"/>
              </a:rPr>
              <a:t>provocar</a:t>
            </a:r>
            <a:r>
              <a:rPr lang="es-ES" sz="2800" spc="94" dirty="0" smtClean="0">
                <a:latin typeface="Arial Unicode MS"/>
                <a:cs typeface="Arial Unicode MS"/>
              </a:rPr>
              <a:t> </a:t>
            </a:r>
            <a:r>
              <a:rPr lang="es-ES" sz="2800" spc="-16" dirty="0" smtClean="0">
                <a:latin typeface="Arial Unicode MS"/>
                <a:cs typeface="Arial Unicode MS"/>
              </a:rPr>
              <a:t>una</a:t>
            </a:r>
            <a:r>
              <a:rPr lang="es-ES" sz="2800" dirty="0" smtClean="0">
                <a:latin typeface="Arial Unicode MS"/>
                <a:cs typeface="Arial Unicode MS"/>
              </a:rPr>
              <a:t> descarga</a:t>
            </a:r>
            <a:r>
              <a:rPr lang="es-ES" sz="2800" spc="69" dirty="0" smtClean="0">
                <a:latin typeface="Arial Unicode MS"/>
                <a:cs typeface="Arial Unicode MS"/>
              </a:rPr>
              <a:t> </a:t>
            </a:r>
            <a:r>
              <a:rPr lang="es-ES" sz="2800" dirty="0" smtClean="0">
                <a:latin typeface="Arial Unicode MS"/>
                <a:cs typeface="Arial Unicode MS"/>
              </a:rPr>
              <a:t>disruptiva</a:t>
            </a:r>
            <a:r>
              <a:rPr lang="es-ES" sz="2800" spc="71" dirty="0" smtClean="0">
                <a:latin typeface="Arial Unicode MS"/>
                <a:cs typeface="Arial Unicode MS"/>
              </a:rPr>
              <a:t> </a:t>
            </a:r>
            <a:r>
              <a:rPr lang="es-ES" sz="2800" dirty="0" smtClean="0">
                <a:latin typeface="Arial Unicode MS"/>
                <a:cs typeface="Arial Unicode MS"/>
              </a:rPr>
              <a:t>y</a:t>
            </a:r>
            <a:r>
              <a:rPr lang="es-ES" sz="2800" spc="71" dirty="0" smtClean="0">
                <a:latin typeface="Arial Unicode MS"/>
                <a:cs typeface="Arial Unicode MS"/>
              </a:rPr>
              <a:t> </a:t>
            </a:r>
            <a:r>
              <a:rPr lang="es-ES" sz="2800" dirty="0" smtClean="0">
                <a:latin typeface="Arial Unicode MS"/>
                <a:cs typeface="Arial Unicode MS"/>
              </a:rPr>
              <a:t>provocar</a:t>
            </a:r>
            <a:r>
              <a:rPr lang="es-ES" sz="2800" spc="71" dirty="0" smtClean="0">
                <a:latin typeface="Arial Unicode MS"/>
                <a:cs typeface="Arial Unicode MS"/>
              </a:rPr>
              <a:t> </a:t>
            </a:r>
            <a:r>
              <a:rPr lang="es-ES" sz="2800" dirty="0" smtClean="0">
                <a:latin typeface="Arial Unicode MS"/>
                <a:cs typeface="Arial Unicode MS"/>
              </a:rPr>
              <a:t>un</a:t>
            </a:r>
            <a:r>
              <a:rPr lang="es-ES" sz="2800" spc="71" dirty="0" smtClean="0">
                <a:latin typeface="Arial Unicode MS"/>
                <a:cs typeface="Arial Unicode MS"/>
              </a:rPr>
              <a:t> </a:t>
            </a:r>
            <a:r>
              <a:rPr lang="es-ES" sz="2800" dirty="0" smtClean="0">
                <a:latin typeface="Arial Unicode MS"/>
                <a:cs typeface="Arial Unicode MS"/>
              </a:rPr>
              <a:t>incendio</a:t>
            </a:r>
            <a:r>
              <a:rPr lang="es-ES" sz="2800" spc="69" dirty="0" smtClean="0">
                <a:latin typeface="Arial Unicode MS"/>
                <a:cs typeface="Arial Unicode MS"/>
              </a:rPr>
              <a:t> </a:t>
            </a:r>
            <a:r>
              <a:rPr lang="es-ES" sz="2800" dirty="0" smtClean="0">
                <a:latin typeface="Arial Unicode MS"/>
                <a:cs typeface="Arial Unicode MS"/>
              </a:rPr>
              <a:t>o</a:t>
            </a:r>
            <a:r>
              <a:rPr lang="es-ES" sz="2800" spc="71" dirty="0" smtClean="0">
                <a:latin typeface="Arial Unicode MS"/>
                <a:cs typeface="Arial Unicode MS"/>
              </a:rPr>
              <a:t> </a:t>
            </a:r>
            <a:r>
              <a:rPr lang="es-ES" sz="2800" dirty="0" smtClean="0">
                <a:latin typeface="Arial Unicode MS"/>
                <a:cs typeface="Arial Unicode MS"/>
              </a:rPr>
              <a:t>una</a:t>
            </a:r>
            <a:r>
              <a:rPr lang="es-ES" sz="2800" spc="71" dirty="0" smtClean="0">
                <a:latin typeface="Arial Unicode MS"/>
                <a:cs typeface="Arial Unicode MS"/>
              </a:rPr>
              <a:t> </a:t>
            </a:r>
            <a:r>
              <a:rPr lang="es-ES" sz="2800" spc="-6" dirty="0" smtClean="0">
                <a:latin typeface="Arial Unicode MS"/>
                <a:cs typeface="Arial Unicode MS"/>
              </a:rPr>
              <a:t>explosión.</a:t>
            </a:r>
          </a:p>
          <a:p>
            <a:pPr marL="118248" algn="just">
              <a:spcBef>
                <a:spcPts val="94"/>
              </a:spcBef>
            </a:pPr>
            <a:r>
              <a:rPr lang="es-ES" sz="2800" dirty="0" smtClean="0">
                <a:latin typeface="Arial Unicode MS"/>
                <a:cs typeface="Arial Unicode MS"/>
              </a:rPr>
              <a:t>La</a:t>
            </a:r>
            <a:r>
              <a:rPr lang="es-ES" sz="2800" spc="22" dirty="0" smtClean="0">
                <a:latin typeface="Arial Unicode MS"/>
                <a:cs typeface="Arial Unicode MS"/>
              </a:rPr>
              <a:t> </a:t>
            </a:r>
            <a:r>
              <a:rPr lang="es-ES" sz="2800" dirty="0" smtClean="0">
                <a:latin typeface="Arial Unicode MS"/>
                <a:cs typeface="Arial Unicode MS"/>
              </a:rPr>
              <a:t>ecuación</a:t>
            </a:r>
            <a:r>
              <a:rPr lang="es-ES" sz="2800" spc="22" dirty="0" smtClean="0">
                <a:latin typeface="Arial Unicode MS"/>
                <a:cs typeface="Arial Unicode MS"/>
              </a:rPr>
              <a:t> </a:t>
            </a:r>
            <a:r>
              <a:rPr lang="es-ES" sz="2800" spc="-16" dirty="0" smtClean="0">
                <a:latin typeface="Arial Unicode MS"/>
                <a:cs typeface="Arial Unicode MS"/>
              </a:rPr>
              <a:t>es:</a:t>
            </a:r>
          </a:p>
          <a:p>
            <a:pPr marL="118248" algn="just">
              <a:spcBef>
                <a:spcPts val="94"/>
              </a:spcBef>
            </a:pPr>
            <a:endParaRPr lang="es-ES" sz="2800" dirty="0" smtClean="0">
              <a:latin typeface="Arial Unicode MS"/>
              <a:cs typeface="Arial Unicode MS"/>
            </a:endParaRPr>
          </a:p>
          <a:p>
            <a:pPr marL="7936" marR="53569" indent="110311" algn="just">
              <a:spcBef>
                <a:spcPts val="34"/>
              </a:spcBef>
            </a:pPr>
            <a:r>
              <a:rPr lang="es-ES" sz="2800" b="1" dirty="0" smtClean="0">
                <a:solidFill>
                  <a:srgbClr val="C00000"/>
                </a:solidFill>
                <a:latin typeface="Arial Unicode MS"/>
                <a:cs typeface="Arial Unicode MS"/>
              </a:rPr>
              <a:t>Relación</a:t>
            </a:r>
            <a:r>
              <a:rPr lang="es-ES" sz="2800" b="1" spc="31"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de</a:t>
            </a:r>
            <a:r>
              <a:rPr lang="es-ES" sz="2800" b="1" spc="34"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voltaje</a:t>
            </a:r>
            <a:r>
              <a:rPr lang="es-ES" sz="2800" b="1" spc="34" dirty="0" smtClean="0">
                <a:solidFill>
                  <a:srgbClr val="C00000"/>
                </a:solidFill>
                <a:latin typeface="Arial Unicode MS"/>
                <a:cs typeface="Arial Unicode MS"/>
              </a:rPr>
              <a:t> </a:t>
            </a:r>
            <a:r>
              <a:rPr lang="es-ES" sz="2800" b="1" spc="-22" dirty="0" smtClean="0">
                <a:solidFill>
                  <a:srgbClr val="C00000"/>
                </a:solidFill>
                <a:latin typeface="Arial Unicode MS"/>
                <a:cs typeface="Arial Unicode MS"/>
              </a:rPr>
              <a:t>(K)</a:t>
            </a:r>
            <a:r>
              <a:rPr lang="es-ES" sz="2800" b="1" spc="34" dirty="0" smtClean="0">
                <a:solidFill>
                  <a:srgbClr val="C00000"/>
                </a:solidFill>
                <a:latin typeface="Arial Unicode MS"/>
                <a:cs typeface="Arial Unicode MS"/>
              </a:rPr>
              <a:t> = </a:t>
            </a:r>
            <a:r>
              <a:rPr lang="es-ES" sz="2800" b="1" dirty="0" smtClean="0">
                <a:solidFill>
                  <a:srgbClr val="C00000"/>
                </a:solidFill>
                <a:latin typeface="Arial Unicode MS"/>
                <a:cs typeface="Arial Unicode MS"/>
              </a:rPr>
              <a:t>(línea</a:t>
            </a:r>
            <a:r>
              <a:rPr lang="es-ES" sz="2800" b="1" spc="34"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lateral</a:t>
            </a:r>
            <a:r>
              <a:rPr lang="es-ES" sz="2800" b="1" spc="34"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de</a:t>
            </a:r>
            <a:r>
              <a:rPr lang="es-ES" sz="2800" b="1" spc="34"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alto</a:t>
            </a:r>
            <a:r>
              <a:rPr lang="es-ES" sz="2800" b="1" spc="34"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voltaje</a:t>
            </a:r>
            <a:r>
              <a:rPr lang="es-ES" sz="2800" b="1" spc="34"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a</a:t>
            </a:r>
            <a:r>
              <a:rPr lang="es-ES" sz="2800" b="1" spc="34"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voltaje</a:t>
            </a:r>
            <a:r>
              <a:rPr lang="es-ES" sz="2800" b="1" spc="34"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de</a:t>
            </a:r>
            <a:r>
              <a:rPr lang="es-ES" sz="2800" b="1" spc="34"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línea</a:t>
            </a:r>
            <a:r>
              <a:rPr lang="es-ES" sz="2800" b="1" spc="31" dirty="0" smtClean="0">
                <a:solidFill>
                  <a:srgbClr val="C00000"/>
                </a:solidFill>
                <a:latin typeface="Arial Unicode MS"/>
                <a:cs typeface="Arial Unicode MS"/>
              </a:rPr>
              <a:t> </a:t>
            </a:r>
            <a:r>
              <a:rPr lang="es-ES" sz="2800" b="1" spc="37" dirty="0" smtClean="0">
                <a:solidFill>
                  <a:srgbClr val="C00000"/>
                </a:solidFill>
                <a:latin typeface="Arial Unicode MS"/>
                <a:cs typeface="Arial Unicode MS"/>
              </a:rPr>
              <a:t>/</a:t>
            </a:r>
            <a:r>
              <a:rPr lang="es-ES" sz="2800" b="1" spc="34"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línea</a:t>
            </a:r>
            <a:r>
              <a:rPr lang="es-ES" sz="2800" b="1" spc="34"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lateral</a:t>
            </a:r>
            <a:r>
              <a:rPr lang="es-ES" sz="2800" b="1" spc="34"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de</a:t>
            </a:r>
            <a:r>
              <a:rPr lang="es-ES" sz="2800" b="1" spc="34" dirty="0" smtClean="0">
                <a:solidFill>
                  <a:srgbClr val="C00000"/>
                </a:solidFill>
                <a:latin typeface="Arial Unicode MS"/>
                <a:cs typeface="Arial Unicode MS"/>
              </a:rPr>
              <a:t> </a:t>
            </a:r>
            <a:r>
              <a:rPr lang="es-ES" sz="2800" b="1" spc="-12" dirty="0" smtClean="0">
                <a:solidFill>
                  <a:srgbClr val="C00000"/>
                </a:solidFill>
                <a:latin typeface="Arial Unicode MS"/>
                <a:cs typeface="Arial Unicode MS"/>
              </a:rPr>
              <a:t>bajo</a:t>
            </a:r>
            <a:r>
              <a:rPr lang="es-ES" sz="2800" b="1" spc="125"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voltaje</a:t>
            </a:r>
            <a:r>
              <a:rPr lang="es-ES" sz="2800" b="1" spc="41"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a</a:t>
            </a:r>
            <a:r>
              <a:rPr lang="es-ES" sz="2800" b="1" spc="41"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voltaje</a:t>
            </a:r>
            <a:r>
              <a:rPr lang="es-ES" sz="2800" b="1" spc="41" dirty="0" smtClean="0">
                <a:solidFill>
                  <a:srgbClr val="C00000"/>
                </a:solidFill>
                <a:latin typeface="Arial Unicode MS"/>
                <a:cs typeface="Arial Unicode MS"/>
              </a:rPr>
              <a:t> </a:t>
            </a:r>
            <a:r>
              <a:rPr lang="es-ES" sz="2800" b="1" dirty="0" smtClean="0">
                <a:solidFill>
                  <a:srgbClr val="C00000"/>
                </a:solidFill>
                <a:latin typeface="Arial Unicode MS"/>
                <a:cs typeface="Arial Unicode MS"/>
              </a:rPr>
              <a:t>de</a:t>
            </a:r>
            <a:r>
              <a:rPr lang="es-ES" sz="2800" b="1" spc="41" dirty="0" smtClean="0">
                <a:solidFill>
                  <a:srgbClr val="C00000"/>
                </a:solidFill>
                <a:latin typeface="Arial Unicode MS"/>
                <a:cs typeface="Arial Unicode MS"/>
              </a:rPr>
              <a:t> </a:t>
            </a:r>
            <a:r>
              <a:rPr lang="es-ES" sz="2800" b="1" spc="-6" dirty="0" smtClean="0">
                <a:solidFill>
                  <a:srgbClr val="C00000"/>
                </a:solidFill>
                <a:latin typeface="Arial Unicode MS"/>
                <a:cs typeface="Arial Unicode MS"/>
              </a:rPr>
              <a:t>línea).</a:t>
            </a:r>
          </a:p>
          <a:p>
            <a:pPr marL="7936" marR="53569" indent="110311" algn="just">
              <a:spcBef>
                <a:spcPts val="34"/>
              </a:spcBef>
            </a:pPr>
            <a:endParaRPr lang="es-ES" sz="2800" dirty="0" smtClean="0">
              <a:latin typeface="Arial Unicode MS"/>
              <a:cs typeface="Arial Unicode MS"/>
            </a:endParaRPr>
          </a:p>
          <a:p>
            <a:pPr marL="118248" algn="just">
              <a:spcBef>
                <a:spcPts val="125"/>
              </a:spcBef>
            </a:pPr>
            <a:r>
              <a:rPr lang="es-ES" sz="2800" spc="-6" dirty="0" smtClean="0">
                <a:latin typeface="Arial Unicode MS"/>
                <a:cs typeface="Arial Unicode MS"/>
              </a:rPr>
              <a:t>Esta</a:t>
            </a:r>
            <a:r>
              <a:rPr lang="es-ES" sz="2800" spc="71" dirty="0" smtClean="0">
                <a:latin typeface="Arial Unicode MS"/>
                <a:cs typeface="Arial Unicode MS"/>
              </a:rPr>
              <a:t> </a:t>
            </a:r>
            <a:r>
              <a:rPr lang="es-ES" sz="2800" dirty="0" smtClean="0">
                <a:latin typeface="Arial Unicode MS"/>
                <a:cs typeface="Arial Unicode MS"/>
              </a:rPr>
              <a:t>prueba</a:t>
            </a:r>
            <a:r>
              <a:rPr lang="es-ES" sz="2800" spc="69" dirty="0" smtClean="0">
                <a:latin typeface="Arial Unicode MS"/>
                <a:cs typeface="Arial Unicode MS"/>
              </a:rPr>
              <a:t> </a:t>
            </a:r>
            <a:r>
              <a:rPr lang="es-ES" sz="2800" dirty="0" smtClean="0">
                <a:latin typeface="Arial Unicode MS"/>
                <a:cs typeface="Arial Unicode MS"/>
              </a:rPr>
              <a:t>se</a:t>
            </a:r>
            <a:r>
              <a:rPr lang="es-ES" sz="2800" spc="71" dirty="0" smtClean="0">
                <a:latin typeface="Arial Unicode MS"/>
                <a:cs typeface="Arial Unicode MS"/>
              </a:rPr>
              <a:t> </a:t>
            </a:r>
            <a:r>
              <a:rPr lang="es-ES" sz="2800" dirty="0" smtClean="0">
                <a:latin typeface="Arial Unicode MS"/>
                <a:cs typeface="Arial Unicode MS"/>
              </a:rPr>
              <a:t>puede</a:t>
            </a:r>
            <a:r>
              <a:rPr lang="es-ES" sz="2800" spc="71" dirty="0" smtClean="0">
                <a:latin typeface="Arial Unicode MS"/>
                <a:cs typeface="Arial Unicode MS"/>
              </a:rPr>
              <a:t> </a:t>
            </a:r>
            <a:r>
              <a:rPr lang="es-ES" sz="2800" dirty="0" smtClean="0">
                <a:latin typeface="Arial Unicode MS"/>
                <a:cs typeface="Arial Unicode MS"/>
              </a:rPr>
              <a:t>hacer</a:t>
            </a:r>
            <a:r>
              <a:rPr lang="es-ES" sz="2800" spc="71" dirty="0" smtClean="0">
                <a:latin typeface="Arial Unicode MS"/>
                <a:cs typeface="Arial Unicode MS"/>
              </a:rPr>
              <a:t> </a:t>
            </a:r>
            <a:r>
              <a:rPr lang="es-ES" sz="2800" dirty="0" smtClean="0">
                <a:latin typeface="Arial Unicode MS"/>
                <a:cs typeface="Arial Unicode MS"/>
              </a:rPr>
              <a:t>usando</a:t>
            </a:r>
            <a:r>
              <a:rPr lang="es-ES" sz="2800" spc="71" dirty="0" smtClean="0">
                <a:latin typeface="Arial Unicode MS"/>
                <a:cs typeface="Arial Unicode MS"/>
              </a:rPr>
              <a:t> </a:t>
            </a:r>
            <a:r>
              <a:rPr lang="es-ES" sz="2800" dirty="0" smtClean="0">
                <a:latin typeface="Arial Unicode MS"/>
                <a:cs typeface="Arial Unicode MS"/>
              </a:rPr>
              <a:t>un</a:t>
            </a:r>
            <a:r>
              <a:rPr lang="es-ES" sz="2800" spc="71" dirty="0" smtClean="0">
                <a:latin typeface="Arial Unicode MS"/>
                <a:cs typeface="Arial Unicode MS"/>
              </a:rPr>
              <a:t> </a:t>
            </a:r>
            <a:r>
              <a:rPr lang="es-ES" sz="2800" dirty="0" smtClean="0">
                <a:latin typeface="Arial Unicode MS"/>
                <a:cs typeface="Arial Unicode MS"/>
              </a:rPr>
              <a:t>instrumento</a:t>
            </a:r>
            <a:r>
              <a:rPr lang="es-ES" sz="2800" spc="71" dirty="0" smtClean="0">
                <a:latin typeface="Arial Unicode MS"/>
                <a:cs typeface="Arial Unicode MS"/>
              </a:rPr>
              <a:t> </a:t>
            </a:r>
            <a:r>
              <a:rPr lang="es-ES" sz="2800" dirty="0" smtClean="0">
                <a:latin typeface="Arial Unicode MS"/>
                <a:cs typeface="Arial Unicode MS"/>
              </a:rPr>
              <a:t>preciso</a:t>
            </a:r>
            <a:r>
              <a:rPr lang="es-ES" sz="2800" spc="71" dirty="0" smtClean="0">
                <a:latin typeface="Arial Unicode MS"/>
                <a:cs typeface="Arial Unicode MS"/>
              </a:rPr>
              <a:t> </a:t>
            </a:r>
            <a:r>
              <a:rPr lang="es-ES" sz="2800" dirty="0" smtClean="0">
                <a:latin typeface="Arial Unicode MS"/>
                <a:cs typeface="Arial Unicode MS"/>
              </a:rPr>
              <a:t>para</a:t>
            </a:r>
            <a:r>
              <a:rPr lang="es-ES" sz="2800" spc="71" dirty="0" smtClean="0">
                <a:latin typeface="Arial Unicode MS"/>
                <a:cs typeface="Arial Unicode MS"/>
              </a:rPr>
              <a:t> </a:t>
            </a:r>
            <a:r>
              <a:rPr lang="es-ES" sz="2800" dirty="0" smtClean="0">
                <a:latin typeface="Arial Unicode MS"/>
                <a:cs typeface="Arial Unicode MS"/>
              </a:rPr>
              <a:t>medir</a:t>
            </a:r>
            <a:r>
              <a:rPr lang="es-ES" sz="2800" spc="71" dirty="0" smtClean="0">
                <a:latin typeface="Arial Unicode MS"/>
                <a:cs typeface="Arial Unicode MS"/>
              </a:rPr>
              <a:t> </a:t>
            </a:r>
            <a:r>
              <a:rPr lang="es-ES" sz="2800" dirty="0" smtClean="0">
                <a:latin typeface="Arial Unicode MS"/>
                <a:cs typeface="Arial Unicode MS"/>
              </a:rPr>
              <a:t>el</a:t>
            </a:r>
            <a:r>
              <a:rPr lang="es-ES" sz="2800" spc="71" dirty="0" smtClean="0">
                <a:latin typeface="Arial Unicode MS"/>
                <a:cs typeface="Arial Unicode MS"/>
              </a:rPr>
              <a:t> </a:t>
            </a:r>
            <a:r>
              <a:rPr lang="es-ES" sz="2800" dirty="0" smtClean="0">
                <a:latin typeface="Arial Unicode MS"/>
                <a:cs typeface="Arial Unicode MS"/>
              </a:rPr>
              <a:t>voltaje</a:t>
            </a:r>
            <a:r>
              <a:rPr lang="es-ES" sz="2800" spc="71" dirty="0" smtClean="0">
                <a:latin typeface="Arial Unicode MS"/>
                <a:cs typeface="Arial Unicode MS"/>
              </a:rPr>
              <a:t> </a:t>
            </a:r>
            <a:r>
              <a:rPr lang="es-ES" sz="2800" spc="-31" dirty="0" smtClean="0">
                <a:latin typeface="Arial Unicode MS"/>
                <a:cs typeface="Arial Unicode MS"/>
              </a:rPr>
              <a:t>o </a:t>
            </a:r>
            <a:r>
              <a:rPr lang="es-ES" sz="2800" dirty="0" smtClean="0">
                <a:latin typeface="Arial Unicode MS"/>
                <a:cs typeface="Arial Unicode MS"/>
              </a:rPr>
              <a:t>usando</a:t>
            </a:r>
            <a:r>
              <a:rPr lang="es-ES" sz="2800" spc="62" dirty="0" smtClean="0">
                <a:latin typeface="Arial Unicode MS"/>
                <a:cs typeface="Arial Unicode MS"/>
              </a:rPr>
              <a:t> </a:t>
            </a:r>
            <a:r>
              <a:rPr lang="es-ES" sz="2800" dirty="0" smtClean="0">
                <a:latin typeface="Arial Unicode MS"/>
                <a:cs typeface="Arial Unicode MS"/>
              </a:rPr>
              <a:t>un</a:t>
            </a:r>
            <a:r>
              <a:rPr lang="es-ES" sz="2800" spc="66" dirty="0" smtClean="0">
                <a:latin typeface="Arial Unicode MS"/>
                <a:cs typeface="Arial Unicode MS"/>
              </a:rPr>
              <a:t> </a:t>
            </a:r>
            <a:r>
              <a:rPr lang="es-ES" sz="2800" spc="-6" dirty="0" err="1" smtClean="0">
                <a:latin typeface="Arial Unicode MS"/>
                <a:cs typeface="Arial Unicode MS"/>
              </a:rPr>
              <a:t>ratiómetro</a:t>
            </a:r>
            <a:r>
              <a:rPr lang="es-ES" sz="2800" spc="-6" dirty="0" smtClean="0">
                <a:latin typeface="Arial Unicode MS"/>
                <a:cs typeface="Arial Unicode MS"/>
              </a:rPr>
              <a:t>.</a:t>
            </a:r>
          </a:p>
          <a:p>
            <a:pPr marL="7936" marR="88090" indent="110311" algn="just">
              <a:spcBef>
                <a:spcPts val="60"/>
              </a:spcBef>
            </a:pPr>
            <a:r>
              <a:rPr lang="es-ES" sz="2800" dirty="0" smtClean="0">
                <a:latin typeface="Arial Unicode MS"/>
                <a:cs typeface="Arial Unicode MS"/>
              </a:rPr>
              <a:t>Ver </a:t>
            </a:r>
            <a:r>
              <a:rPr lang="es-ES" sz="2800" dirty="0" smtClean="0">
                <a:solidFill>
                  <a:srgbClr val="007FAC"/>
                </a:solidFill>
                <a:latin typeface="Arial Unicode MS"/>
                <a:cs typeface="Arial Unicode MS"/>
              </a:rPr>
              <a:t>Figura</a:t>
            </a:r>
            <a:r>
              <a:rPr lang="es-ES" sz="2800" spc="37" dirty="0" smtClean="0">
                <a:solidFill>
                  <a:srgbClr val="007FAC"/>
                </a:solidFill>
                <a:latin typeface="Arial Unicode MS"/>
                <a:cs typeface="Arial Unicode MS"/>
              </a:rPr>
              <a:t> </a:t>
            </a:r>
            <a:r>
              <a:rPr lang="es-ES" sz="2800" dirty="0" smtClean="0">
                <a:solidFill>
                  <a:srgbClr val="007FAC"/>
                </a:solidFill>
                <a:latin typeface="Arial Unicode MS"/>
                <a:cs typeface="Arial Unicode MS"/>
              </a:rPr>
              <a:t>5.15</a:t>
            </a:r>
            <a:r>
              <a:rPr lang="es-ES" sz="2800" dirty="0" smtClean="0">
                <a:latin typeface="Arial Unicode MS"/>
                <a:cs typeface="Arial Unicode MS"/>
              </a:rPr>
              <a:t>.</a:t>
            </a:r>
            <a:r>
              <a:rPr lang="es-ES" sz="2800" spc="34" dirty="0" smtClean="0">
                <a:latin typeface="Arial Unicode MS"/>
                <a:cs typeface="Arial Unicode MS"/>
              </a:rPr>
              <a:t> </a:t>
            </a:r>
            <a:r>
              <a:rPr lang="es-ES" sz="2800" dirty="0" smtClean="0">
                <a:latin typeface="Arial Unicode MS"/>
                <a:cs typeface="Arial Unicode MS"/>
              </a:rPr>
              <a:t>La</a:t>
            </a:r>
            <a:r>
              <a:rPr lang="es-ES" sz="2800" spc="37" dirty="0" smtClean="0">
                <a:latin typeface="Arial Unicode MS"/>
                <a:cs typeface="Arial Unicode MS"/>
              </a:rPr>
              <a:t> </a:t>
            </a:r>
            <a:r>
              <a:rPr lang="es-ES" sz="2800" dirty="0" smtClean="0">
                <a:latin typeface="Arial Unicode MS"/>
                <a:cs typeface="Arial Unicode MS"/>
              </a:rPr>
              <a:t>diferencia</a:t>
            </a:r>
            <a:r>
              <a:rPr lang="es-ES" sz="2800" spc="37" dirty="0" smtClean="0">
                <a:latin typeface="Arial Unicode MS"/>
                <a:cs typeface="Arial Unicode MS"/>
              </a:rPr>
              <a:t> </a:t>
            </a:r>
            <a:r>
              <a:rPr lang="es-ES" sz="2800" dirty="0" smtClean="0">
                <a:latin typeface="Arial Unicode MS"/>
                <a:cs typeface="Arial Unicode MS"/>
              </a:rPr>
              <a:t>entre</a:t>
            </a:r>
            <a:r>
              <a:rPr lang="es-ES" sz="2800" spc="34" dirty="0" smtClean="0">
                <a:latin typeface="Arial Unicode MS"/>
                <a:cs typeface="Arial Unicode MS"/>
              </a:rPr>
              <a:t> </a:t>
            </a:r>
            <a:r>
              <a:rPr lang="es-ES" sz="2800" dirty="0" smtClean="0">
                <a:latin typeface="Arial Unicode MS"/>
                <a:cs typeface="Arial Unicode MS"/>
              </a:rPr>
              <a:t>las</a:t>
            </a:r>
            <a:r>
              <a:rPr lang="es-ES" sz="2800" spc="37" dirty="0" smtClean="0">
                <a:latin typeface="Arial Unicode MS"/>
                <a:cs typeface="Arial Unicode MS"/>
              </a:rPr>
              <a:t> </a:t>
            </a:r>
            <a:r>
              <a:rPr lang="es-ES" sz="2800" dirty="0" smtClean="0">
                <a:latin typeface="Arial Unicode MS"/>
                <a:cs typeface="Arial Unicode MS"/>
              </a:rPr>
              <a:t>lecturas</a:t>
            </a:r>
            <a:r>
              <a:rPr lang="es-ES" sz="2800" spc="34" dirty="0" smtClean="0">
                <a:latin typeface="Arial Unicode MS"/>
                <a:cs typeface="Arial Unicode MS"/>
              </a:rPr>
              <a:t> </a:t>
            </a:r>
            <a:r>
              <a:rPr lang="es-ES" sz="2800" dirty="0" smtClean="0">
                <a:latin typeface="Arial Unicode MS"/>
                <a:cs typeface="Arial Unicode MS"/>
              </a:rPr>
              <a:t>de</a:t>
            </a:r>
            <a:r>
              <a:rPr lang="es-ES" sz="2800" spc="37" dirty="0" smtClean="0">
                <a:latin typeface="Arial Unicode MS"/>
                <a:cs typeface="Arial Unicode MS"/>
              </a:rPr>
              <a:t> </a:t>
            </a:r>
            <a:r>
              <a:rPr lang="es-ES" sz="2800" dirty="0" smtClean="0">
                <a:latin typeface="Arial Unicode MS"/>
                <a:cs typeface="Arial Unicode MS"/>
              </a:rPr>
              <a:t>esta</a:t>
            </a:r>
            <a:r>
              <a:rPr lang="es-ES" sz="2800" spc="37" dirty="0" smtClean="0">
                <a:latin typeface="Arial Unicode MS"/>
                <a:cs typeface="Arial Unicode MS"/>
              </a:rPr>
              <a:t> </a:t>
            </a:r>
            <a:r>
              <a:rPr lang="es-ES" sz="2800" dirty="0" smtClean="0">
                <a:latin typeface="Arial Unicode MS"/>
                <a:cs typeface="Arial Unicode MS"/>
              </a:rPr>
              <a:t>relación</a:t>
            </a:r>
            <a:r>
              <a:rPr lang="es-ES" sz="2800" spc="34" dirty="0" smtClean="0">
                <a:latin typeface="Arial Unicode MS"/>
                <a:cs typeface="Arial Unicode MS"/>
              </a:rPr>
              <a:t> </a:t>
            </a:r>
            <a:r>
              <a:rPr lang="es-ES" sz="2800" dirty="0" smtClean="0">
                <a:latin typeface="Arial Unicode MS"/>
                <a:cs typeface="Arial Unicode MS"/>
              </a:rPr>
              <a:t>en</a:t>
            </a:r>
            <a:r>
              <a:rPr lang="es-ES" sz="2800" spc="37" dirty="0" smtClean="0">
                <a:latin typeface="Arial Unicode MS"/>
                <a:cs typeface="Arial Unicode MS"/>
              </a:rPr>
              <a:t> </a:t>
            </a:r>
            <a:r>
              <a:rPr lang="es-ES" sz="2800" dirty="0" smtClean="0">
                <a:latin typeface="Arial Unicode MS"/>
                <a:cs typeface="Arial Unicode MS"/>
              </a:rPr>
              <a:t>el</a:t>
            </a:r>
            <a:r>
              <a:rPr lang="es-ES" sz="2800" spc="34" dirty="0" smtClean="0">
                <a:latin typeface="Arial Unicode MS"/>
                <a:cs typeface="Arial Unicode MS"/>
              </a:rPr>
              <a:t> </a:t>
            </a:r>
            <a:r>
              <a:rPr lang="es-ES" sz="2800" dirty="0" smtClean="0">
                <a:latin typeface="Arial Unicode MS"/>
                <a:cs typeface="Arial Unicode MS"/>
              </a:rPr>
              <a:t>sitio</a:t>
            </a:r>
            <a:r>
              <a:rPr lang="es-ES" sz="2800" spc="37" dirty="0" smtClean="0">
                <a:latin typeface="Arial Unicode MS"/>
                <a:cs typeface="Arial Unicode MS"/>
              </a:rPr>
              <a:t> </a:t>
            </a:r>
            <a:r>
              <a:rPr lang="es-ES" sz="2800" dirty="0" smtClean="0">
                <a:latin typeface="Arial Unicode MS"/>
                <a:cs typeface="Arial Unicode MS"/>
              </a:rPr>
              <a:t>y</a:t>
            </a:r>
            <a:r>
              <a:rPr lang="es-ES" sz="2800" spc="34" dirty="0" smtClean="0">
                <a:latin typeface="Arial Unicode MS"/>
                <a:cs typeface="Arial Unicode MS"/>
              </a:rPr>
              <a:t> </a:t>
            </a:r>
            <a:r>
              <a:rPr lang="es-ES" sz="2800" spc="-16" dirty="0" smtClean="0">
                <a:latin typeface="Arial Unicode MS"/>
                <a:cs typeface="Arial Unicode MS"/>
              </a:rPr>
              <a:t>las</a:t>
            </a:r>
            <a:r>
              <a:rPr lang="es-ES" sz="2800" spc="125" dirty="0" smtClean="0">
                <a:latin typeface="Arial Unicode MS"/>
                <a:cs typeface="Arial Unicode MS"/>
              </a:rPr>
              <a:t> </a:t>
            </a:r>
            <a:r>
              <a:rPr lang="es-ES" sz="2800" dirty="0" smtClean="0">
                <a:latin typeface="Arial Unicode MS"/>
                <a:cs typeface="Arial Unicode MS"/>
              </a:rPr>
              <a:t>lecturas</a:t>
            </a:r>
            <a:r>
              <a:rPr lang="es-ES" sz="2800" spc="53" dirty="0" smtClean="0">
                <a:latin typeface="Arial Unicode MS"/>
                <a:cs typeface="Arial Unicode MS"/>
              </a:rPr>
              <a:t> </a:t>
            </a:r>
            <a:r>
              <a:rPr lang="es-ES" sz="2800" dirty="0" smtClean="0">
                <a:latin typeface="Arial Unicode MS"/>
                <a:cs typeface="Arial Unicode MS"/>
              </a:rPr>
              <a:t>de</a:t>
            </a:r>
            <a:r>
              <a:rPr lang="es-ES" sz="2800" spc="53" dirty="0" smtClean="0">
                <a:latin typeface="Arial Unicode MS"/>
                <a:cs typeface="Arial Unicode MS"/>
              </a:rPr>
              <a:t> </a:t>
            </a:r>
            <a:r>
              <a:rPr lang="es-ES" sz="2800" dirty="0" smtClean="0">
                <a:latin typeface="Arial Unicode MS"/>
                <a:cs typeface="Arial Unicode MS"/>
              </a:rPr>
              <a:t>fábrica</a:t>
            </a:r>
            <a:r>
              <a:rPr lang="es-ES" sz="2800" spc="53" dirty="0" smtClean="0">
                <a:latin typeface="Arial Unicode MS"/>
                <a:cs typeface="Arial Unicode MS"/>
              </a:rPr>
              <a:t> </a:t>
            </a:r>
            <a:r>
              <a:rPr lang="es-ES" sz="2800" dirty="0" smtClean="0">
                <a:latin typeface="Arial Unicode MS"/>
                <a:cs typeface="Arial Unicode MS"/>
              </a:rPr>
              <a:t>no</a:t>
            </a:r>
            <a:r>
              <a:rPr lang="es-ES" sz="2800" spc="53" dirty="0" smtClean="0">
                <a:latin typeface="Arial Unicode MS"/>
                <a:cs typeface="Arial Unicode MS"/>
              </a:rPr>
              <a:t> </a:t>
            </a:r>
            <a:r>
              <a:rPr lang="es-ES" sz="2800" dirty="0" smtClean="0">
                <a:latin typeface="Arial Unicode MS"/>
                <a:cs typeface="Arial Unicode MS"/>
              </a:rPr>
              <a:t>debe</a:t>
            </a:r>
            <a:r>
              <a:rPr lang="es-ES" sz="2800" spc="53" dirty="0" smtClean="0">
                <a:latin typeface="Arial Unicode MS"/>
                <a:cs typeface="Arial Unicode MS"/>
              </a:rPr>
              <a:t> </a:t>
            </a:r>
            <a:r>
              <a:rPr lang="es-ES" sz="2800" dirty="0" smtClean="0">
                <a:latin typeface="Arial Unicode MS"/>
                <a:cs typeface="Arial Unicode MS"/>
              </a:rPr>
              <a:t>exceder 62%,</a:t>
            </a:r>
            <a:r>
              <a:rPr lang="es-ES" sz="2800" spc="53" dirty="0" smtClean="0">
                <a:latin typeface="Arial Unicode MS"/>
                <a:cs typeface="Arial Unicode MS"/>
              </a:rPr>
              <a:t> </a:t>
            </a:r>
            <a:r>
              <a:rPr lang="es-ES" sz="2800" dirty="0" smtClean="0">
                <a:latin typeface="Arial Unicode MS"/>
                <a:cs typeface="Arial Unicode MS"/>
              </a:rPr>
              <a:t>de</a:t>
            </a:r>
            <a:r>
              <a:rPr lang="es-ES" sz="2800" spc="53" dirty="0" smtClean="0">
                <a:latin typeface="Arial Unicode MS"/>
                <a:cs typeface="Arial Unicode MS"/>
              </a:rPr>
              <a:t> </a:t>
            </a:r>
            <a:r>
              <a:rPr lang="es-ES" sz="2800" dirty="0" smtClean="0">
                <a:latin typeface="Arial Unicode MS"/>
                <a:cs typeface="Arial Unicode MS"/>
              </a:rPr>
              <a:t>lo</a:t>
            </a:r>
            <a:r>
              <a:rPr lang="es-ES" sz="2800" spc="56" dirty="0" smtClean="0">
                <a:latin typeface="Arial Unicode MS"/>
                <a:cs typeface="Arial Unicode MS"/>
              </a:rPr>
              <a:t> </a:t>
            </a:r>
            <a:r>
              <a:rPr lang="es-ES" sz="2800" dirty="0" smtClean="0">
                <a:latin typeface="Arial Unicode MS"/>
                <a:cs typeface="Arial Unicode MS"/>
              </a:rPr>
              <a:t>contrario</a:t>
            </a:r>
            <a:r>
              <a:rPr lang="es-ES" sz="2800" spc="53" dirty="0" smtClean="0">
                <a:latin typeface="Arial Unicode MS"/>
                <a:cs typeface="Arial Unicode MS"/>
              </a:rPr>
              <a:t> </a:t>
            </a:r>
            <a:r>
              <a:rPr lang="es-ES" sz="2800" dirty="0" smtClean="0">
                <a:latin typeface="Arial Unicode MS"/>
                <a:cs typeface="Arial Unicode MS"/>
              </a:rPr>
              <a:t>existe</a:t>
            </a:r>
            <a:r>
              <a:rPr lang="es-ES" sz="2800" spc="53" dirty="0" smtClean="0">
                <a:latin typeface="Arial Unicode MS"/>
                <a:cs typeface="Arial Unicode MS"/>
              </a:rPr>
              <a:t> </a:t>
            </a:r>
            <a:r>
              <a:rPr lang="es-ES" sz="2800" dirty="0" smtClean="0">
                <a:latin typeface="Arial Unicode MS"/>
                <a:cs typeface="Arial Unicode MS"/>
              </a:rPr>
              <a:t>la</a:t>
            </a:r>
            <a:r>
              <a:rPr lang="es-ES" sz="2800" spc="53" dirty="0" smtClean="0">
                <a:latin typeface="Arial Unicode MS"/>
                <a:cs typeface="Arial Unicode MS"/>
              </a:rPr>
              <a:t> </a:t>
            </a:r>
            <a:r>
              <a:rPr lang="es-ES" sz="2800" dirty="0" smtClean="0">
                <a:latin typeface="Arial Unicode MS"/>
                <a:cs typeface="Arial Unicode MS"/>
              </a:rPr>
              <a:t>posibilidad</a:t>
            </a:r>
            <a:r>
              <a:rPr lang="es-ES" sz="2800" spc="53" dirty="0" smtClean="0">
                <a:latin typeface="Arial Unicode MS"/>
                <a:cs typeface="Arial Unicode MS"/>
              </a:rPr>
              <a:t> </a:t>
            </a:r>
            <a:r>
              <a:rPr lang="es-ES" sz="2800" dirty="0" smtClean="0">
                <a:latin typeface="Arial Unicode MS"/>
                <a:cs typeface="Arial Unicode MS"/>
              </a:rPr>
              <a:t>de</a:t>
            </a:r>
            <a:r>
              <a:rPr lang="es-ES" sz="2800" spc="53" dirty="0" smtClean="0">
                <a:latin typeface="Arial Unicode MS"/>
                <a:cs typeface="Arial Unicode MS"/>
              </a:rPr>
              <a:t> </a:t>
            </a:r>
            <a:r>
              <a:rPr lang="es-ES" sz="2800" dirty="0" smtClean="0">
                <a:latin typeface="Arial Unicode MS"/>
                <a:cs typeface="Arial Unicode MS"/>
              </a:rPr>
              <a:t>una</a:t>
            </a:r>
            <a:r>
              <a:rPr lang="es-ES" sz="2800" spc="53" dirty="0" smtClean="0">
                <a:latin typeface="Arial Unicode MS"/>
                <a:cs typeface="Arial Unicode MS"/>
              </a:rPr>
              <a:t> </a:t>
            </a:r>
            <a:r>
              <a:rPr lang="es-ES" sz="2800" spc="-6" dirty="0" smtClean="0">
                <a:latin typeface="Arial Unicode MS"/>
                <a:cs typeface="Arial Unicode MS"/>
              </a:rPr>
              <a:t>conexión</a:t>
            </a:r>
            <a:r>
              <a:rPr lang="es-ES" sz="2800" spc="125" dirty="0" smtClean="0">
                <a:latin typeface="Arial Unicode MS"/>
                <a:cs typeface="Arial Unicode MS"/>
              </a:rPr>
              <a:t> </a:t>
            </a:r>
            <a:r>
              <a:rPr lang="es-ES" sz="2800" dirty="0" smtClean="0">
                <a:latin typeface="Arial Unicode MS"/>
                <a:cs typeface="Arial Unicode MS"/>
              </a:rPr>
              <a:t>incorrecta</a:t>
            </a:r>
            <a:r>
              <a:rPr lang="es-ES" sz="2800" spc="62" dirty="0" smtClean="0">
                <a:latin typeface="Arial Unicode MS"/>
                <a:cs typeface="Arial Unicode MS"/>
              </a:rPr>
              <a:t> </a:t>
            </a:r>
            <a:r>
              <a:rPr lang="es-ES" sz="2800" dirty="0" smtClean="0">
                <a:latin typeface="Arial Unicode MS"/>
                <a:cs typeface="Arial Unicode MS"/>
              </a:rPr>
              <a:t>en</a:t>
            </a:r>
            <a:r>
              <a:rPr lang="es-ES" sz="2800" spc="66" dirty="0" smtClean="0">
                <a:latin typeface="Arial Unicode MS"/>
                <a:cs typeface="Arial Unicode MS"/>
              </a:rPr>
              <a:t> </a:t>
            </a:r>
            <a:r>
              <a:rPr lang="es-ES" sz="2800" dirty="0" smtClean="0">
                <a:latin typeface="Arial Unicode MS"/>
                <a:cs typeface="Arial Unicode MS"/>
              </a:rPr>
              <a:t>el</a:t>
            </a:r>
            <a:r>
              <a:rPr lang="es-ES" sz="2800" spc="66" dirty="0" smtClean="0">
                <a:latin typeface="Arial Unicode MS"/>
                <a:cs typeface="Arial Unicode MS"/>
              </a:rPr>
              <a:t> </a:t>
            </a:r>
            <a:r>
              <a:rPr lang="es-ES" sz="2800" dirty="0" smtClean="0">
                <a:latin typeface="Arial Unicode MS"/>
                <a:cs typeface="Arial Unicode MS"/>
              </a:rPr>
              <a:t>cambiador</a:t>
            </a:r>
            <a:r>
              <a:rPr lang="es-ES" sz="2800" spc="66" dirty="0" smtClean="0">
                <a:latin typeface="Arial Unicode MS"/>
                <a:cs typeface="Arial Unicode MS"/>
              </a:rPr>
              <a:t> </a:t>
            </a:r>
            <a:r>
              <a:rPr lang="es-ES" sz="2800" dirty="0" smtClean="0">
                <a:latin typeface="Arial Unicode MS"/>
                <a:cs typeface="Arial Unicode MS"/>
              </a:rPr>
              <a:t>de</a:t>
            </a:r>
            <a:r>
              <a:rPr lang="es-ES" sz="2800" spc="66" dirty="0" smtClean="0">
                <a:latin typeface="Arial Unicode MS"/>
                <a:cs typeface="Arial Unicode MS"/>
              </a:rPr>
              <a:t> </a:t>
            </a:r>
            <a:r>
              <a:rPr lang="es-ES" sz="2800" dirty="0" smtClean="0">
                <a:latin typeface="Arial Unicode MS"/>
                <a:cs typeface="Arial Unicode MS"/>
              </a:rPr>
              <a:t>tomas</a:t>
            </a:r>
            <a:r>
              <a:rPr lang="es-ES" sz="2800" spc="66" dirty="0" smtClean="0">
                <a:latin typeface="Arial Unicode MS"/>
                <a:cs typeface="Arial Unicode MS"/>
              </a:rPr>
              <a:t> </a:t>
            </a:r>
            <a:r>
              <a:rPr lang="es-ES" sz="2800" dirty="0" smtClean="0">
                <a:latin typeface="Arial Unicode MS"/>
                <a:cs typeface="Arial Unicode MS"/>
              </a:rPr>
              <a:t>o</a:t>
            </a:r>
            <a:r>
              <a:rPr lang="es-ES" sz="2800" spc="66" dirty="0" smtClean="0">
                <a:latin typeface="Arial Unicode MS"/>
                <a:cs typeface="Arial Unicode MS"/>
              </a:rPr>
              <a:t> </a:t>
            </a:r>
            <a:r>
              <a:rPr lang="es-ES" sz="2800" dirty="0" smtClean="0">
                <a:latin typeface="Arial Unicode MS"/>
                <a:cs typeface="Arial Unicode MS"/>
              </a:rPr>
              <a:t>un</a:t>
            </a:r>
            <a:r>
              <a:rPr lang="es-ES" sz="2800" spc="62" dirty="0" smtClean="0">
                <a:latin typeface="Arial Unicode MS"/>
                <a:cs typeface="Arial Unicode MS"/>
              </a:rPr>
              <a:t> </a:t>
            </a:r>
            <a:r>
              <a:rPr lang="es-ES" sz="2800" dirty="0" smtClean="0">
                <a:latin typeface="Arial Unicode MS"/>
                <a:cs typeface="Arial Unicode MS"/>
              </a:rPr>
              <a:t>cortocircuito</a:t>
            </a:r>
            <a:r>
              <a:rPr lang="es-ES" sz="2800" spc="66" dirty="0" smtClean="0">
                <a:latin typeface="Arial Unicode MS"/>
                <a:cs typeface="Arial Unicode MS"/>
              </a:rPr>
              <a:t> </a:t>
            </a:r>
            <a:r>
              <a:rPr lang="es-ES" sz="2800" dirty="0" smtClean="0">
                <a:latin typeface="Arial Unicode MS"/>
                <a:cs typeface="Arial Unicode MS"/>
              </a:rPr>
              <a:t>en</a:t>
            </a:r>
            <a:r>
              <a:rPr lang="es-ES" sz="2800" spc="66" dirty="0" smtClean="0">
                <a:latin typeface="Arial Unicode MS"/>
                <a:cs typeface="Arial Unicode MS"/>
              </a:rPr>
              <a:t> </a:t>
            </a:r>
            <a:r>
              <a:rPr lang="es-ES" sz="2800" dirty="0" smtClean="0">
                <a:latin typeface="Arial Unicode MS"/>
                <a:cs typeface="Arial Unicode MS"/>
              </a:rPr>
              <a:t>los</a:t>
            </a:r>
            <a:r>
              <a:rPr lang="es-ES" sz="2800" spc="66" dirty="0" smtClean="0">
                <a:latin typeface="Arial Unicode MS"/>
                <a:cs typeface="Arial Unicode MS"/>
              </a:rPr>
              <a:t> </a:t>
            </a:r>
            <a:r>
              <a:rPr lang="es-ES" sz="2800" dirty="0" smtClean="0">
                <a:latin typeface="Arial Unicode MS"/>
                <a:cs typeface="Arial Unicode MS"/>
              </a:rPr>
              <a:t>devanados</a:t>
            </a:r>
            <a:r>
              <a:rPr lang="es-ES" sz="2800" spc="66" dirty="0" smtClean="0">
                <a:latin typeface="Arial Unicode MS"/>
                <a:cs typeface="Arial Unicode MS"/>
              </a:rPr>
              <a:t> </a:t>
            </a:r>
            <a:r>
              <a:rPr lang="es-ES" sz="2800" dirty="0" smtClean="0">
                <a:latin typeface="Arial Unicode MS"/>
                <a:cs typeface="Arial Unicode MS"/>
              </a:rPr>
              <a:t>del</a:t>
            </a:r>
            <a:r>
              <a:rPr lang="es-ES" sz="2800" spc="66" dirty="0" smtClean="0">
                <a:latin typeface="Arial Unicode MS"/>
                <a:cs typeface="Arial Unicode MS"/>
              </a:rPr>
              <a:t> </a:t>
            </a:r>
            <a:r>
              <a:rPr lang="es-ES" sz="2800" spc="-6" dirty="0" smtClean="0">
                <a:latin typeface="Arial Unicode MS"/>
                <a:cs typeface="Arial Unicode MS"/>
              </a:rPr>
              <a:t>transformador.</a:t>
            </a:r>
            <a:r>
              <a:rPr lang="es-ES" sz="2800" spc="125" dirty="0" smtClean="0">
                <a:latin typeface="Arial Unicode MS"/>
                <a:cs typeface="Arial Unicode MS"/>
              </a:rPr>
              <a:t> </a:t>
            </a:r>
            <a:r>
              <a:rPr lang="es-ES" sz="2800" dirty="0" smtClean="0">
                <a:latin typeface="Arial Unicode MS"/>
                <a:cs typeface="Arial Unicode MS"/>
              </a:rPr>
              <a:t>Una</a:t>
            </a:r>
            <a:r>
              <a:rPr lang="es-ES" sz="2800" spc="62" dirty="0" smtClean="0">
                <a:latin typeface="Arial Unicode MS"/>
                <a:cs typeface="Arial Unicode MS"/>
              </a:rPr>
              <a:t> </a:t>
            </a:r>
            <a:r>
              <a:rPr lang="es-ES" sz="2800" dirty="0" smtClean="0">
                <a:latin typeface="Arial Unicode MS"/>
                <a:cs typeface="Arial Unicode MS"/>
              </a:rPr>
              <a:t>vez</a:t>
            </a:r>
            <a:r>
              <a:rPr lang="es-ES" sz="2800" spc="66" dirty="0" smtClean="0">
                <a:latin typeface="Arial Unicode MS"/>
                <a:cs typeface="Arial Unicode MS"/>
              </a:rPr>
              <a:t> </a:t>
            </a:r>
            <a:r>
              <a:rPr lang="es-ES" sz="2800" dirty="0" smtClean="0">
                <a:latin typeface="Arial Unicode MS"/>
                <a:cs typeface="Arial Unicode MS"/>
              </a:rPr>
              <a:t>finalizada</a:t>
            </a:r>
            <a:r>
              <a:rPr lang="es-ES" sz="2800" spc="66" dirty="0" smtClean="0">
                <a:latin typeface="Arial Unicode MS"/>
                <a:cs typeface="Arial Unicode MS"/>
              </a:rPr>
              <a:t> </a:t>
            </a:r>
            <a:r>
              <a:rPr lang="es-ES" sz="2800" dirty="0" smtClean="0">
                <a:latin typeface="Arial Unicode MS"/>
                <a:cs typeface="Arial Unicode MS"/>
              </a:rPr>
              <a:t>la</a:t>
            </a:r>
            <a:r>
              <a:rPr lang="es-ES" sz="2800" spc="62" dirty="0" smtClean="0">
                <a:latin typeface="Arial Unicode MS"/>
                <a:cs typeface="Arial Unicode MS"/>
              </a:rPr>
              <a:t> </a:t>
            </a:r>
            <a:r>
              <a:rPr lang="es-ES" sz="2800" dirty="0" smtClean="0">
                <a:latin typeface="Arial Unicode MS"/>
                <a:cs typeface="Arial Unicode MS"/>
              </a:rPr>
              <a:t>prueba,</a:t>
            </a:r>
            <a:r>
              <a:rPr lang="es-ES" sz="2800" spc="66" dirty="0" smtClean="0">
                <a:latin typeface="Arial Unicode MS"/>
                <a:cs typeface="Arial Unicode MS"/>
              </a:rPr>
              <a:t> </a:t>
            </a:r>
            <a:r>
              <a:rPr lang="es-ES" sz="2800" dirty="0" smtClean="0">
                <a:latin typeface="Arial Unicode MS"/>
                <a:cs typeface="Arial Unicode MS"/>
              </a:rPr>
              <a:t>el</a:t>
            </a:r>
            <a:r>
              <a:rPr lang="es-ES" sz="2800" spc="66" dirty="0" smtClean="0">
                <a:latin typeface="Arial Unicode MS"/>
                <a:cs typeface="Arial Unicode MS"/>
              </a:rPr>
              <a:t> </a:t>
            </a:r>
            <a:r>
              <a:rPr lang="es-ES" sz="2800" dirty="0" smtClean="0">
                <a:latin typeface="Arial Unicode MS"/>
                <a:cs typeface="Arial Unicode MS"/>
              </a:rPr>
              <a:t>devanado</a:t>
            </a:r>
            <a:r>
              <a:rPr lang="es-ES" sz="2800" spc="66" dirty="0" smtClean="0">
                <a:latin typeface="Arial Unicode MS"/>
                <a:cs typeface="Arial Unicode MS"/>
              </a:rPr>
              <a:t> </a:t>
            </a:r>
            <a:r>
              <a:rPr lang="es-ES" sz="2800" dirty="0" smtClean="0">
                <a:latin typeface="Arial Unicode MS"/>
                <a:cs typeface="Arial Unicode MS"/>
              </a:rPr>
              <a:t>del</a:t>
            </a:r>
            <a:r>
              <a:rPr lang="es-ES" sz="2800" spc="62" dirty="0" smtClean="0">
                <a:latin typeface="Arial Unicode MS"/>
                <a:cs typeface="Arial Unicode MS"/>
              </a:rPr>
              <a:t> </a:t>
            </a:r>
            <a:r>
              <a:rPr lang="es-ES" sz="2800" dirty="0" smtClean="0">
                <a:latin typeface="Arial Unicode MS"/>
                <a:cs typeface="Arial Unicode MS"/>
              </a:rPr>
              <a:t>transformador</a:t>
            </a:r>
            <a:r>
              <a:rPr lang="es-ES" sz="2800" spc="66" dirty="0" smtClean="0">
                <a:latin typeface="Arial Unicode MS"/>
                <a:cs typeface="Arial Unicode MS"/>
              </a:rPr>
              <a:t> </a:t>
            </a:r>
            <a:r>
              <a:rPr lang="es-ES" sz="2800" dirty="0" smtClean="0">
                <a:latin typeface="Arial Unicode MS"/>
                <a:cs typeface="Arial Unicode MS"/>
              </a:rPr>
              <a:t>debe</a:t>
            </a:r>
            <a:r>
              <a:rPr lang="es-ES" sz="2800" spc="66" dirty="0" smtClean="0">
                <a:latin typeface="Arial Unicode MS"/>
                <a:cs typeface="Arial Unicode MS"/>
              </a:rPr>
              <a:t> </a:t>
            </a:r>
            <a:r>
              <a:rPr lang="es-ES" sz="2800" dirty="0" smtClean="0">
                <a:latin typeface="Arial Unicode MS"/>
                <a:cs typeface="Arial Unicode MS"/>
              </a:rPr>
              <a:t>conectarse</a:t>
            </a:r>
            <a:r>
              <a:rPr lang="es-ES" sz="2800" spc="66" dirty="0" smtClean="0">
                <a:latin typeface="Arial Unicode MS"/>
                <a:cs typeface="Arial Unicode MS"/>
              </a:rPr>
              <a:t> </a:t>
            </a:r>
            <a:r>
              <a:rPr lang="es-ES" sz="2800" dirty="0" smtClean="0">
                <a:latin typeface="Arial Unicode MS"/>
                <a:cs typeface="Arial Unicode MS"/>
              </a:rPr>
              <a:t>a</a:t>
            </a:r>
            <a:r>
              <a:rPr lang="es-ES" sz="2800" spc="62" dirty="0" smtClean="0">
                <a:latin typeface="Arial Unicode MS"/>
                <a:cs typeface="Arial Unicode MS"/>
              </a:rPr>
              <a:t> </a:t>
            </a:r>
            <a:r>
              <a:rPr lang="es-ES" sz="2800" dirty="0" smtClean="0">
                <a:latin typeface="Arial Unicode MS"/>
                <a:cs typeface="Arial Unicode MS"/>
              </a:rPr>
              <a:t>tierra</a:t>
            </a:r>
            <a:r>
              <a:rPr lang="es-ES" sz="2800" spc="66" dirty="0" smtClean="0">
                <a:latin typeface="Arial Unicode MS"/>
                <a:cs typeface="Arial Unicode MS"/>
              </a:rPr>
              <a:t> </a:t>
            </a:r>
            <a:r>
              <a:rPr lang="es-ES" sz="2800" spc="-12" dirty="0" smtClean="0">
                <a:latin typeface="Arial Unicode MS"/>
                <a:cs typeface="Arial Unicode MS"/>
              </a:rPr>
              <a:t>para</a:t>
            </a:r>
            <a:r>
              <a:rPr lang="es-ES" sz="2800" spc="125" dirty="0" smtClean="0">
                <a:latin typeface="Arial Unicode MS"/>
                <a:cs typeface="Arial Unicode MS"/>
              </a:rPr>
              <a:t> </a:t>
            </a:r>
            <a:r>
              <a:rPr lang="es-ES" sz="2800" dirty="0" smtClean="0">
                <a:latin typeface="Arial Unicode MS"/>
                <a:cs typeface="Arial Unicode MS"/>
              </a:rPr>
              <a:t>asegurarse</a:t>
            </a:r>
            <a:r>
              <a:rPr lang="es-ES" sz="2800" spc="43" dirty="0" smtClean="0">
                <a:latin typeface="Arial Unicode MS"/>
                <a:cs typeface="Arial Unicode MS"/>
              </a:rPr>
              <a:t> </a:t>
            </a:r>
            <a:r>
              <a:rPr lang="es-ES" sz="2800" dirty="0" smtClean="0">
                <a:latin typeface="Arial Unicode MS"/>
                <a:cs typeface="Arial Unicode MS"/>
              </a:rPr>
              <a:t>de</a:t>
            </a:r>
            <a:r>
              <a:rPr lang="es-ES" sz="2800" spc="43" dirty="0" smtClean="0">
                <a:latin typeface="Arial Unicode MS"/>
                <a:cs typeface="Arial Unicode MS"/>
              </a:rPr>
              <a:t> </a:t>
            </a:r>
            <a:r>
              <a:rPr lang="es-ES" sz="2800" dirty="0" smtClean="0">
                <a:latin typeface="Arial Unicode MS"/>
                <a:cs typeface="Arial Unicode MS"/>
              </a:rPr>
              <a:t>que</a:t>
            </a:r>
            <a:r>
              <a:rPr lang="es-ES" sz="2800" spc="47" dirty="0" smtClean="0">
                <a:latin typeface="Arial Unicode MS"/>
                <a:cs typeface="Arial Unicode MS"/>
              </a:rPr>
              <a:t> </a:t>
            </a:r>
            <a:r>
              <a:rPr lang="es-ES" sz="2800" dirty="0" smtClean="0">
                <a:latin typeface="Arial Unicode MS"/>
                <a:cs typeface="Arial Unicode MS"/>
              </a:rPr>
              <a:t>esté</a:t>
            </a:r>
            <a:r>
              <a:rPr lang="es-ES" sz="2800" spc="43" dirty="0" smtClean="0">
                <a:latin typeface="Arial Unicode MS"/>
                <a:cs typeface="Arial Unicode MS"/>
              </a:rPr>
              <a:t> </a:t>
            </a:r>
            <a:r>
              <a:rPr lang="es-ES" sz="2800" spc="-6" dirty="0" smtClean="0">
                <a:latin typeface="Arial Unicode MS"/>
                <a:cs typeface="Arial Unicode MS"/>
              </a:rPr>
              <a:t>descargado</a:t>
            </a:r>
            <a:endParaRPr lang="es-ES" sz="2800" dirty="0" smtClean="0">
              <a:latin typeface="Arial Unicode MS"/>
              <a:cs typeface="Arial Unicode MS"/>
            </a:endParaRPr>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10</a:t>
            </a:fld>
            <a:endParaRPr lang="en-US"/>
          </a:p>
        </p:txBody>
      </p:sp>
    </p:spTree>
    <p:extLst>
      <p:ext uri="{BB962C8B-B14F-4D97-AF65-F5344CB8AC3E}">
        <p14:creationId xmlns:p14="http://schemas.microsoft.com/office/powerpoint/2010/main" val="684807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7936">
              <a:spcBef>
                <a:spcPts val="62"/>
              </a:spcBef>
            </a:pPr>
            <a:r>
              <a:rPr lang="es-ES" sz="2400" b="1" dirty="0" smtClean="0">
                <a:latin typeface="Arial Unicode MS"/>
                <a:cs typeface="Arial Unicode MS"/>
              </a:rPr>
              <a:t>5.6.3</a:t>
            </a:r>
            <a:r>
              <a:rPr lang="es-ES" sz="2400" b="1" spc="60" dirty="0" smtClean="0">
                <a:latin typeface="Arial Unicode MS"/>
                <a:cs typeface="Arial Unicode MS"/>
              </a:rPr>
              <a:t> </a:t>
            </a:r>
            <a:r>
              <a:rPr lang="es-ES" sz="2400" b="1" dirty="0" smtClean="0">
                <a:latin typeface="Arial Unicode MS"/>
                <a:cs typeface="Arial Unicode MS"/>
              </a:rPr>
              <a:t>Determinación</a:t>
            </a:r>
            <a:r>
              <a:rPr lang="es-ES" sz="2400" b="1" spc="60" dirty="0" smtClean="0">
                <a:latin typeface="Arial Unicode MS"/>
                <a:cs typeface="Arial Unicode MS"/>
              </a:rPr>
              <a:t> </a:t>
            </a:r>
            <a:r>
              <a:rPr lang="es-ES" sz="2400" b="1" dirty="0" smtClean="0">
                <a:latin typeface="Arial Unicode MS"/>
                <a:cs typeface="Arial Unicode MS"/>
              </a:rPr>
              <a:t>de</a:t>
            </a:r>
            <a:r>
              <a:rPr lang="es-ES" sz="2400" b="1" spc="60" dirty="0" smtClean="0">
                <a:latin typeface="Arial Unicode MS"/>
                <a:cs typeface="Arial Unicode MS"/>
              </a:rPr>
              <a:t> </a:t>
            </a:r>
            <a:r>
              <a:rPr lang="es-ES" sz="2400" b="1" dirty="0" smtClean="0">
                <a:latin typeface="Arial Unicode MS"/>
                <a:cs typeface="Arial Unicode MS"/>
              </a:rPr>
              <a:t>la</a:t>
            </a:r>
            <a:r>
              <a:rPr lang="es-ES" sz="2400" b="1" spc="60" dirty="0" smtClean="0">
                <a:latin typeface="Arial Unicode MS"/>
                <a:cs typeface="Arial Unicode MS"/>
              </a:rPr>
              <a:t> </a:t>
            </a:r>
            <a:r>
              <a:rPr lang="es-ES" sz="2400" b="1" dirty="0" smtClean="0">
                <a:latin typeface="Arial Unicode MS"/>
                <a:cs typeface="Arial Unicode MS"/>
              </a:rPr>
              <a:t>prueba</a:t>
            </a:r>
            <a:r>
              <a:rPr lang="es-ES" sz="2400" b="1" spc="60" dirty="0" smtClean="0">
                <a:latin typeface="Arial Unicode MS"/>
                <a:cs typeface="Arial Unicode MS"/>
              </a:rPr>
              <a:t> </a:t>
            </a:r>
            <a:r>
              <a:rPr lang="es-ES" sz="2400" b="1" dirty="0" smtClean="0">
                <a:latin typeface="Arial Unicode MS"/>
                <a:cs typeface="Arial Unicode MS"/>
              </a:rPr>
              <a:t>del</a:t>
            </a:r>
            <a:r>
              <a:rPr lang="es-ES" sz="2400" b="1" spc="60" dirty="0" smtClean="0">
                <a:latin typeface="Arial Unicode MS"/>
                <a:cs typeface="Arial Unicode MS"/>
              </a:rPr>
              <a:t> </a:t>
            </a:r>
            <a:r>
              <a:rPr lang="es-ES" sz="2400" b="1" dirty="0" smtClean="0">
                <a:latin typeface="Arial Unicode MS"/>
                <a:cs typeface="Arial Unicode MS"/>
              </a:rPr>
              <a:t>grupo</a:t>
            </a:r>
            <a:r>
              <a:rPr lang="es-ES" sz="2400" b="1" spc="62" dirty="0" smtClean="0">
                <a:latin typeface="Arial Unicode MS"/>
                <a:cs typeface="Arial Unicode MS"/>
              </a:rPr>
              <a:t> </a:t>
            </a:r>
            <a:r>
              <a:rPr lang="es-ES" sz="2400" b="1" dirty="0" smtClean="0">
                <a:latin typeface="Arial Unicode MS"/>
                <a:cs typeface="Arial Unicode MS"/>
              </a:rPr>
              <a:t>vectorial de</a:t>
            </a:r>
            <a:r>
              <a:rPr lang="es-ES" sz="2400" b="1" spc="60" dirty="0" smtClean="0">
                <a:latin typeface="Arial Unicode MS"/>
                <a:cs typeface="Arial Unicode MS"/>
              </a:rPr>
              <a:t> </a:t>
            </a:r>
            <a:r>
              <a:rPr lang="es-ES" sz="2400" b="1" spc="-6" dirty="0" smtClean="0">
                <a:latin typeface="Arial Unicode MS"/>
                <a:cs typeface="Arial Unicode MS"/>
              </a:rPr>
              <a:t>transformadores</a:t>
            </a:r>
          </a:p>
          <a:p>
            <a:pPr marL="7936">
              <a:spcBef>
                <a:spcPts val="62"/>
              </a:spcBef>
            </a:pPr>
            <a:endParaRPr lang="es-ES" sz="2400" dirty="0" smtClean="0">
              <a:latin typeface="Arial Unicode MS"/>
              <a:cs typeface="Arial Unicode MS"/>
            </a:endParaRPr>
          </a:p>
          <a:p>
            <a:pPr marL="7936" marR="3174">
              <a:lnSpc>
                <a:spcPct val="110800"/>
              </a:lnSpc>
              <a:spcBef>
                <a:spcPts val="397"/>
              </a:spcBef>
            </a:pPr>
            <a:r>
              <a:rPr lang="es-ES" sz="2400" spc="-19" dirty="0" smtClean="0">
                <a:latin typeface="Arial Unicode MS"/>
                <a:cs typeface="Arial Unicode MS"/>
              </a:rPr>
              <a:t>El grupo </a:t>
            </a:r>
            <a:r>
              <a:rPr lang="es-ES" sz="2400" spc="-19" dirty="0" err="1" smtClean="0">
                <a:latin typeface="Arial Unicode MS"/>
                <a:cs typeface="Arial Unicode MS"/>
              </a:rPr>
              <a:t>fasorial</a:t>
            </a:r>
            <a:r>
              <a:rPr lang="es-ES" sz="2400" spc="-19" dirty="0" smtClean="0">
                <a:latin typeface="Arial Unicode MS"/>
                <a:cs typeface="Arial Unicode MS"/>
              </a:rPr>
              <a:t> se puede determinar haciendo un puente entre la fase de alta tensión R y la fase de baja tensión </a:t>
            </a:r>
            <a:r>
              <a:rPr lang="es-ES" sz="2400" spc="-19" dirty="0" err="1" smtClean="0">
                <a:latin typeface="Arial Unicode MS"/>
                <a:cs typeface="Arial Unicode MS"/>
              </a:rPr>
              <a:t>renyectando</a:t>
            </a:r>
            <a:r>
              <a:rPr lang="es-ES" sz="2400" spc="-19" dirty="0" smtClean="0">
                <a:latin typeface="Arial Unicode MS"/>
                <a:cs typeface="Arial Unicode MS"/>
              </a:rPr>
              <a:t> una fuente trifásica de alimentación de 380 V desde el lado de alta tensión y midiendo las tensiones entre </a:t>
            </a:r>
            <a:r>
              <a:rPr lang="es-ES" sz="2400" spc="-19" dirty="0" err="1" smtClean="0">
                <a:latin typeface="Arial Unicode MS"/>
                <a:cs typeface="Arial Unicode MS"/>
              </a:rPr>
              <a:t>Ss</a:t>
            </a:r>
            <a:r>
              <a:rPr lang="es-ES" sz="2400" spc="-19" dirty="0" smtClean="0">
                <a:latin typeface="Arial Unicode MS"/>
                <a:cs typeface="Arial Unicode MS"/>
              </a:rPr>
              <a:t>, por, </a:t>
            </a:r>
            <a:r>
              <a:rPr lang="es-ES" sz="2400" spc="-19" dirty="0" err="1" smtClean="0">
                <a:latin typeface="Arial Unicode MS"/>
                <a:cs typeface="Arial Unicode MS"/>
              </a:rPr>
              <a:t>Tt</a:t>
            </a:r>
            <a:r>
              <a:rPr lang="es-ES" sz="2400" spc="-19" dirty="0" smtClean="0">
                <a:latin typeface="Arial Unicode MS"/>
                <a:cs typeface="Arial Unicode MS"/>
              </a:rPr>
              <a:t>, y St.</a:t>
            </a:r>
          </a:p>
          <a:p>
            <a:pPr marL="7936" marR="3174">
              <a:lnSpc>
                <a:spcPct val="110800"/>
              </a:lnSpc>
              <a:spcBef>
                <a:spcPts val="397"/>
              </a:spcBef>
            </a:pPr>
            <a:r>
              <a:rPr lang="es-ES" sz="2400" spc="-19" dirty="0" smtClean="0">
                <a:latin typeface="Arial Unicode MS"/>
                <a:cs typeface="Arial Unicode MS"/>
              </a:rPr>
              <a:t>Luego se dibujan estos </a:t>
            </a:r>
            <a:r>
              <a:rPr lang="es-ES" sz="2400" spc="-19" dirty="0" err="1" smtClean="0">
                <a:latin typeface="Arial Unicode MS"/>
                <a:cs typeface="Arial Unicode MS"/>
              </a:rPr>
              <a:t>fasores</a:t>
            </a:r>
            <a:r>
              <a:rPr lang="es-ES" sz="2400" spc="-19" dirty="0" smtClean="0">
                <a:latin typeface="Arial Unicode MS"/>
                <a:cs typeface="Arial Unicode MS"/>
              </a:rPr>
              <a:t> de tensión, observando que las tensiones R y r deben coincidir ya que tienen el mismo potencial y desplazamiento de fase, ya que hay un puente entre R y r. Un diagrama </a:t>
            </a:r>
            <a:r>
              <a:rPr lang="es-ES" sz="2400" spc="-19" dirty="0" err="1" smtClean="0">
                <a:latin typeface="Arial Unicode MS"/>
                <a:cs typeface="Arial Unicode MS"/>
              </a:rPr>
              <a:t>fasorial</a:t>
            </a:r>
            <a:r>
              <a:rPr lang="es-ES" sz="2400" spc="-19" dirty="0" smtClean="0">
                <a:latin typeface="Arial Unicode MS"/>
                <a:cs typeface="Arial Unicode MS"/>
              </a:rPr>
              <a:t> de ejemplo se muestra en la Figura 5.16.</a:t>
            </a:r>
            <a:endParaRPr lang="es-ES" sz="2400" dirty="0" smtClean="0">
              <a:latin typeface="Arial Unicode MS"/>
              <a:cs typeface="Arial Unicode MS"/>
            </a:endParaRPr>
          </a:p>
          <a:p>
            <a:pPr algn="just"/>
            <a:r>
              <a:rPr lang="en-US" sz="2400" dirty="0" err="1" smtClean="0"/>
              <a:t>Luego</a:t>
            </a:r>
            <a:r>
              <a:rPr lang="en-US" sz="2400" dirty="0" smtClean="0"/>
              <a:t>, el </a:t>
            </a:r>
            <a:r>
              <a:rPr lang="en-US" sz="2400" dirty="0" err="1" smtClean="0"/>
              <a:t>siguiente</a:t>
            </a:r>
            <a:r>
              <a:rPr lang="en-US" sz="2400" dirty="0" smtClean="0"/>
              <a:t> </a:t>
            </a:r>
            <a:r>
              <a:rPr lang="en-US" sz="2400" dirty="0" err="1" smtClean="0"/>
              <a:t>paso</a:t>
            </a:r>
            <a:r>
              <a:rPr lang="en-US" sz="2400" dirty="0" smtClean="0"/>
              <a:t> </a:t>
            </a:r>
            <a:r>
              <a:rPr lang="en-US" sz="2400" dirty="0" err="1" smtClean="0"/>
              <a:t>es</a:t>
            </a:r>
            <a:r>
              <a:rPr lang="en-US" sz="2400" dirty="0" smtClean="0"/>
              <a:t> </a:t>
            </a:r>
            <a:r>
              <a:rPr lang="en-US" sz="2400" dirty="0" err="1" smtClean="0"/>
              <a:t>transferir</a:t>
            </a:r>
            <a:r>
              <a:rPr lang="en-US" sz="2400" dirty="0" smtClean="0"/>
              <a:t> el </a:t>
            </a:r>
            <a:r>
              <a:rPr lang="en-US" sz="2400" dirty="0" err="1" smtClean="0"/>
              <a:t>diagrama</a:t>
            </a:r>
            <a:r>
              <a:rPr lang="en-US" sz="2400" dirty="0" smtClean="0"/>
              <a:t> </a:t>
            </a:r>
            <a:r>
              <a:rPr lang="en-US" sz="2400" dirty="0" err="1" smtClean="0"/>
              <a:t>fasorial</a:t>
            </a:r>
            <a:r>
              <a:rPr lang="en-US" sz="2400" dirty="0" smtClean="0"/>
              <a:t> al </a:t>
            </a:r>
            <a:r>
              <a:rPr lang="en-US" sz="2400" dirty="0" err="1" smtClean="0"/>
              <a:t>reloj</a:t>
            </a:r>
            <a:r>
              <a:rPr lang="en-US" sz="2400" dirty="0" smtClean="0"/>
              <a:t> </a:t>
            </a:r>
            <a:r>
              <a:rPr lang="en-US" sz="2400" dirty="0" err="1" smtClean="0"/>
              <a:t>recordando</a:t>
            </a:r>
            <a:r>
              <a:rPr lang="en-US" sz="2400" dirty="0" smtClean="0"/>
              <a:t> que la </a:t>
            </a:r>
            <a:r>
              <a:rPr lang="en-US" sz="2400" dirty="0" err="1" smtClean="0"/>
              <a:t>fase</a:t>
            </a:r>
            <a:r>
              <a:rPr lang="en-US" sz="2400" dirty="0" smtClean="0"/>
              <a:t> S </a:t>
            </a:r>
            <a:r>
              <a:rPr lang="en-US" sz="2400" dirty="0" err="1" smtClean="0"/>
              <a:t>está</a:t>
            </a:r>
            <a:r>
              <a:rPr lang="en-US" sz="2400" dirty="0" smtClean="0"/>
              <a:t> </a:t>
            </a:r>
            <a:r>
              <a:rPr lang="en-US" sz="2400" dirty="0" err="1" smtClean="0"/>
              <a:t>en</a:t>
            </a:r>
            <a:r>
              <a:rPr lang="en-US" sz="2400" dirty="0" smtClean="0"/>
              <a:t> la </a:t>
            </a:r>
            <a:r>
              <a:rPr lang="en-US" sz="2400" dirty="0" err="1" smtClean="0"/>
              <a:t>posición</a:t>
            </a:r>
            <a:r>
              <a:rPr lang="en-US" sz="2400" dirty="0" smtClean="0"/>
              <a:t> de 0 </a:t>
            </a:r>
            <a:r>
              <a:rPr lang="en-US" sz="2400" dirty="0" err="1" smtClean="0"/>
              <a:t>grados</a:t>
            </a:r>
            <a:r>
              <a:rPr lang="en-US" sz="2400" dirty="0" smtClean="0"/>
              <a:t> o de las 12 </a:t>
            </a:r>
            <a:r>
              <a:rPr lang="en-US" sz="2400" dirty="0" err="1" smtClean="0"/>
              <a:t>en</a:t>
            </a:r>
            <a:r>
              <a:rPr lang="en-US" sz="2400" dirty="0" smtClean="0"/>
              <a:t> </a:t>
            </a:r>
            <a:r>
              <a:rPr lang="en-US" sz="2400" dirty="0" err="1" smtClean="0"/>
              <a:t>punto</a:t>
            </a:r>
            <a:r>
              <a:rPr lang="en-US" sz="2400" dirty="0" smtClean="0"/>
              <a:t>. </a:t>
            </a:r>
            <a:r>
              <a:rPr lang="en-US" sz="2400" dirty="0" err="1" smtClean="0"/>
              <a:t>Encontramos</a:t>
            </a:r>
            <a:r>
              <a:rPr lang="en-US" sz="2400" dirty="0" smtClean="0"/>
              <a:t> que la </a:t>
            </a:r>
            <a:r>
              <a:rPr lang="en-US" sz="2400" dirty="0" err="1" smtClean="0"/>
              <a:t>tensión</a:t>
            </a:r>
            <a:r>
              <a:rPr lang="en-US" sz="2400" dirty="0" smtClean="0"/>
              <a:t> (y) </a:t>
            </a:r>
            <a:r>
              <a:rPr lang="en-US" sz="2400" dirty="0" err="1" smtClean="0"/>
              <a:t>está</a:t>
            </a:r>
            <a:r>
              <a:rPr lang="en-US" sz="2400" dirty="0" smtClean="0"/>
              <a:t> </a:t>
            </a:r>
            <a:r>
              <a:rPr lang="en-US" sz="2400" dirty="0" err="1" smtClean="0"/>
              <a:t>retrasando</a:t>
            </a:r>
            <a:r>
              <a:rPr lang="en-US" sz="2400" dirty="0" smtClean="0"/>
              <a:t> a la </a:t>
            </a:r>
            <a:r>
              <a:rPr lang="en-US" sz="2400" dirty="0" err="1" smtClean="0"/>
              <a:t>tensión</a:t>
            </a:r>
            <a:r>
              <a:rPr lang="en-US" sz="2400" dirty="0" smtClean="0"/>
              <a:t> S </a:t>
            </a:r>
            <a:r>
              <a:rPr lang="en-US" sz="2400" dirty="0" err="1" smtClean="0"/>
              <a:t>en</a:t>
            </a:r>
            <a:r>
              <a:rPr lang="en-US" sz="2400" dirty="0" smtClean="0"/>
              <a:t> 150 </a:t>
            </a:r>
            <a:r>
              <a:rPr lang="en-US" sz="2400" dirty="0" err="1" smtClean="0"/>
              <a:t>grados</a:t>
            </a:r>
            <a:r>
              <a:rPr lang="en-US" sz="2400" dirty="0" smtClean="0"/>
              <a:t> (5 </a:t>
            </a:r>
            <a:r>
              <a:rPr lang="en-US" sz="2400" dirty="0" err="1" smtClean="0"/>
              <a:t>multiplicado</a:t>
            </a:r>
            <a:r>
              <a:rPr lang="en-US" sz="2400" dirty="0" smtClean="0"/>
              <a:t> </a:t>
            </a:r>
            <a:r>
              <a:rPr lang="en-US" sz="2400" dirty="0" err="1" smtClean="0"/>
              <a:t>por</a:t>
            </a:r>
            <a:r>
              <a:rPr lang="en-US" sz="2400" dirty="0" smtClean="0"/>
              <a:t> 30 </a:t>
            </a:r>
            <a:r>
              <a:rPr lang="en-US" sz="2400" dirty="0" err="1" smtClean="0"/>
              <a:t>grados</a:t>
            </a:r>
            <a:r>
              <a:rPr lang="en-US" sz="2400" dirty="0" smtClean="0"/>
              <a:t>) y el </a:t>
            </a:r>
            <a:r>
              <a:rPr lang="en-US" sz="2400" dirty="0" err="1" smtClean="0"/>
              <a:t>grupo</a:t>
            </a:r>
            <a:r>
              <a:rPr lang="en-US" sz="2400" dirty="0" smtClean="0"/>
              <a:t> </a:t>
            </a:r>
            <a:r>
              <a:rPr lang="en-US" sz="2400" dirty="0" err="1" smtClean="0"/>
              <a:t>fasorial</a:t>
            </a:r>
            <a:r>
              <a:rPr lang="en-US" sz="2400" dirty="0" smtClean="0"/>
              <a:t> se </a:t>
            </a:r>
            <a:r>
              <a:rPr lang="en-US" sz="2400" dirty="0" err="1" smtClean="0"/>
              <a:t>denomina</a:t>
            </a:r>
            <a:r>
              <a:rPr lang="en-US" sz="2400" dirty="0" smtClean="0"/>
              <a:t> (Yd5). </a:t>
            </a:r>
          </a:p>
          <a:p>
            <a:pPr algn="just"/>
            <a:endParaRPr lang="en-US" sz="2400" dirty="0" smtClean="0"/>
          </a:p>
          <a:p>
            <a:pPr algn="just"/>
            <a:r>
              <a:rPr lang="en-US" sz="2400" dirty="0" err="1" smtClean="0"/>
              <a:t>Una</a:t>
            </a:r>
            <a:r>
              <a:rPr lang="en-US" sz="2400" dirty="0" smtClean="0"/>
              <a:t> </a:t>
            </a:r>
            <a:r>
              <a:rPr lang="en-US" sz="2400" dirty="0" err="1" smtClean="0"/>
              <a:t>vez</a:t>
            </a:r>
            <a:r>
              <a:rPr lang="en-US" sz="2400" dirty="0" smtClean="0"/>
              <a:t> </a:t>
            </a:r>
            <a:r>
              <a:rPr lang="en-US" sz="2400" dirty="0" err="1" smtClean="0"/>
              <a:t>finalizada</a:t>
            </a:r>
            <a:r>
              <a:rPr lang="en-US" sz="2400" dirty="0" smtClean="0"/>
              <a:t> la </a:t>
            </a:r>
            <a:r>
              <a:rPr lang="en-US" sz="2400" dirty="0" err="1" smtClean="0"/>
              <a:t>prueba</a:t>
            </a:r>
            <a:r>
              <a:rPr lang="en-US" sz="2400" dirty="0" smtClean="0"/>
              <a:t>, el </a:t>
            </a:r>
            <a:r>
              <a:rPr lang="en-US" sz="2400" dirty="0" err="1" smtClean="0"/>
              <a:t>devanado</a:t>
            </a:r>
            <a:r>
              <a:rPr lang="en-US" sz="2400" dirty="0" smtClean="0"/>
              <a:t> del </a:t>
            </a:r>
            <a:r>
              <a:rPr lang="en-US" sz="2400" dirty="0" err="1" smtClean="0"/>
              <a:t>transformador</a:t>
            </a:r>
            <a:r>
              <a:rPr lang="en-US" sz="2400" dirty="0" smtClean="0"/>
              <a:t> </a:t>
            </a:r>
            <a:r>
              <a:rPr lang="en-US" sz="2400" dirty="0" err="1" smtClean="0"/>
              <a:t>debe</a:t>
            </a:r>
            <a:r>
              <a:rPr lang="en-US" sz="2400" dirty="0" smtClean="0"/>
              <a:t> </a:t>
            </a:r>
            <a:r>
              <a:rPr lang="en-US" sz="2400" dirty="0" err="1" smtClean="0"/>
              <a:t>conectarse</a:t>
            </a:r>
            <a:r>
              <a:rPr lang="en-US" sz="2400" dirty="0" smtClean="0"/>
              <a:t> a </a:t>
            </a:r>
            <a:r>
              <a:rPr lang="en-US" sz="2400" dirty="0" err="1" smtClean="0"/>
              <a:t>tierra</a:t>
            </a:r>
            <a:r>
              <a:rPr lang="en-US" sz="2400" dirty="0" smtClean="0"/>
              <a:t> para </a:t>
            </a:r>
            <a:r>
              <a:rPr lang="en-US" sz="2400" dirty="0" err="1" smtClean="0"/>
              <a:t>asegurarse</a:t>
            </a:r>
            <a:r>
              <a:rPr lang="en-US" sz="2400" dirty="0" smtClean="0"/>
              <a:t> de que </a:t>
            </a:r>
            <a:r>
              <a:rPr lang="en-US" sz="2400" dirty="0" err="1" smtClean="0"/>
              <a:t>esté</a:t>
            </a:r>
            <a:r>
              <a:rPr lang="en-US" sz="2400" dirty="0" smtClean="0"/>
              <a:t> </a:t>
            </a:r>
            <a:r>
              <a:rPr lang="en-US" sz="2400" dirty="0" err="1" smtClean="0"/>
              <a:t>descargado</a:t>
            </a:r>
            <a:r>
              <a:rPr lang="en-US" sz="2400" dirty="0" smtClean="0"/>
              <a:t>.</a:t>
            </a:r>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11</a:t>
            </a:fld>
            <a:endParaRPr lang="en-US"/>
          </a:p>
        </p:txBody>
      </p:sp>
    </p:spTree>
    <p:extLst>
      <p:ext uri="{BB962C8B-B14F-4D97-AF65-F5344CB8AC3E}">
        <p14:creationId xmlns:p14="http://schemas.microsoft.com/office/powerpoint/2010/main" val="733570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5.6.4 </a:t>
            </a:r>
            <a:r>
              <a:rPr lang="en-US" b="1" dirty="0" err="1" smtClean="0"/>
              <a:t>Prueba</a:t>
            </a:r>
            <a:r>
              <a:rPr lang="en-US" b="1" dirty="0" smtClean="0"/>
              <a:t> de </a:t>
            </a:r>
            <a:r>
              <a:rPr lang="en-US" b="1" dirty="0" err="1" smtClean="0"/>
              <a:t>resistencia</a:t>
            </a:r>
            <a:r>
              <a:rPr lang="en-US" b="1" dirty="0" smtClean="0"/>
              <a:t> del </a:t>
            </a:r>
            <a:r>
              <a:rPr lang="en-US" b="1" dirty="0" err="1" smtClean="0"/>
              <a:t>devanado</a:t>
            </a:r>
            <a:endParaRPr lang="en-US" b="1" dirty="0" smtClean="0"/>
          </a:p>
          <a:p>
            <a:pPr algn="just"/>
            <a:endParaRPr lang="en-US" dirty="0" smtClean="0"/>
          </a:p>
          <a:p>
            <a:pPr algn="just"/>
            <a:r>
              <a:rPr lang="en-US" dirty="0" err="1" smtClean="0"/>
              <a:t>En</a:t>
            </a:r>
            <a:r>
              <a:rPr lang="en-US" dirty="0" smtClean="0"/>
              <a:t> </a:t>
            </a:r>
            <a:r>
              <a:rPr lang="en-US" dirty="0" err="1" smtClean="0"/>
              <a:t>una</a:t>
            </a:r>
            <a:r>
              <a:rPr lang="en-US" dirty="0" smtClean="0"/>
              <a:t> </a:t>
            </a:r>
            <a:r>
              <a:rPr lang="en-US" dirty="0" err="1" smtClean="0"/>
              <a:t>prueba</a:t>
            </a:r>
            <a:r>
              <a:rPr lang="en-US" dirty="0" smtClean="0"/>
              <a:t> de </a:t>
            </a:r>
            <a:r>
              <a:rPr lang="en-US" dirty="0" err="1" smtClean="0"/>
              <a:t>resistencia</a:t>
            </a:r>
            <a:r>
              <a:rPr lang="en-US" dirty="0" smtClean="0"/>
              <a:t> de </a:t>
            </a:r>
            <a:r>
              <a:rPr lang="en-US" dirty="0" err="1" smtClean="0"/>
              <a:t>devanado</a:t>
            </a:r>
            <a:r>
              <a:rPr lang="en-US" dirty="0" smtClean="0"/>
              <a:t> se </a:t>
            </a:r>
            <a:r>
              <a:rPr lang="en-US" dirty="0" err="1" smtClean="0"/>
              <a:t>utiliza</a:t>
            </a:r>
            <a:r>
              <a:rPr lang="en-US" dirty="0" smtClean="0"/>
              <a:t> un </a:t>
            </a:r>
            <a:r>
              <a:rPr lang="en-US" dirty="0" err="1" smtClean="0"/>
              <a:t>voltímetro</a:t>
            </a:r>
            <a:r>
              <a:rPr lang="en-US" dirty="0" smtClean="0"/>
              <a:t> y un </a:t>
            </a:r>
            <a:r>
              <a:rPr lang="en-US" dirty="0" err="1" smtClean="0"/>
              <a:t>amperímetro</a:t>
            </a:r>
            <a:r>
              <a:rPr lang="en-US" dirty="0" smtClean="0"/>
              <a:t> y </a:t>
            </a:r>
            <a:r>
              <a:rPr lang="en-US" dirty="0" err="1" smtClean="0"/>
              <a:t>una</a:t>
            </a:r>
            <a:r>
              <a:rPr lang="en-US" dirty="0" smtClean="0"/>
              <a:t> </a:t>
            </a:r>
            <a:r>
              <a:rPr lang="en-US" dirty="0" err="1" smtClean="0"/>
              <a:t>batería</a:t>
            </a:r>
            <a:r>
              <a:rPr lang="en-US" dirty="0" smtClean="0"/>
              <a:t> de 12 o 24 V. </a:t>
            </a:r>
          </a:p>
          <a:p>
            <a:pPr algn="just"/>
            <a:r>
              <a:rPr lang="en-US" dirty="0" smtClean="0"/>
              <a:t>Para </a:t>
            </a:r>
            <a:r>
              <a:rPr lang="en-US" dirty="0" err="1" smtClean="0"/>
              <a:t>valores</a:t>
            </a:r>
            <a:r>
              <a:rPr lang="en-US" dirty="0" smtClean="0"/>
              <a:t> de </a:t>
            </a:r>
            <a:r>
              <a:rPr lang="en-US" dirty="0" err="1" smtClean="0"/>
              <a:t>baja</a:t>
            </a:r>
            <a:r>
              <a:rPr lang="en-US" dirty="0" smtClean="0"/>
              <a:t> </a:t>
            </a:r>
            <a:r>
              <a:rPr lang="en-US" dirty="0" err="1" smtClean="0"/>
              <a:t>resistencia</a:t>
            </a:r>
            <a:r>
              <a:rPr lang="en-US" dirty="0" smtClean="0"/>
              <a:t> se </a:t>
            </a:r>
            <a:r>
              <a:rPr lang="en-US" dirty="0" err="1" smtClean="0"/>
              <a:t>conecta</a:t>
            </a:r>
            <a:r>
              <a:rPr lang="en-US" dirty="0" smtClean="0"/>
              <a:t> el </a:t>
            </a:r>
            <a:r>
              <a:rPr lang="en-US" dirty="0" err="1" smtClean="0"/>
              <a:t>voltímetro</a:t>
            </a:r>
            <a:r>
              <a:rPr lang="en-US" dirty="0" smtClean="0"/>
              <a:t> </a:t>
            </a:r>
            <a:r>
              <a:rPr lang="en-US" dirty="0" err="1" smtClean="0"/>
              <a:t>después</a:t>
            </a:r>
            <a:r>
              <a:rPr lang="en-US" dirty="0" smtClean="0"/>
              <a:t> del </a:t>
            </a:r>
            <a:r>
              <a:rPr lang="en-US" dirty="0" err="1" smtClean="0"/>
              <a:t>amperímetro</a:t>
            </a:r>
            <a:r>
              <a:rPr lang="en-US" dirty="0" smtClean="0"/>
              <a:t>, </a:t>
            </a:r>
            <a:r>
              <a:rPr lang="en-US" dirty="0" err="1" smtClean="0"/>
              <a:t>pero</a:t>
            </a:r>
            <a:r>
              <a:rPr lang="en-US" dirty="0" smtClean="0"/>
              <a:t> </a:t>
            </a:r>
            <a:r>
              <a:rPr lang="en-US" dirty="0" err="1" smtClean="0"/>
              <a:t>en</a:t>
            </a:r>
            <a:r>
              <a:rPr lang="en-US" dirty="0" smtClean="0"/>
              <a:t> </a:t>
            </a:r>
            <a:r>
              <a:rPr lang="en-US" dirty="0" err="1" smtClean="0"/>
              <a:t>valores</a:t>
            </a:r>
            <a:r>
              <a:rPr lang="en-US" dirty="0" smtClean="0"/>
              <a:t> de </a:t>
            </a:r>
            <a:r>
              <a:rPr lang="en-US" dirty="0" err="1" smtClean="0"/>
              <a:t>alta</a:t>
            </a:r>
            <a:r>
              <a:rPr lang="en-US" dirty="0" smtClean="0"/>
              <a:t> </a:t>
            </a:r>
            <a:r>
              <a:rPr lang="en-US" dirty="0" err="1" smtClean="0"/>
              <a:t>resistencia</a:t>
            </a:r>
            <a:r>
              <a:rPr lang="en-US" dirty="0" smtClean="0"/>
              <a:t>, se </a:t>
            </a:r>
            <a:r>
              <a:rPr lang="en-US" dirty="0" err="1" smtClean="0"/>
              <a:t>conecta</a:t>
            </a:r>
            <a:r>
              <a:rPr lang="en-US" dirty="0" smtClean="0"/>
              <a:t> el </a:t>
            </a:r>
            <a:r>
              <a:rPr lang="en-US" dirty="0" err="1" smtClean="0"/>
              <a:t>voltímetro</a:t>
            </a:r>
            <a:r>
              <a:rPr lang="en-US" dirty="0" smtClean="0"/>
              <a:t> antes que el </a:t>
            </a:r>
            <a:r>
              <a:rPr lang="en-US" dirty="0" err="1" smtClean="0"/>
              <a:t>amperímetro</a:t>
            </a:r>
            <a:r>
              <a:rPr lang="en-US" dirty="0" smtClean="0"/>
              <a:t>. </a:t>
            </a:r>
            <a:r>
              <a:rPr lang="en-US" dirty="0" err="1" smtClean="0"/>
              <a:t>Una</a:t>
            </a:r>
            <a:r>
              <a:rPr lang="en-US" dirty="0" smtClean="0"/>
              <a:t> </a:t>
            </a:r>
            <a:r>
              <a:rPr lang="en-US" dirty="0" err="1" smtClean="0"/>
              <a:t>corriente</a:t>
            </a:r>
            <a:r>
              <a:rPr lang="en-US" dirty="0" smtClean="0"/>
              <a:t> </a:t>
            </a:r>
            <a:r>
              <a:rPr lang="en-US" dirty="0" err="1" smtClean="0"/>
              <a:t>fuerte</a:t>
            </a:r>
            <a:r>
              <a:rPr lang="en-US" dirty="0" smtClean="0"/>
              <a:t> de 100 A y </a:t>
            </a:r>
            <a:r>
              <a:rPr lang="en-US" dirty="0" err="1" smtClean="0"/>
              <a:t>medidores</a:t>
            </a:r>
            <a:r>
              <a:rPr lang="en-US" dirty="0" smtClean="0"/>
              <a:t> </a:t>
            </a:r>
            <a:r>
              <a:rPr lang="en-US" dirty="0" err="1" smtClean="0"/>
              <a:t>sensibles</a:t>
            </a:r>
            <a:r>
              <a:rPr lang="en-US" dirty="0" smtClean="0"/>
              <a:t> </a:t>
            </a:r>
            <a:r>
              <a:rPr lang="en-US" dirty="0" err="1" smtClean="0"/>
              <a:t>deberían</a:t>
            </a:r>
            <a:r>
              <a:rPr lang="en-US" dirty="0" smtClean="0"/>
              <a:t> </a:t>
            </a:r>
            <a:r>
              <a:rPr lang="en-US" dirty="0" err="1" smtClean="0"/>
              <a:t>dar</a:t>
            </a:r>
            <a:r>
              <a:rPr lang="en-US" dirty="0" smtClean="0"/>
              <a:t> </a:t>
            </a:r>
            <a:r>
              <a:rPr lang="en-US" dirty="0" err="1" smtClean="0"/>
              <a:t>buenos</a:t>
            </a:r>
            <a:r>
              <a:rPr lang="en-US" dirty="0" smtClean="0"/>
              <a:t> </a:t>
            </a:r>
            <a:r>
              <a:rPr lang="en-US" dirty="0" err="1" smtClean="0"/>
              <a:t>resultados</a:t>
            </a:r>
            <a:r>
              <a:rPr lang="en-US" dirty="0" smtClean="0"/>
              <a:t>.</a:t>
            </a:r>
          </a:p>
          <a:p>
            <a:pPr algn="just"/>
            <a:r>
              <a:rPr lang="en-US" dirty="0" smtClean="0"/>
              <a:t>Durante la </a:t>
            </a:r>
            <a:r>
              <a:rPr lang="en-US" dirty="0" err="1" smtClean="0"/>
              <a:t>prueba</a:t>
            </a:r>
            <a:r>
              <a:rPr lang="en-US" dirty="0" smtClean="0"/>
              <a:t> se </a:t>
            </a:r>
            <a:r>
              <a:rPr lang="en-US" dirty="0" err="1" smtClean="0"/>
              <a:t>conecta</a:t>
            </a:r>
            <a:r>
              <a:rPr lang="en-US" dirty="0" smtClean="0"/>
              <a:t> el </a:t>
            </a:r>
            <a:r>
              <a:rPr lang="en-US" dirty="0" err="1" smtClean="0"/>
              <a:t>voltímetro</a:t>
            </a:r>
            <a:r>
              <a:rPr lang="en-US" dirty="0" smtClean="0"/>
              <a:t> </a:t>
            </a:r>
            <a:r>
              <a:rPr lang="en-US" dirty="0" err="1" smtClean="0"/>
              <a:t>después</a:t>
            </a:r>
            <a:r>
              <a:rPr lang="en-US" dirty="0" smtClean="0"/>
              <a:t> de que la </a:t>
            </a:r>
            <a:r>
              <a:rPr lang="en-US" dirty="0" err="1" smtClean="0"/>
              <a:t>corriente</a:t>
            </a:r>
            <a:r>
              <a:rPr lang="en-US" dirty="0" smtClean="0"/>
              <a:t> </a:t>
            </a:r>
            <a:r>
              <a:rPr lang="en-US" dirty="0" err="1" smtClean="0"/>
              <a:t>alcanza</a:t>
            </a:r>
            <a:r>
              <a:rPr lang="en-US" dirty="0" smtClean="0"/>
              <a:t> el </a:t>
            </a:r>
            <a:r>
              <a:rPr lang="en-US" dirty="0" err="1" smtClean="0"/>
              <a:t>punto</a:t>
            </a:r>
            <a:r>
              <a:rPr lang="en-US" dirty="0" smtClean="0"/>
              <a:t> de </a:t>
            </a:r>
            <a:r>
              <a:rPr lang="en-US" dirty="0" err="1" smtClean="0"/>
              <a:t>saturación</a:t>
            </a:r>
            <a:r>
              <a:rPr lang="en-US" dirty="0" smtClean="0"/>
              <a:t> y </a:t>
            </a:r>
            <a:r>
              <a:rPr lang="en-US" dirty="0" err="1" smtClean="0"/>
              <a:t>desconectamos</a:t>
            </a:r>
            <a:r>
              <a:rPr lang="en-US" dirty="0" smtClean="0"/>
              <a:t> el </a:t>
            </a:r>
            <a:r>
              <a:rPr lang="en-US" dirty="0" err="1" smtClean="0"/>
              <a:t>voltímetro</a:t>
            </a:r>
            <a:r>
              <a:rPr lang="en-US" dirty="0" smtClean="0"/>
              <a:t> antes de </a:t>
            </a:r>
            <a:r>
              <a:rPr lang="en-US" dirty="0" err="1" smtClean="0"/>
              <a:t>desconectar</a:t>
            </a:r>
            <a:r>
              <a:rPr lang="en-US" dirty="0" smtClean="0"/>
              <a:t> el </a:t>
            </a:r>
            <a:r>
              <a:rPr lang="en-US" dirty="0" err="1" smtClean="0"/>
              <a:t>amperímetro</a:t>
            </a:r>
            <a:r>
              <a:rPr lang="en-US" dirty="0" smtClean="0"/>
              <a:t>. Para </a:t>
            </a:r>
            <a:r>
              <a:rPr lang="en-US" dirty="0" err="1" smtClean="0"/>
              <a:t>reducir</a:t>
            </a:r>
            <a:r>
              <a:rPr lang="en-US" dirty="0" smtClean="0"/>
              <a:t> el </a:t>
            </a:r>
            <a:r>
              <a:rPr lang="en-US" dirty="0" err="1" smtClean="0"/>
              <a:t>tiempo</a:t>
            </a:r>
            <a:r>
              <a:rPr lang="en-US" dirty="0" smtClean="0"/>
              <a:t> </a:t>
            </a:r>
            <a:r>
              <a:rPr lang="en-US" dirty="0" err="1" smtClean="0"/>
              <a:t>necesario</a:t>
            </a:r>
            <a:r>
              <a:rPr lang="en-US" dirty="0" smtClean="0"/>
              <a:t> para que la </a:t>
            </a:r>
            <a:r>
              <a:rPr lang="en-US" dirty="0" err="1" smtClean="0"/>
              <a:t>corriente</a:t>
            </a:r>
            <a:r>
              <a:rPr lang="en-US" dirty="0" smtClean="0"/>
              <a:t> </a:t>
            </a:r>
            <a:r>
              <a:rPr lang="en-US" dirty="0" err="1" smtClean="0"/>
              <a:t>alcance</a:t>
            </a:r>
            <a:r>
              <a:rPr lang="en-US" dirty="0" smtClean="0"/>
              <a:t> la </a:t>
            </a:r>
            <a:r>
              <a:rPr lang="en-US" dirty="0" err="1" smtClean="0"/>
              <a:t>condición</a:t>
            </a:r>
            <a:r>
              <a:rPr lang="en-US" dirty="0" smtClean="0"/>
              <a:t> de </a:t>
            </a:r>
            <a:r>
              <a:rPr lang="en-US" dirty="0" err="1" smtClean="0"/>
              <a:t>saturación</a:t>
            </a:r>
            <a:r>
              <a:rPr lang="en-US" dirty="0" smtClean="0"/>
              <a:t>, se </a:t>
            </a:r>
            <a:r>
              <a:rPr lang="en-US" dirty="0" err="1" smtClean="0"/>
              <a:t>conecta</a:t>
            </a:r>
            <a:r>
              <a:rPr lang="en-US" dirty="0" smtClean="0"/>
              <a:t> </a:t>
            </a:r>
            <a:r>
              <a:rPr lang="en-US" dirty="0" err="1" smtClean="0"/>
              <a:t>una</a:t>
            </a:r>
            <a:r>
              <a:rPr lang="en-US" dirty="0" smtClean="0"/>
              <a:t> </a:t>
            </a:r>
            <a:r>
              <a:rPr lang="en-US" dirty="0" err="1" smtClean="0"/>
              <a:t>resistencia</a:t>
            </a:r>
            <a:r>
              <a:rPr lang="en-US" dirty="0" smtClean="0"/>
              <a:t> variable </a:t>
            </a:r>
            <a:r>
              <a:rPr lang="en-US" dirty="0" err="1" smtClean="0"/>
              <a:t>en</a:t>
            </a:r>
            <a:r>
              <a:rPr lang="en-US" dirty="0" smtClean="0"/>
              <a:t> </a:t>
            </a:r>
            <a:r>
              <a:rPr lang="en-US" dirty="0" err="1" smtClean="0"/>
              <a:t>serie</a:t>
            </a:r>
            <a:r>
              <a:rPr lang="en-US" dirty="0" smtClean="0"/>
              <a:t> con el </a:t>
            </a:r>
            <a:r>
              <a:rPr lang="en-US" dirty="0" err="1" smtClean="0"/>
              <a:t>circuito</a:t>
            </a:r>
            <a:r>
              <a:rPr lang="en-US" dirty="0" smtClean="0"/>
              <a:t>.</a:t>
            </a:r>
          </a:p>
          <a:p>
            <a:pPr algn="just"/>
            <a:r>
              <a:rPr lang="en-US" dirty="0" smtClean="0"/>
              <a:t>La </a:t>
            </a:r>
            <a:r>
              <a:rPr lang="en-US" dirty="0" err="1" smtClean="0"/>
              <a:t>lectura</a:t>
            </a:r>
            <a:r>
              <a:rPr lang="en-US" dirty="0" smtClean="0"/>
              <a:t> de </a:t>
            </a:r>
            <a:r>
              <a:rPr lang="en-US" dirty="0" err="1" smtClean="0"/>
              <a:t>resistencia</a:t>
            </a:r>
            <a:r>
              <a:rPr lang="en-US" dirty="0" smtClean="0"/>
              <a:t> </a:t>
            </a:r>
            <a:r>
              <a:rPr lang="en-US" dirty="0" err="1" smtClean="0"/>
              <a:t>en</a:t>
            </a:r>
            <a:r>
              <a:rPr lang="en-US" dirty="0" smtClean="0"/>
              <a:t> el </a:t>
            </a:r>
            <a:r>
              <a:rPr lang="en-US" dirty="0" err="1" smtClean="0"/>
              <a:t>sitio</a:t>
            </a:r>
            <a:r>
              <a:rPr lang="en-US" dirty="0" smtClean="0"/>
              <a:t> </a:t>
            </a:r>
            <a:r>
              <a:rPr lang="en-US" dirty="0" err="1" smtClean="0"/>
              <a:t>debe</a:t>
            </a:r>
            <a:r>
              <a:rPr lang="en-US" dirty="0" smtClean="0"/>
              <a:t> </a:t>
            </a:r>
            <a:r>
              <a:rPr lang="en-US" dirty="0" err="1" smtClean="0"/>
              <a:t>compararse</a:t>
            </a:r>
            <a:r>
              <a:rPr lang="en-US" dirty="0" smtClean="0"/>
              <a:t> con la </a:t>
            </a:r>
            <a:r>
              <a:rPr lang="en-US" dirty="0" err="1" smtClean="0"/>
              <a:t>lectura</a:t>
            </a:r>
            <a:r>
              <a:rPr lang="en-US" dirty="0" smtClean="0"/>
              <a:t> de </a:t>
            </a:r>
            <a:r>
              <a:rPr lang="en-US" dirty="0" err="1" smtClean="0"/>
              <a:t>temperatura</a:t>
            </a:r>
            <a:r>
              <a:rPr lang="en-US" dirty="0" smtClean="0"/>
              <a:t> de </a:t>
            </a:r>
            <a:r>
              <a:rPr lang="en-US" dirty="0" err="1" smtClean="0"/>
              <a:t>resistencia</a:t>
            </a:r>
            <a:r>
              <a:rPr lang="en-US" dirty="0" smtClean="0"/>
              <a:t> </a:t>
            </a:r>
            <a:r>
              <a:rPr lang="en-US" dirty="0" err="1" smtClean="0"/>
              <a:t>en</a:t>
            </a:r>
            <a:r>
              <a:rPr lang="en-US" dirty="0" smtClean="0"/>
              <a:t> la </a:t>
            </a:r>
            <a:r>
              <a:rPr lang="en-US" dirty="0" err="1" smtClean="0"/>
              <a:t>fábrica</a:t>
            </a:r>
            <a:r>
              <a:rPr lang="en-US" dirty="0" smtClean="0"/>
              <a:t> </a:t>
            </a:r>
            <a:r>
              <a:rPr lang="en-US" dirty="0" err="1" smtClean="0"/>
              <a:t>usando</a:t>
            </a:r>
            <a:r>
              <a:rPr lang="en-US" dirty="0" smtClean="0"/>
              <a:t> </a:t>
            </a:r>
            <a:r>
              <a:rPr lang="en-US" dirty="0" err="1" smtClean="0"/>
              <a:t>esta</a:t>
            </a:r>
            <a:r>
              <a:rPr lang="en-US" dirty="0" smtClean="0"/>
              <a:t> </a:t>
            </a:r>
            <a:r>
              <a:rPr lang="en-US" dirty="0" err="1" smtClean="0"/>
              <a:t>ecuación</a:t>
            </a:r>
            <a:r>
              <a:rPr lang="en-US" dirty="0" smtClean="0"/>
              <a:t>:</a:t>
            </a:r>
          </a:p>
          <a:p>
            <a:pPr algn="just"/>
            <a:endParaRPr lang="es-ES" dirty="0" smtClean="0"/>
          </a:p>
          <a:p>
            <a:pPr algn="just"/>
            <a:endParaRPr lang="es-ES" dirty="0" smtClean="0"/>
          </a:p>
          <a:p>
            <a:pPr algn="just"/>
            <a:r>
              <a:rPr lang="en-US" dirty="0" err="1" smtClean="0"/>
              <a:t>dónde</a:t>
            </a:r>
            <a:r>
              <a:rPr lang="en-US" dirty="0" smtClean="0"/>
              <a:t> R1 </a:t>
            </a:r>
            <a:r>
              <a:rPr lang="en-US" dirty="0" err="1" smtClean="0"/>
              <a:t>es</a:t>
            </a:r>
            <a:r>
              <a:rPr lang="en-US" dirty="0" smtClean="0"/>
              <a:t> la </a:t>
            </a:r>
            <a:r>
              <a:rPr lang="en-US" dirty="0" err="1" smtClean="0"/>
              <a:t>lectura</a:t>
            </a:r>
            <a:r>
              <a:rPr lang="en-US" dirty="0" smtClean="0"/>
              <a:t> de </a:t>
            </a:r>
            <a:r>
              <a:rPr lang="en-US" dirty="0" err="1" smtClean="0"/>
              <a:t>resistencia</a:t>
            </a:r>
            <a:r>
              <a:rPr lang="en-US" dirty="0" smtClean="0"/>
              <a:t> </a:t>
            </a:r>
            <a:r>
              <a:rPr lang="en-US" dirty="0" err="1" smtClean="0"/>
              <a:t>en</a:t>
            </a:r>
            <a:r>
              <a:rPr lang="en-US" dirty="0" smtClean="0"/>
              <a:t> </a:t>
            </a:r>
            <a:r>
              <a:rPr lang="en-US" dirty="0" err="1" smtClean="0"/>
              <a:t>fábrica</a:t>
            </a:r>
            <a:r>
              <a:rPr lang="en-US" dirty="0" smtClean="0"/>
              <a:t>, T1 </a:t>
            </a:r>
            <a:r>
              <a:rPr lang="en-US" dirty="0" err="1" smtClean="0"/>
              <a:t>es</a:t>
            </a:r>
            <a:r>
              <a:rPr lang="en-US" dirty="0" smtClean="0"/>
              <a:t> la </a:t>
            </a:r>
            <a:r>
              <a:rPr lang="en-US" dirty="0" err="1" smtClean="0"/>
              <a:t>temperatura</a:t>
            </a:r>
            <a:r>
              <a:rPr lang="en-US" dirty="0" smtClean="0"/>
              <a:t> </a:t>
            </a:r>
            <a:r>
              <a:rPr lang="en-US" dirty="0" err="1" smtClean="0"/>
              <a:t>cuya</a:t>
            </a:r>
            <a:r>
              <a:rPr lang="en-US" dirty="0" smtClean="0"/>
              <a:t> </a:t>
            </a:r>
            <a:r>
              <a:rPr lang="en-US" dirty="0" err="1" smtClean="0"/>
              <a:t>lectura</a:t>
            </a:r>
            <a:r>
              <a:rPr lang="en-US" dirty="0" smtClean="0"/>
              <a:t> se </a:t>
            </a:r>
            <a:r>
              <a:rPr lang="en-US" dirty="0" err="1" smtClean="0"/>
              <a:t>toma</a:t>
            </a:r>
            <a:r>
              <a:rPr lang="en-US" dirty="0" smtClean="0"/>
              <a:t> </a:t>
            </a:r>
            <a:r>
              <a:rPr lang="en-US" dirty="0" err="1" smtClean="0"/>
              <a:t>en</a:t>
            </a:r>
            <a:r>
              <a:rPr lang="en-US" dirty="0" smtClean="0"/>
              <a:t> </a:t>
            </a:r>
            <a:r>
              <a:rPr lang="en-US" dirty="0" err="1" smtClean="0"/>
              <a:t>fábrica</a:t>
            </a:r>
            <a:r>
              <a:rPr lang="en-US" dirty="0" smtClean="0"/>
              <a:t>, R2 </a:t>
            </a:r>
            <a:r>
              <a:rPr lang="en-US" dirty="0" err="1" smtClean="0"/>
              <a:t>es</a:t>
            </a:r>
            <a:r>
              <a:rPr lang="en-US" dirty="0" smtClean="0"/>
              <a:t> la </a:t>
            </a:r>
            <a:r>
              <a:rPr lang="en-US" dirty="0" err="1" smtClean="0"/>
              <a:t>lectura</a:t>
            </a:r>
            <a:r>
              <a:rPr lang="en-US" dirty="0" smtClean="0"/>
              <a:t> de Resistencia </a:t>
            </a:r>
            <a:r>
              <a:rPr lang="en-US" dirty="0" err="1" smtClean="0"/>
              <a:t>en</a:t>
            </a:r>
            <a:r>
              <a:rPr lang="en-US" dirty="0" smtClean="0"/>
              <a:t> el </a:t>
            </a:r>
            <a:r>
              <a:rPr lang="en-US" dirty="0" err="1" smtClean="0"/>
              <a:t>sitio</a:t>
            </a:r>
            <a:r>
              <a:rPr lang="en-US" dirty="0" smtClean="0"/>
              <a:t>, T2 </a:t>
            </a:r>
            <a:r>
              <a:rPr lang="en-US" dirty="0" err="1" smtClean="0"/>
              <a:t>es</a:t>
            </a:r>
            <a:r>
              <a:rPr lang="en-US" dirty="0" smtClean="0"/>
              <a:t> la </a:t>
            </a:r>
            <a:r>
              <a:rPr lang="en-US" dirty="0" err="1" smtClean="0"/>
              <a:t>temperatura</a:t>
            </a:r>
            <a:r>
              <a:rPr lang="en-US" dirty="0" smtClean="0"/>
              <a:t> </a:t>
            </a:r>
            <a:r>
              <a:rPr lang="en-US" dirty="0" err="1" smtClean="0"/>
              <a:t>cuya</a:t>
            </a:r>
            <a:r>
              <a:rPr lang="en-US" dirty="0" smtClean="0"/>
              <a:t> </a:t>
            </a:r>
            <a:r>
              <a:rPr lang="en-US" dirty="0" err="1" smtClean="0"/>
              <a:t>lectura</a:t>
            </a:r>
            <a:r>
              <a:rPr lang="en-US" dirty="0" smtClean="0"/>
              <a:t> se </a:t>
            </a:r>
            <a:r>
              <a:rPr lang="en-US" dirty="0" err="1" smtClean="0"/>
              <a:t>toma</a:t>
            </a:r>
            <a:r>
              <a:rPr lang="en-US" dirty="0" smtClean="0"/>
              <a:t> </a:t>
            </a:r>
            <a:r>
              <a:rPr lang="en-US" dirty="0" err="1" smtClean="0"/>
              <a:t>en</a:t>
            </a:r>
            <a:r>
              <a:rPr lang="en-US" dirty="0" smtClean="0"/>
              <a:t> el </a:t>
            </a:r>
            <a:r>
              <a:rPr lang="en-US" dirty="0" err="1" smtClean="0"/>
              <a:t>sitio</a:t>
            </a:r>
            <a:r>
              <a:rPr lang="en-US" dirty="0" smtClean="0"/>
              <a:t>.</a:t>
            </a:r>
          </a:p>
          <a:p>
            <a:pPr algn="just"/>
            <a:r>
              <a:rPr lang="en-US" dirty="0" smtClean="0"/>
              <a:t>La </a:t>
            </a:r>
            <a:r>
              <a:rPr lang="en-US" dirty="0" err="1" smtClean="0"/>
              <a:t>diferencia</a:t>
            </a:r>
            <a:r>
              <a:rPr lang="en-US" dirty="0" smtClean="0"/>
              <a:t> de </a:t>
            </a:r>
            <a:r>
              <a:rPr lang="en-US" dirty="0" err="1" smtClean="0"/>
              <a:t>medida</a:t>
            </a:r>
            <a:r>
              <a:rPr lang="en-US" dirty="0" smtClean="0"/>
              <a:t>, D, </a:t>
            </a:r>
            <a:r>
              <a:rPr lang="en-US" dirty="0" err="1" smtClean="0"/>
              <a:t>calculado</a:t>
            </a:r>
            <a:r>
              <a:rPr lang="en-US" dirty="0" smtClean="0"/>
              <a:t> </a:t>
            </a:r>
            <a:r>
              <a:rPr lang="en-US" dirty="0" err="1" smtClean="0"/>
              <a:t>por</a:t>
            </a:r>
            <a:r>
              <a:rPr lang="en-US" dirty="0" smtClean="0"/>
              <a:t> </a:t>
            </a:r>
          </a:p>
          <a:p>
            <a:pPr algn="just"/>
            <a:endParaRPr lang="en-US" dirty="0" smtClean="0"/>
          </a:p>
          <a:p>
            <a:pPr algn="just"/>
            <a:endParaRPr lang="en-US" dirty="0" smtClean="0"/>
          </a:p>
          <a:p>
            <a:pPr algn="just"/>
            <a:r>
              <a:rPr lang="en-US" dirty="0" smtClean="0"/>
              <a:t>no </a:t>
            </a:r>
            <a:r>
              <a:rPr lang="en-US" dirty="0" err="1" smtClean="0"/>
              <a:t>debe</a:t>
            </a:r>
            <a:r>
              <a:rPr lang="en-US" dirty="0" smtClean="0"/>
              <a:t> </a:t>
            </a:r>
            <a:r>
              <a:rPr lang="en-US" dirty="0" err="1" smtClean="0"/>
              <a:t>exceder</a:t>
            </a:r>
            <a:r>
              <a:rPr lang="en-US" dirty="0" smtClean="0"/>
              <a:t> el 2%.</a:t>
            </a:r>
          </a:p>
          <a:p>
            <a:pPr algn="just"/>
            <a:r>
              <a:rPr lang="en-US" dirty="0" smtClean="0"/>
              <a:t>Si la </a:t>
            </a:r>
            <a:r>
              <a:rPr lang="en-US" dirty="0" err="1" smtClean="0"/>
              <a:t>medición</a:t>
            </a:r>
            <a:r>
              <a:rPr lang="en-US" dirty="0" smtClean="0"/>
              <a:t> de la </a:t>
            </a:r>
            <a:r>
              <a:rPr lang="en-US" dirty="0" err="1" smtClean="0"/>
              <a:t>resistencia</a:t>
            </a:r>
            <a:r>
              <a:rPr lang="en-US" dirty="0" smtClean="0"/>
              <a:t> </a:t>
            </a:r>
            <a:r>
              <a:rPr lang="en-US" dirty="0" err="1" smtClean="0"/>
              <a:t>es</a:t>
            </a:r>
            <a:r>
              <a:rPr lang="en-US" dirty="0" smtClean="0"/>
              <a:t> </a:t>
            </a:r>
            <a:r>
              <a:rPr lang="en-US" dirty="0" err="1" smtClean="0"/>
              <a:t>muy</a:t>
            </a:r>
            <a:r>
              <a:rPr lang="en-US" dirty="0" smtClean="0"/>
              <a:t> </a:t>
            </a:r>
            <a:r>
              <a:rPr lang="en-US" dirty="0" err="1" smtClean="0"/>
              <a:t>baja</a:t>
            </a:r>
            <a:r>
              <a:rPr lang="en-US" dirty="0" smtClean="0"/>
              <a:t>, </a:t>
            </a:r>
            <a:r>
              <a:rPr lang="en-US" dirty="0" err="1" smtClean="0"/>
              <a:t>existe</a:t>
            </a:r>
            <a:r>
              <a:rPr lang="en-US" dirty="0" smtClean="0"/>
              <a:t> la </a:t>
            </a:r>
            <a:r>
              <a:rPr lang="en-US" dirty="0" err="1" smtClean="0"/>
              <a:t>posibilidad</a:t>
            </a:r>
            <a:r>
              <a:rPr lang="en-US" dirty="0" smtClean="0"/>
              <a:t> de </a:t>
            </a:r>
            <a:r>
              <a:rPr lang="en-US" dirty="0" err="1" smtClean="0"/>
              <a:t>cortocircuitos</a:t>
            </a:r>
            <a:r>
              <a:rPr lang="en-US" dirty="0" smtClean="0"/>
              <a:t> </a:t>
            </a:r>
            <a:r>
              <a:rPr lang="en-US" dirty="0" err="1" smtClean="0"/>
              <a:t>en</a:t>
            </a:r>
            <a:r>
              <a:rPr lang="en-US" dirty="0" smtClean="0"/>
              <a:t> </a:t>
            </a:r>
            <a:r>
              <a:rPr lang="en-US" dirty="0" err="1" smtClean="0"/>
              <a:t>los</a:t>
            </a:r>
            <a:r>
              <a:rPr lang="en-US" dirty="0" smtClean="0"/>
              <a:t> </a:t>
            </a:r>
            <a:r>
              <a:rPr lang="en-US" dirty="0" err="1" smtClean="0"/>
              <a:t>devanados</a:t>
            </a:r>
            <a:r>
              <a:rPr lang="en-US" dirty="0" smtClean="0"/>
              <a:t> del </a:t>
            </a:r>
            <a:r>
              <a:rPr lang="en-US" dirty="0" err="1" smtClean="0"/>
              <a:t>transformador</a:t>
            </a:r>
            <a:r>
              <a:rPr lang="en-US" dirty="0" smtClean="0"/>
              <a:t>.</a:t>
            </a:r>
          </a:p>
          <a:p>
            <a:pPr algn="just"/>
            <a:r>
              <a:rPr lang="en-US" dirty="0" smtClean="0"/>
              <a:t>Si la </a:t>
            </a:r>
            <a:r>
              <a:rPr lang="en-US" dirty="0" err="1" smtClean="0"/>
              <a:t>medición</a:t>
            </a:r>
            <a:r>
              <a:rPr lang="en-US" dirty="0" smtClean="0"/>
              <a:t> de la </a:t>
            </a:r>
            <a:r>
              <a:rPr lang="en-US" dirty="0" err="1" smtClean="0"/>
              <a:t>resistencia</a:t>
            </a:r>
            <a:r>
              <a:rPr lang="en-US" dirty="0" smtClean="0"/>
              <a:t> </a:t>
            </a:r>
            <a:r>
              <a:rPr lang="en-US" dirty="0" err="1" smtClean="0"/>
              <a:t>es</a:t>
            </a:r>
            <a:r>
              <a:rPr lang="en-US" dirty="0" smtClean="0"/>
              <a:t> </a:t>
            </a:r>
            <a:r>
              <a:rPr lang="en-US" dirty="0" err="1" smtClean="0"/>
              <a:t>baja</a:t>
            </a:r>
            <a:r>
              <a:rPr lang="en-US" dirty="0" smtClean="0"/>
              <a:t>, </a:t>
            </a:r>
            <a:r>
              <a:rPr lang="en-US" dirty="0" err="1" smtClean="0"/>
              <a:t>entonces</a:t>
            </a:r>
            <a:r>
              <a:rPr lang="en-US" dirty="0" smtClean="0"/>
              <a:t> </a:t>
            </a:r>
            <a:r>
              <a:rPr lang="en-US" dirty="0" err="1" smtClean="0"/>
              <a:t>existe</a:t>
            </a:r>
            <a:r>
              <a:rPr lang="en-US" dirty="0" smtClean="0"/>
              <a:t> la </a:t>
            </a:r>
            <a:r>
              <a:rPr lang="en-US" dirty="0" err="1" smtClean="0"/>
              <a:t>posibilidad</a:t>
            </a:r>
            <a:r>
              <a:rPr lang="en-US" dirty="0" smtClean="0"/>
              <a:t> de que </a:t>
            </a:r>
            <a:r>
              <a:rPr lang="en-US" dirty="0" err="1" smtClean="0"/>
              <a:t>haya</a:t>
            </a:r>
            <a:r>
              <a:rPr lang="en-US" dirty="0" smtClean="0"/>
              <a:t> </a:t>
            </a:r>
            <a:r>
              <a:rPr lang="en-US" dirty="0" err="1" smtClean="0"/>
              <a:t>malos</a:t>
            </a:r>
            <a:r>
              <a:rPr lang="en-US" dirty="0" smtClean="0"/>
              <a:t> </a:t>
            </a:r>
            <a:r>
              <a:rPr lang="en-US" dirty="0" err="1" smtClean="0"/>
              <a:t>contactos</a:t>
            </a:r>
            <a:r>
              <a:rPr lang="en-US" dirty="0" smtClean="0"/>
              <a:t> entre el </a:t>
            </a:r>
            <a:r>
              <a:rPr lang="en-US" dirty="0" err="1" smtClean="0"/>
              <a:t>devanado</a:t>
            </a:r>
            <a:r>
              <a:rPr lang="en-US" dirty="0" smtClean="0"/>
              <a:t> y </a:t>
            </a:r>
            <a:r>
              <a:rPr lang="en-US" dirty="0" err="1" smtClean="0"/>
              <a:t>los</a:t>
            </a:r>
            <a:r>
              <a:rPr lang="en-US" dirty="0" smtClean="0"/>
              <a:t> </a:t>
            </a:r>
            <a:r>
              <a:rPr lang="en-US" dirty="0" err="1" smtClean="0"/>
              <a:t>aisladores</a:t>
            </a:r>
            <a:r>
              <a:rPr lang="en-US" dirty="0" smtClean="0"/>
              <a:t>, o un mal </a:t>
            </a:r>
            <a:r>
              <a:rPr lang="en-US" dirty="0" err="1" smtClean="0"/>
              <a:t>contacto</a:t>
            </a:r>
            <a:r>
              <a:rPr lang="en-US" dirty="0" smtClean="0"/>
              <a:t> </a:t>
            </a:r>
            <a:r>
              <a:rPr lang="en-US" dirty="0" err="1" smtClean="0"/>
              <a:t>en</a:t>
            </a:r>
            <a:r>
              <a:rPr lang="en-US" dirty="0" smtClean="0"/>
              <a:t> el </a:t>
            </a:r>
            <a:r>
              <a:rPr lang="en-US" dirty="0" err="1" smtClean="0"/>
              <a:t>cambiador</a:t>
            </a:r>
            <a:r>
              <a:rPr lang="en-US" dirty="0" smtClean="0"/>
              <a:t> de </a:t>
            </a:r>
            <a:r>
              <a:rPr lang="en-US" dirty="0" err="1" smtClean="0"/>
              <a:t>tomas</a:t>
            </a:r>
            <a:r>
              <a:rPr lang="en-US" dirty="0" smtClean="0"/>
              <a:t>, o que el </a:t>
            </a:r>
            <a:r>
              <a:rPr lang="en-US" dirty="0" err="1" smtClean="0"/>
              <a:t>devanado</a:t>
            </a:r>
            <a:r>
              <a:rPr lang="en-US" dirty="0" smtClean="0"/>
              <a:t> se </a:t>
            </a:r>
            <a:r>
              <a:rPr lang="en-US" dirty="0" err="1" smtClean="0"/>
              <a:t>dañe</a:t>
            </a:r>
            <a:r>
              <a:rPr lang="en-US" dirty="0" smtClean="0"/>
              <a:t>.</a:t>
            </a:r>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12</a:t>
            </a:fld>
            <a:endParaRPr lang="en-US"/>
          </a:p>
        </p:txBody>
      </p:sp>
    </p:spTree>
    <p:extLst>
      <p:ext uri="{BB962C8B-B14F-4D97-AF65-F5344CB8AC3E}">
        <p14:creationId xmlns:p14="http://schemas.microsoft.com/office/powerpoint/2010/main" val="2403792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5.6.5 </a:t>
            </a:r>
            <a:r>
              <a:rPr lang="en-US" b="1" dirty="0" err="1" smtClean="0"/>
              <a:t>Medición</a:t>
            </a:r>
            <a:r>
              <a:rPr lang="en-US" b="1" dirty="0" smtClean="0"/>
              <a:t> de </a:t>
            </a:r>
            <a:r>
              <a:rPr lang="en-US" b="1" dirty="0" err="1" smtClean="0"/>
              <a:t>corriente</a:t>
            </a:r>
            <a:r>
              <a:rPr lang="en-US" b="1" dirty="0" smtClean="0"/>
              <a:t> </a:t>
            </a:r>
            <a:r>
              <a:rPr lang="en-US" b="1" dirty="0" err="1" smtClean="0"/>
              <a:t>en</a:t>
            </a:r>
            <a:r>
              <a:rPr lang="en-US" b="1" dirty="0" smtClean="0"/>
              <a:t> </a:t>
            </a:r>
            <a:r>
              <a:rPr lang="en-US" b="1" dirty="0" err="1" smtClean="0"/>
              <a:t>vacio</a:t>
            </a:r>
            <a:r>
              <a:rPr lang="en-US" b="1" dirty="0" smtClean="0"/>
              <a:t> y </a:t>
            </a:r>
            <a:r>
              <a:rPr lang="en-US" b="1" dirty="0" err="1" smtClean="0"/>
              <a:t>prueba</a:t>
            </a:r>
            <a:r>
              <a:rPr lang="en-US" b="1" dirty="0" smtClean="0"/>
              <a:t> de </a:t>
            </a:r>
            <a:r>
              <a:rPr lang="en-US" b="1" dirty="0" err="1" smtClean="0"/>
              <a:t>pérdidas</a:t>
            </a:r>
            <a:r>
              <a:rPr lang="en-US" b="1" dirty="0" smtClean="0"/>
              <a:t> de </a:t>
            </a:r>
            <a:r>
              <a:rPr lang="en-US" b="1" dirty="0" err="1" smtClean="0"/>
              <a:t>circuito</a:t>
            </a:r>
            <a:r>
              <a:rPr lang="en-US" b="1" dirty="0" smtClean="0"/>
              <a:t> </a:t>
            </a:r>
            <a:r>
              <a:rPr lang="en-US" b="1" dirty="0" err="1" smtClean="0"/>
              <a:t>en</a:t>
            </a:r>
            <a:r>
              <a:rPr lang="en-US" b="1" dirty="0" smtClean="0"/>
              <a:t> </a:t>
            </a:r>
            <a:r>
              <a:rPr lang="en-US" b="1" dirty="0" err="1" smtClean="0"/>
              <a:t>vacio</a:t>
            </a:r>
            <a:endParaRPr lang="en-US" b="1" dirty="0" smtClean="0"/>
          </a:p>
          <a:p>
            <a:pPr algn="just"/>
            <a:endParaRPr lang="en-US" dirty="0" smtClean="0"/>
          </a:p>
          <a:p>
            <a:pPr algn="just"/>
            <a:r>
              <a:rPr lang="en-US" dirty="0" err="1" smtClean="0"/>
              <a:t>En</a:t>
            </a:r>
            <a:r>
              <a:rPr lang="en-US" dirty="0" smtClean="0"/>
              <a:t> </a:t>
            </a:r>
            <a:r>
              <a:rPr lang="en-US" dirty="0" err="1" smtClean="0"/>
              <a:t>condiciones</a:t>
            </a:r>
            <a:r>
              <a:rPr lang="en-US" dirty="0" smtClean="0"/>
              <a:t> de </a:t>
            </a:r>
            <a:r>
              <a:rPr lang="en-US" dirty="0" err="1" smtClean="0"/>
              <a:t>circuito</a:t>
            </a:r>
            <a:r>
              <a:rPr lang="en-US" dirty="0" smtClean="0"/>
              <a:t> </a:t>
            </a:r>
            <a:r>
              <a:rPr lang="en-US" dirty="0" err="1" smtClean="0"/>
              <a:t>abierto</a:t>
            </a:r>
            <a:r>
              <a:rPr lang="en-US" dirty="0" smtClean="0"/>
              <a:t> </a:t>
            </a:r>
            <a:r>
              <a:rPr lang="en-US" dirty="0" err="1" smtClean="0"/>
              <a:t>en</a:t>
            </a:r>
            <a:r>
              <a:rPr lang="en-US" dirty="0" smtClean="0"/>
              <a:t> el </a:t>
            </a:r>
            <a:r>
              <a:rPr lang="en-US" dirty="0" err="1" smtClean="0"/>
              <a:t>lado</a:t>
            </a:r>
            <a:r>
              <a:rPr lang="en-US" dirty="0" smtClean="0"/>
              <a:t> de </a:t>
            </a:r>
            <a:r>
              <a:rPr lang="en-US" dirty="0" err="1" smtClean="0"/>
              <a:t>alta</a:t>
            </a:r>
            <a:r>
              <a:rPr lang="en-US" dirty="0" smtClean="0"/>
              <a:t> </a:t>
            </a:r>
            <a:r>
              <a:rPr lang="en-US" dirty="0" err="1" smtClean="0"/>
              <a:t>tensión</a:t>
            </a:r>
            <a:r>
              <a:rPr lang="en-US" dirty="0" smtClean="0"/>
              <a:t> de un </a:t>
            </a:r>
            <a:r>
              <a:rPr lang="en-US" dirty="0" err="1" smtClean="0"/>
              <a:t>transformador</a:t>
            </a:r>
            <a:r>
              <a:rPr lang="en-US" dirty="0" smtClean="0"/>
              <a:t>, la </a:t>
            </a:r>
            <a:r>
              <a:rPr lang="en-US" dirty="0" err="1" smtClean="0"/>
              <a:t>corriente</a:t>
            </a:r>
            <a:r>
              <a:rPr lang="en-US" dirty="0" smtClean="0"/>
              <a:t> </a:t>
            </a:r>
            <a:r>
              <a:rPr lang="en-US" dirty="0" err="1" smtClean="0"/>
              <a:t>en</a:t>
            </a:r>
            <a:r>
              <a:rPr lang="en-US" dirty="0" smtClean="0"/>
              <a:t> </a:t>
            </a:r>
            <a:r>
              <a:rPr lang="en-US" dirty="0" err="1" smtClean="0"/>
              <a:t>vacio</a:t>
            </a:r>
            <a:r>
              <a:rPr lang="en-US" dirty="0" smtClean="0"/>
              <a:t> del </a:t>
            </a:r>
            <a:r>
              <a:rPr lang="en-US" dirty="0" err="1" smtClean="0"/>
              <a:t>transformador</a:t>
            </a:r>
            <a:r>
              <a:rPr lang="en-US" dirty="0" smtClean="0"/>
              <a:t> (</a:t>
            </a:r>
            <a:r>
              <a:rPr lang="en-US" dirty="0" err="1" smtClean="0"/>
              <a:t>corriente</a:t>
            </a:r>
            <a:r>
              <a:rPr lang="en-US" dirty="0" smtClean="0"/>
              <a:t> de </a:t>
            </a:r>
            <a:r>
              <a:rPr lang="en-US" dirty="0" err="1" smtClean="0"/>
              <a:t>magnetización</a:t>
            </a:r>
            <a:r>
              <a:rPr lang="en-US" dirty="0" smtClean="0"/>
              <a:t>) </a:t>
            </a:r>
            <a:r>
              <a:rPr lang="en-US" dirty="0" err="1" smtClean="0"/>
              <a:t>es</a:t>
            </a:r>
            <a:r>
              <a:rPr lang="en-US" dirty="0" smtClean="0"/>
              <a:t> inferior al 4% de la </a:t>
            </a:r>
            <a:r>
              <a:rPr lang="en-US" dirty="0" err="1" smtClean="0"/>
              <a:t>corriente</a:t>
            </a:r>
            <a:r>
              <a:rPr lang="en-US" dirty="0" smtClean="0"/>
              <a:t> a plena </a:t>
            </a:r>
            <a:r>
              <a:rPr lang="en-US" dirty="0" err="1" smtClean="0"/>
              <a:t>carga</a:t>
            </a:r>
            <a:r>
              <a:rPr lang="en-US" dirty="0" smtClean="0"/>
              <a:t>. </a:t>
            </a:r>
            <a:r>
              <a:rPr lang="en-US" dirty="0" err="1" smtClean="0"/>
              <a:t>Cualquier</a:t>
            </a:r>
            <a:r>
              <a:rPr lang="en-US" dirty="0" smtClean="0"/>
              <a:t> </a:t>
            </a:r>
            <a:r>
              <a:rPr lang="en-US" dirty="0" err="1" smtClean="0"/>
              <a:t>pérdida</a:t>
            </a:r>
            <a:r>
              <a:rPr lang="en-US" dirty="0" smtClean="0"/>
              <a:t> de </a:t>
            </a:r>
            <a:r>
              <a:rPr lang="en-US" dirty="0" err="1" smtClean="0"/>
              <a:t>potencia</a:t>
            </a:r>
            <a:r>
              <a:rPr lang="en-US" dirty="0" smtClean="0"/>
              <a:t> </a:t>
            </a:r>
            <a:r>
              <a:rPr lang="en-US" dirty="0" err="1" smtClean="0"/>
              <a:t>en</a:t>
            </a:r>
            <a:r>
              <a:rPr lang="en-US" dirty="0" smtClean="0"/>
              <a:t> </a:t>
            </a:r>
            <a:r>
              <a:rPr lang="en-US" dirty="0" err="1" smtClean="0"/>
              <a:t>esta</a:t>
            </a:r>
            <a:r>
              <a:rPr lang="en-US" dirty="0" smtClean="0"/>
              <a:t> </a:t>
            </a:r>
            <a:r>
              <a:rPr lang="en-US" dirty="0" err="1" smtClean="0"/>
              <a:t>condición</a:t>
            </a:r>
            <a:r>
              <a:rPr lang="en-US" dirty="0" smtClean="0"/>
              <a:t> </a:t>
            </a:r>
            <a:r>
              <a:rPr lang="en-US" dirty="0" err="1" smtClean="0"/>
              <a:t>es</a:t>
            </a:r>
            <a:r>
              <a:rPr lang="en-US" dirty="0" smtClean="0"/>
              <a:t> la </a:t>
            </a:r>
            <a:r>
              <a:rPr lang="en-US" dirty="0" err="1" smtClean="0"/>
              <a:t>pérdida</a:t>
            </a:r>
            <a:r>
              <a:rPr lang="en-US" dirty="0" smtClean="0"/>
              <a:t> de </a:t>
            </a:r>
            <a:r>
              <a:rPr lang="en-US" dirty="0" err="1" smtClean="0"/>
              <a:t>hierro</a:t>
            </a:r>
            <a:r>
              <a:rPr lang="en-US" dirty="0" smtClean="0"/>
              <a:t> que </a:t>
            </a:r>
            <a:r>
              <a:rPr lang="en-US" dirty="0" err="1" smtClean="0"/>
              <a:t>incluye</a:t>
            </a:r>
            <a:r>
              <a:rPr lang="en-US" dirty="0" smtClean="0"/>
              <a:t> </a:t>
            </a:r>
            <a:r>
              <a:rPr lang="en-US" dirty="0" err="1" smtClean="0"/>
              <a:t>pérdidas</a:t>
            </a:r>
            <a:r>
              <a:rPr lang="en-US" dirty="0" smtClean="0"/>
              <a:t> </a:t>
            </a:r>
            <a:r>
              <a:rPr lang="en-US" dirty="0" err="1" smtClean="0"/>
              <a:t>por</a:t>
            </a:r>
            <a:r>
              <a:rPr lang="en-US" dirty="0" smtClean="0"/>
              <a:t> </a:t>
            </a:r>
            <a:r>
              <a:rPr lang="en-US" dirty="0" err="1" smtClean="0"/>
              <a:t>histéresis</a:t>
            </a:r>
            <a:r>
              <a:rPr lang="en-US" dirty="0" smtClean="0"/>
              <a:t> y </a:t>
            </a:r>
            <a:r>
              <a:rPr lang="en-US" dirty="0" err="1" smtClean="0"/>
              <a:t>pérdidas</a:t>
            </a:r>
            <a:r>
              <a:rPr lang="en-US" dirty="0" smtClean="0"/>
              <a:t> </a:t>
            </a:r>
            <a:r>
              <a:rPr lang="en-US" dirty="0" err="1" smtClean="0"/>
              <a:t>por</a:t>
            </a:r>
            <a:r>
              <a:rPr lang="en-US" dirty="0" smtClean="0"/>
              <a:t> </a:t>
            </a:r>
            <a:r>
              <a:rPr lang="en-US" dirty="0" err="1" smtClean="0"/>
              <a:t>corrientes</a:t>
            </a:r>
            <a:r>
              <a:rPr lang="en-US" dirty="0" smtClean="0"/>
              <a:t> </a:t>
            </a:r>
            <a:r>
              <a:rPr lang="en-US" dirty="0" err="1" smtClean="0"/>
              <a:t>parásitas</a:t>
            </a:r>
            <a:r>
              <a:rPr lang="en-US" dirty="0" smtClean="0"/>
              <a:t>. La </a:t>
            </a:r>
            <a:r>
              <a:rPr lang="en-US" dirty="0" err="1" smtClean="0"/>
              <a:t>prueba</a:t>
            </a:r>
            <a:r>
              <a:rPr lang="en-US" dirty="0" smtClean="0"/>
              <a:t> se </a:t>
            </a:r>
            <a:r>
              <a:rPr lang="en-US" dirty="0" err="1" smtClean="0"/>
              <a:t>realiza</a:t>
            </a:r>
            <a:r>
              <a:rPr lang="en-US" dirty="0" smtClean="0"/>
              <a:t> </a:t>
            </a:r>
            <a:r>
              <a:rPr lang="en-US" dirty="0" err="1" smtClean="0"/>
              <a:t>como</a:t>
            </a:r>
            <a:r>
              <a:rPr lang="en-US" dirty="0" smtClean="0"/>
              <a:t> se </a:t>
            </a:r>
            <a:r>
              <a:rPr lang="en-US" dirty="0" err="1" smtClean="0"/>
              <a:t>muestra</a:t>
            </a:r>
            <a:r>
              <a:rPr lang="en-US" dirty="0" smtClean="0"/>
              <a:t> </a:t>
            </a:r>
            <a:r>
              <a:rPr lang="en-US" dirty="0" err="1" smtClean="0"/>
              <a:t>en</a:t>
            </a:r>
            <a:r>
              <a:rPr lang="en-US" dirty="0" smtClean="0"/>
              <a:t> la </a:t>
            </a:r>
            <a:r>
              <a:rPr lang="en-US" dirty="0" err="1" smtClean="0"/>
              <a:t>Figura</a:t>
            </a:r>
            <a:r>
              <a:rPr lang="en-US" dirty="0" smtClean="0"/>
              <a:t> 5.17.</a:t>
            </a:r>
          </a:p>
          <a:p>
            <a:pPr algn="just"/>
            <a:r>
              <a:rPr lang="es-ES" b="1" dirty="0" smtClean="0"/>
              <a:t>Po = Potencia de Pérdidas medidas en </a:t>
            </a:r>
            <a:r>
              <a:rPr lang="es-ES" b="1" dirty="0" err="1" smtClean="0"/>
              <a:t>vacio</a:t>
            </a:r>
            <a:r>
              <a:rPr lang="es-ES" b="1" dirty="0" smtClean="0"/>
              <a:t> </a:t>
            </a:r>
          </a:p>
          <a:p>
            <a:pPr algn="just"/>
            <a:r>
              <a:rPr lang="es-ES" b="1" dirty="0" smtClean="0"/>
              <a:t>Corriente de Pérdida de en </a:t>
            </a:r>
            <a:r>
              <a:rPr lang="es-ES" b="1" dirty="0" err="1" smtClean="0"/>
              <a:t>vacio</a:t>
            </a:r>
            <a:r>
              <a:rPr lang="es-ES" b="1" dirty="0" smtClean="0"/>
              <a:t> I0 = A-lectura del amperímetro en cada fase.</a:t>
            </a:r>
          </a:p>
          <a:p>
            <a:pPr algn="just"/>
            <a:r>
              <a:rPr lang="es-ES" dirty="0" smtClean="0"/>
              <a:t>Estas pérdidas afectan la eficiencia del transformador de potencia.</a:t>
            </a:r>
            <a:endParaRPr lang="en-US" dirty="0" smtClean="0"/>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13</a:t>
            </a:fld>
            <a:endParaRPr lang="en-US"/>
          </a:p>
        </p:txBody>
      </p:sp>
    </p:spTree>
    <p:extLst>
      <p:ext uri="{BB962C8B-B14F-4D97-AF65-F5344CB8AC3E}">
        <p14:creationId xmlns:p14="http://schemas.microsoft.com/office/powerpoint/2010/main" val="4105991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5.6.6 </a:t>
            </a:r>
            <a:r>
              <a:rPr lang="en-US" b="1" dirty="0" err="1" smtClean="0"/>
              <a:t>Medición</a:t>
            </a:r>
            <a:r>
              <a:rPr lang="en-US" b="1" dirty="0" smtClean="0"/>
              <a:t> de </a:t>
            </a:r>
            <a:r>
              <a:rPr lang="en-US" b="1" dirty="0" err="1" smtClean="0"/>
              <a:t>pérdidas</a:t>
            </a:r>
            <a:r>
              <a:rPr lang="en-US" b="1" dirty="0" smtClean="0"/>
              <a:t> </a:t>
            </a:r>
            <a:r>
              <a:rPr lang="en-US" b="1" dirty="0" err="1" smtClean="0"/>
              <a:t>en</a:t>
            </a:r>
            <a:r>
              <a:rPr lang="en-US" b="1" dirty="0" smtClean="0"/>
              <a:t> </a:t>
            </a:r>
            <a:r>
              <a:rPr lang="en-US" b="1" dirty="0" err="1" smtClean="0"/>
              <a:t>carga</a:t>
            </a:r>
            <a:r>
              <a:rPr lang="en-US" b="1" dirty="0" smtClean="0"/>
              <a:t>: </a:t>
            </a:r>
            <a:r>
              <a:rPr lang="en-US" b="1" dirty="0" err="1" smtClean="0"/>
              <a:t>prueba</a:t>
            </a:r>
            <a:r>
              <a:rPr lang="en-US" b="1" dirty="0" smtClean="0"/>
              <a:t> de </a:t>
            </a:r>
            <a:r>
              <a:rPr lang="en-US" b="1" dirty="0" err="1" smtClean="0"/>
              <a:t>tensión</a:t>
            </a:r>
            <a:r>
              <a:rPr lang="en-US" b="1" dirty="0" smtClean="0"/>
              <a:t> de </a:t>
            </a:r>
            <a:r>
              <a:rPr lang="en-US" b="1" dirty="0" err="1" smtClean="0"/>
              <a:t>impedancia</a:t>
            </a:r>
            <a:r>
              <a:rPr lang="en-US" b="1" dirty="0" smtClean="0"/>
              <a:t> y </a:t>
            </a:r>
            <a:r>
              <a:rPr lang="en-US" b="1" dirty="0" err="1" smtClean="0"/>
              <a:t>corriente</a:t>
            </a:r>
            <a:endParaRPr lang="en-US" b="1" dirty="0" smtClean="0"/>
          </a:p>
          <a:p>
            <a:pPr algn="just"/>
            <a:endParaRPr lang="en-US" dirty="0" smtClean="0"/>
          </a:p>
          <a:p>
            <a:pPr algn="just"/>
            <a:r>
              <a:rPr lang="en-US" dirty="0" smtClean="0"/>
              <a:t>Las </a:t>
            </a:r>
            <a:r>
              <a:rPr lang="en-US" dirty="0" err="1" smtClean="0"/>
              <a:t>pérdidas</a:t>
            </a:r>
            <a:r>
              <a:rPr lang="en-US" dirty="0" smtClean="0"/>
              <a:t> </a:t>
            </a:r>
            <a:r>
              <a:rPr lang="en-US" dirty="0" err="1" smtClean="0"/>
              <a:t>por</a:t>
            </a:r>
            <a:r>
              <a:rPr lang="en-US" dirty="0" smtClean="0"/>
              <a:t> </a:t>
            </a:r>
            <a:r>
              <a:rPr lang="en-US" dirty="0" err="1" smtClean="0"/>
              <a:t>cortocircuito</a:t>
            </a:r>
            <a:r>
              <a:rPr lang="en-US" dirty="0" smtClean="0"/>
              <a:t> (</a:t>
            </a:r>
            <a:r>
              <a:rPr lang="en-US" dirty="0" err="1" smtClean="0"/>
              <a:t>carga</a:t>
            </a:r>
            <a:r>
              <a:rPr lang="en-US" dirty="0" smtClean="0"/>
              <a:t>) y la </a:t>
            </a:r>
            <a:r>
              <a:rPr lang="en-US" dirty="0" err="1" smtClean="0"/>
              <a:t>tensión</a:t>
            </a:r>
            <a:r>
              <a:rPr lang="en-US" dirty="0" smtClean="0"/>
              <a:t> de </a:t>
            </a:r>
            <a:r>
              <a:rPr lang="en-US" dirty="0" err="1" smtClean="0"/>
              <a:t>impedancia</a:t>
            </a:r>
            <a:r>
              <a:rPr lang="en-US" dirty="0" smtClean="0"/>
              <a:t> de </a:t>
            </a:r>
            <a:r>
              <a:rPr lang="en-US" dirty="0" err="1" smtClean="0"/>
              <a:t>cortocircuito</a:t>
            </a:r>
            <a:r>
              <a:rPr lang="en-US" dirty="0" smtClean="0"/>
              <a:t> son </a:t>
            </a:r>
            <a:r>
              <a:rPr lang="en-US" dirty="0" err="1" smtClean="0"/>
              <a:t>valores</a:t>
            </a:r>
            <a:r>
              <a:rPr lang="en-US" dirty="0" smtClean="0"/>
              <a:t> </a:t>
            </a:r>
            <a:r>
              <a:rPr lang="en-US" dirty="0" err="1" smtClean="0"/>
              <a:t>garantizados</a:t>
            </a:r>
            <a:r>
              <a:rPr lang="en-US" dirty="0" smtClean="0"/>
              <a:t> y </a:t>
            </a:r>
            <a:r>
              <a:rPr lang="en-US" dirty="0" err="1" smtClean="0"/>
              <a:t>comunicados</a:t>
            </a:r>
            <a:r>
              <a:rPr lang="en-US" dirty="0" smtClean="0"/>
              <a:t> </a:t>
            </a:r>
            <a:r>
              <a:rPr lang="en-US" dirty="0" err="1" smtClean="0"/>
              <a:t>por</a:t>
            </a:r>
            <a:r>
              <a:rPr lang="en-US" dirty="0" smtClean="0"/>
              <a:t> el </a:t>
            </a:r>
            <a:r>
              <a:rPr lang="en-US" dirty="0" err="1" smtClean="0"/>
              <a:t>fabricante</a:t>
            </a:r>
            <a:r>
              <a:rPr lang="en-US" dirty="0" smtClean="0"/>
              <a:t> a </a:t>
            </a:r>
            <a:r>
              <a:rPr lang="en-US" dirty="0" err="1" smtClean="0"/>
              <a:t>los</a:t>
            </a:r>
            <a:r>
              <a:rPr lang="en-US" dirty="0" smtClean="0"/>
              <a:t> </a:t>
            </a:r>
            <a:r>
              <a:rPr lang="en-US" dirty="0" err="1" smtClean="0"/>
              <a:t>clientes</a:t>
            </a:r>
            <a:r>
              <a:rPr lang="en-US" dirty="0" smtClean="0"/>
              <a:t>. La </a:t>
            </a:r>
            <a:r>
              <a:rPr lang="en-US" dirty="0" err="1" smtClean="0"/>
              <a:t>tensión</a:t>
            </a:r>
            <a:r>
              <a:rPr lang="en-US" dirty="0" smtClean="0"/>
              <a:t> de </a:t>
            </a:r>
            <a:r>
              <a:rPr lang="en-US" dirty="0" err="1" smtClean="0"/>
              <a:t>impedancia</a:t>
            </a:r>
            <a:r>
              <a:rPr lang="en-US" dirty="0" smtClean="0"/>
              <a:t> de </a:t>
            </a:r>
            <a:r>
              <a:rPr lang="en-US" dirty="0" err="1" smtClean="0"/>
              <a:t>cortocircuito</a:t>
            </a:r>
            <a:r>
              <a:rPr lang="en-US" dirty="0" smtClean="0"/>
              <a:t> </a:t>
            </a:r>
            <a:r>
              <a:rPr lang="en-US" dirty="0" err="1" smtClean="0"/>
              <a:t>es</a:t>
            </a:r>
            <a:r>
              <a:rPr lang="en-US" dirty="0" smtClean="0"/>
              <a:t> un </a:t>
            </a:r>
            <a:r>
              <a:rPr lang="en-US" dirty="0" err="1" smtClean="0"/>
              <a:t>parámetro</a:t>
            </a:r>
            <a:r>
              <a:rPr lang="en-US" dirty="0" smtClean="0"/>
              <a:t> </a:t>
            </a:r>
            <a:r>
              <a:rPr lang="en-US" dirty="0" err="1" smtClean="0"/>
              <a:t>importante</a:t>
            </a:r>
            <a:r>
              <a:rPr lang="en-US" dirty="0" smtClean="0"/>
              <a:t> </a:t>
            </a:r>
            <a:r>
              <a:rPr lang="en-US" dirty="0" err="1" smtClean="0"/>
              <a:t>especialmente</a:t>
            </a:r>
            <a:r>
              <a:rPr lang="en-US" dirty="0" smtClean="0"/>
              <a:t> para la </a:t>
            </a:r>
            <a:r>
              <a:rPr lang="en-US" dirty="0" err="1" smtClean="0"/>
              <a:t>operación</a:t>
            </a:r>
            <a:r>
              <a:rPr lang="en-US" dirty="0" smtClean="0"/>
              <a:t> </a:t>
            </a:r>
            <a:r>
              <a:rPr lang="en-US" dirty="0" err="1" smtClean="0"/>
              <a:t>en</a:t>
            </a:r>
            <a:r>
              <a:rPr lang="en-US" dirty="0" smtClean="0"/>
              <a:t> </a:t>
            </a:r>
            <a:r>
              <a:rPr lang="en-US" dirty="0" err="1" smtClean="0"/>
              <a:t>paralelo</a:t>
            </a:r>
            <a:r>
              <a:rPr lang="en-US" dirty="0" smtClean="0"/>
              <a:t> de </a:t>
            </a:r>
            <a:r>
              <a:rPr lang="en-US" dirty="0" err="1" smtClean="0"/>
              <a:t>los</a:t>
            </a:r>
            <a:r>
              <a:rPr lang="en-US" dirty="0" smtClean="0"/>
              <a:t> </a:t>
            </a:r>
            <a:r>
              <a:rPr lang="en-US" dirty="0" err="1" smtClean="0"/>
              <a:t>transformadores</a:t>
            </a:r>
            <a:r>
              <a:rPr lang="en-US" dirty="0" smtClean="0"/>
              <a:t>, </a:t>
            </a:r>
            <a:r>
              <a:rPr lang="en-US" dirty="0" err="1" smtClean="0"/>
              <a:t>mientras</a:t>
            </a:r>
            <a:r>
              <a:rPr lang="en-US" dirty="0" smtClean="0"/>
              <a:t> que las </a:t>
            </a:r>
            <a:r>
              <a:rPr lang="en-US" dirty="0" err="1" smtClean="0"/>
              <a:t>pérdidas</a:t>
            </a:r>
            <a:r>
              <a:rPr lang="en-US" dirty="0" smtClean="0"/>
              <a:t> de </a:t>
            </a:r>
            <a:r>
              <a:rPr lang="en-US" dirty="0" err="1" smtClean="0"/>
              <a:t>cortocircuito</a:t>
            </a:r>
            <a:r>
              <a:rPr lang="en-US" dirty="0" smtClean="0"/>
              <a:t> son </a:t>
            </a:r>
            <a:r>
              <a:rPr lang="en-US" dirty="0" err="1" smtClean="0"/>
              <a:t>importantes</a:t>
            </a:r>
            <a:r>
              <a:rPr lang="en-US" dirty="0" smtClean="0"/>
              <a:t> </a:t>
            </a:r>
            <a:r>
              <a:rPr lang="en-US" dirty="0" err="1" smtClean="0"/>
              <a:t>desde</a:t>
            </a:r>
            <a:r>
              <a:rPr lang="en-US" dirty="0" smtClean="0"/>
              <a:t> el </a:t>
            </a:r>
            <a:r>
              <a:rPr lang="en-US" dirty="0" err="1" smtClean="0"/>
              <a:t>punto</a:t>
            </a:r>
            <a:r>
              <a:rPr lang="en-US" dirty="0" smtClean="0"/>
              <a:t> de vista </a:t>
            </a:r>
            <a:r>
              <a:rPr lang="en-US" dirty="0" err="1" smtClean="0"/>
              <a:t>económico</a:t>
            </a:r>
            <a:r>
              <a:rPr lang="en-US" dirty="0" smtClean="0"/>
              <a:t> </a:t>
            </a:r>
            <a:r>
              <a:rPr lang="en-US" dirty="0" err="1" smtClean="0"/>
              <a:t>ya</a:t>
            </a:r>
            <a:r>
              <a:rPr lang="en-US" dirty="0" smtClean="0"/>
              <a:t> que </a:t>
            </a:r>
            <a:r>
              <a:rPr lang="en-US" dirty="0" err="1" smtClean="0"/>
              <a:t>afectan</a:t>
            </a:r>
            <a:r>
              <a:rPr lang="en-US" dirty="0" smtClean="0"/>
              <a:t> la </a:t>
            </a:r>
            <a:r>
              <a:rPr lang="en-US" dirty="0" err="1" smtClean="0"/>
              <a:t>eficiencia</a:t>
            </a:r>
            <a:r>
              <a:rPr lang="en-US" dirty="0" smtClean="0"/>
              <a:t> del </a:t>
            </a:r>
            <a:r>
              <a:rPr lang="en-US" dirty="0" err="1" smtClean="0"/>
              <a:t>transformador</a:t>
            </a:r>
            <a:r>
              <a:rPr lang="en-US" dirty="0" smtClean="0"/>
              <a:t>.</a:t>
            </a:r>
          </a:p>
          <a:p>
            <a:pPr algn="just"/>
            <a:r>
              <a:rPr lang="en-US" dirty="0" smtClean="0"/>
              <a:t>El </a:t>
            </a:r>
            <a:r>
              <a:rPr lang="en-US" dirty="0" err="1" smtClean="0"/>
              <a:t>lado</a:t>
            </a:r>
            <a:r>
              <a:rPr lang="en-US" dirty="0" smtClean="0"/>
              <a:t> de </a:t>
            </a:r>
            <a:r>
              <a:rPr lang="en-US" dirty="0" err="1" smtClean="0"/>
              <a:t>baja</a:t>
            </a:r>
            <a:r>
              <a:rPr lang="en-US" dirty="0" smtClean="0"/>
              <a:t> </a:t>
            </a:r>
            <a:r>
              <a:rPr lang="en-US" dirty="0" err="1" smtClean="0"/>
              <a:t>tensión</a:t>
            </a:r>
            <a:r>
              <a:rPr lang="en-US" dirty="0" smtClean="0"/>
              <a:t> del </a:t>
            </a:r>
            <a:r>
              <a:rPr lang="en-US" dirty="0" err="1" smtClean="0"/>
              <a:t>devanado</a:t>
            </a:r>
            <a:r>
              <a:rPr lang="en-US" dirty="0" smtClean="0"/>
              <a:t> </a:t>
            </a:r>
            <a:r>
              <a:rPr lang="en-US" dirty="0" err="1" smtClean="0"/>
              <a:t>secundario</a:t>
            </a:r>
            <a:r>
              <a:rPr lang="en-US" dirty="0" smtClean="0"/>
              <a:t> </a:t>
            </a:r>
            <a:r>
              <a:rPr lang="en-US" dirty="0" err="1" smtClean="0"/>
              <a:t>está</a:t>
            </a:r>
            <a:r>
              <a:rPr lang="en-US" dirty="0" smtClean="0"/>
              <a:t> </a:t>
            </a:r>
            <a:r>
              <a:rPr lang="en-US" dirty="0" err="1" smtClean="0"/>
              <a:t>en</a:t>
            </a:r>
            <a:r>
              <a:rPr lang="en-US" dirty="0" smtClean="0"/>
              <a:t> </a:t>
            </a:r>
            <a:r>
              <a:rPr lang="en-US" dirty="0" err="1" smtClean="0"/>
              <a:t>cortocircuito</a:t>
            </a:r>
            <a:r>
              <a:rPr lang="en-US" dirty="0" smtClean="0"/>
              <a:t> y la </a:t>
            </a:r>
            <a:r>
              <a:rPr lang="en-US" dirty="0" err="1" smtClean="0"/>
              <a:t>corriente</a:t>
            </a:r>
            <a:r>
              <a:rPr lang="en-US" dirty="0" smtClean="0"/>
              <a:t> </a:t>
            </a:r>
            <a:r>
              <a:rPr lang="en-US" dirty="0" err="1" smtClean="0"/>
              <a:t>secundaria</a:t>
            </a:r>
            <a:r>
              <a:rPr lang="en-US" dirty="0" smtClean="0"/>
              <a:t> </a:t>
            </a:r>
            <a:r>
              <a:rPr lang="en-US" dirty="0" err="1" smtClean="0"/>
              <a:t>circula</a:t>
            </a:r>
            <a:r>
              <a:rPr lang="en-US" dirty="0" smtClean="0"/>
              <a:t> </a:t>
            </a:r>
            <a:r>
              <a:rPr lang="en-US" dirty="0" err="1" smtClean="0"/>
              <a:t>en</a:t>
            </a:r>
            <a:r>
              <a:rPr lang="en-US" dirty="0" smtClean="0"/>
              <a:t> el </a:t>
            </a:r>
            <a:r>
              <a:rPr lang="en-US" dirty="0" err="1" smtClean="0"/>
              <a:t>circuito</a:t>
            </a:r>
            <a:r>
              <a:rPr lang="en-US" dirty="0" smtClean="0"/>
              <a:t>. </a:t>
            </a:r>
          </a:p>
          <a:p>
            <a:pPr algn="just"/>
            <a:r>
              <a:rPr lang="en-US" dirty="0" smtClean="0"/>
              <a:t>Las </a:t>
            </a:r>
            <a:r>
              <a:rPr lang="en-US" dirty="0" err="1" smtClean="0"/>
              <a:t>pérdidas</a:t>
            </a:r>
            <a:r>
              <a:rPr lang="en-US" dirty="0" smtClean="0"/>
              <a:t> de </a:t>
            </a:r>
            <a:r>
              <a:rPr lang="en-US" dirty="0" err="1" smtClean="0"/>
              <a:t>energía</a:t>
            </a:r>
            <a:r>
              <a:rPr lang="en-US" dirty="0" smtClean="0"/>
              <a:t> </a:t>
            </a:r>
            <a:r>
              <a:rPr lang="en-US" dirty="0" err="1" smtClean="0"/>
              <a:t>representan</a:t>
            </a:r>
            <a:r>
              <a:rPr lang="en-US" dirty="0" smtClean="0"/>
              <a:t> las </a:t>
            </a:r>
            <a:r>
              <a:rPr lang="en-US" dirty="0" err="1" smtClean="0"/>
              <a:t>pérdidas</a:t>
            </a:r>
            <a:r>
              <a:rPr lang="en-US" dirty="0" smtClean="0"/>
              <a:t> </a:t>
            </a:r>
            <a:r>
              <a:rPr lang="en-US" dirty="0" err="1" smtClean="0"/>
              <a:t>totales</a:t>
            </a:r>
            <a:r>
              <a:rPr lang="en-US" dirty="0" smtClean="0"/>
              <a:t> I²R </a:t>
            </a:r>
            <a:r>
              <a:rPr lang="en-US" dirty="0" err="1" smtClean="0"/>
              <a:t>en</a:t>
            </a:r>
            <a:r>
              <a:rPr lang="en-US" dirty="0" smtClean="0"/>
              <a:t> </a:t>
            </a:r>
            <a:r>
              <a:rPr lang="en-US" dirty="0" err="1" smtClean="0"/>
              <a:t>los</a:t>
            </a:r>
            <a:r>
              <a:rPr lang="en-US" dirty="0" smtClean="0"/>
              <a:t> </a:t>
            </a:r>
            <a:r>
              <a:rPr lang="en-US" dirty="0" err="1" smtClean="0"/>
              <a:t>devanados</a:t>
            </a:r>
            <a:r>
              <a:rPr lang="en-US" dirty="0" smtClean="0"/>
              <a:t> </a:t>
            </a:r>
            <a:r>
              <a:rPr lang="en-US" dirty="0" err="1" smtClean="0"/>
              <a:t>primarios</a:t>
            </a:r>
            <a:r>
              <a:rPr lang="en-US" dirty="0" smtClean="0"/>
              <a:t> y </a:t>
            </a:r>
            <a:r>
              <a:rPr lang="en-US" dirty="0" err="1" smtClean="0"/>
              <a:t>secundarios</a:t>
            </a:r>
            <a:r>
              <a:rPr lang="en-US" dirty="0" smtClean="0"/>
              <a:t>, y </a:t>
            </a:r>
            <a:r>
              <a:rPr lang="en-US" dirty="0" err="1" smtClean="0"/>
              <a:t>también</a:t>
            </a:r>
            <a:r>
              <a:rPr lang="en-US" dirty="0" smtClean="0"/>
              <a:t> </a:t>
            </a:r>
            <a:r>
              <a:rPr lang="en-US" dirty="0" err="1" smtClean="0"/>
              <a:t>incluyen</a:t>
            </a:r>
            <a:r>
              <a:rPr lang="en-US" dirty="0" smtClean="0"/>
              <a:t> </a:t>
            </a:r>
            <a:r>
              <a:rPr lang="en-US" dirty="0" err="1" smtClean="0"/>
              <a:t>pérdidas</a:t>
            </a:r>
            <a:r>
              <a:rPr lang="en-US" dirty="0" smtClean="0"/>
              <a:t> </a:t>
            </a:r>
            <a:r>
              <a:rPr lang="en-US" dirty="0" err="1" smtClean="0"/>
              <a:t>parásitas</a:t>
            </a:r>
            <a:r>
              <a:rPr lang="en-US" dirty="0" smtClean="0"/>
              <a:t>.</a:t>
            </a:r>
          </a:p>
          <a:p>
            <a:pPr algn="just"/>
            <a:r>
              <a:rPr lang="en-US" dirty="0" err="1" smtClean="0"/>
              <a:t>Según</a:t>
            </a:r>
            <a:r>
              <a:rPr lang="en-US" dirty="0" smtClean="0"/>
              <a:t> las </a:t>
            </a:r>
            <a:r>
              <a:rPr lang="en-US" dirty="0" err="1" smtClean="0"/>
              <a:t>Normas</a:t>
            </a:r>
            <a:r>
              <a:rPr lang="en-US" dirty="0" smtClean="0"/>
              <a:t>, el valor </a:t>
            </a:r>
            <a:r>
              <a:rPr lang="en-US" dirty="0" err="1" smtClean="0"/>
              <a:t>medido</a:t>
            </a:r>
            <a:r>
              <a:rPr lang="en-US" dirty="0" smtClean="0"/>
              <a:t> de las </a:t>
            </a:r>
            <a:r>
              <a:rPr lang="en-US" dirty="0" err="1" smtClean="0"/>
              <a:t>pérdidas</a:t>
            </a:r>
            <a:r>
              <a:rPr lang="en-US" dirty="0" smtClean="0"/>
              <a:t> se </a:t>
            </a:r>
            <a:r>
              <a:rPr lang="en-US" dirty="0" err="1" smtClean="0"/>
              <a:t>evalúa</a:t>
            </a:r>
            <a:r>
              <a:rPr lang="en-US" dirty="0" smtClean="0"/>
              <a:t> a </a:t>
            </a:r>
            <a:r>
              <a:rPr lang="en-US" dirty="0" err="1" smtClean="0"/>
              <a:t>una</a:t>
            </a:r>
            <a:r>
              <a:rPr lang="en-US" dirty="0" smtClean="0"/>
              <a:t> </a:t>
            </a:r>
            <a:r>
              <a:rPr lang="en-US" dirty="0" err="1" smtClean="0"/>
              <a:t>temperatura</a:t>
            </a:r>
            <a:r>
              <a:rPr lang="en-US" dirty="0" smtClean="0"/>
              <a:t> de </a:t>
            </a:r>
            <a:r>
              <a:rPr lang="en-US" dirty="0" err="1" smtClean="0"/>
              <a:t>referencia</a:t>
            </a:r>
            <a:r>
              <a:rPr lang="en-US" dirty="0" smtClean="0"/>
              <a:t> (p. </a:t>
            </a:r>
            <a:r>
              <a:rPr lang="en-US" dirty="0" err="1" smtClean="0"/>
              <a:t>Ej</a:t>
            </a:r>
            <a:r>
              <a:rPr lang="en-US" dirty="0" smtClean="0"/>
              <a:t>., A 75ºC). La </a:t>
            </a:r>
            <a:r>
              <a:rPr lang="en-US" dirty="0" err="1" smtClean="0"/>
              <a:t>temperatura</a:t>
            </a:r>
            <a:r>
              <a:rPr lang="en-US" dirty="0" smtClean="0"/>
              <a:t> de </a:t>
            </a:r>
            <a:r>
              <a:rPr lang="en-US" dirty="0" err="1" smtClean="0"/>
              <a:t>medición</a:t>
            </a:r>
            <a:r>
              <a:rPr lang="en-US" dirty="0" smtClean="0"/>
              <a:t> (</a:t>
            </a:r>
            <a:r>
              <a:rPr lang="en-US" dirty="0" err="1" smtClean="0"/>
              <a:t>termómetro</a:t>
            </a:r>
            <a:r>
              <a:rPr lang="en-US" dirty="0" smtClean="0"/>
              <a:t>) las </a:t>
            </a:r>
            <a:r>
              <a:rPr lang="en-US" dirty="0" err="1" smtClean="0"/>
              <a:t>pérdidas</a:t>
            </a:r>
            <a:r>
              <a:rPr lang="en-US" dirty="0" smtClean="0"/>
              <a:t> se </a:t>
            </a:r>
            <a:r>
              <a:rPr lang="en-US" dirty="0" err="1" smtClean="0"/>
              <a:t>corrigen</a:t>
            </a:r>
            <a:r>
              <a:rPr lang="en-US" dirty="0" smtClean="0"/>
              <a:t> a la </a:t>
            </a:r>
            <a:r>
              <a:rPr lang="en-US" dirty="0" err="1" smtClean="0"/>
              <a:t>temperatura</a:t>
            </a:r>
            <a:r>
              <a:rPr lang="en-US" dirty="0" smtClean="0"/>
              <a:t> de </a:t>
            </a:r>
            <a:r>
              <a:rPr lang="en-US" dirty="0" err="1" smtClean="0"/>
              <a:t>referencia</a:t>
            </a:r>
            <a:r>
              <a:rPr lang="en-US" dirty="0" smtClean="0"/>
              <a:t> (75</a:t>
            </a:r>
            <a:r>
              <a:rPr lang="en-US" dirty="0" smtClean="0">
                <a:latin typeface="Arial" panose="020B0604020202020204" pitchFamily="34" charset="0"/>
                <a:cs typeface="Arial" panose="020B0604020202020204" pitchFamily="34" charset="0"/>
              </a:rPr>
              <a:t>˚</a:t>
            </a:r>
            <a:r>
              <a:rPr lang="en-US" dirty="0" smtClean="0"/>
              <a:t>C) </a:t>
            </a:r>
            <a:r>
              <a:rPr lang="en-US" dirty="0" err="1" smtClean="0"/>
              <a:t>según</a:t>
            </a:r>
            <a:r>
              <a:rPr lang="en-US" dirty="0" smtClean="0"/>
              <a:t> las </a:t>
            </a:r>
            <a:r>
              <a:rPr lang="en-US" dirty="0" err="1" smtClean="0"/>
              <a:t>Normas</a:t>
            </a:r>
            <a:r>
              <a:rPr lang="en-US" dirty="0" smtClean="0"/>
              <a:t>.</a:t>
            </a:r>
          </a:p>
          <a:p>
            <a:pPr algn="just"/>
            <a:r>
              <a:rPr lang="es-ES" dirty="0" smtClean="0"/>
              <a:t>La tensión aplicada al transformador para hacer circular la corriente nominal en el devanado secundario en del cortocircuito se llama tensión transformador de potencia.</a:t>
            </a:r>
          </a:p>
          <a:p>
            <a:pPr algn="just"/>
            <a:r>
              <a:rPr lang="es-ES" dirty="0" smtClean="0"/>
              <a:t>Referirse a Figura 5.18 para el circuito de prueba.</a:t>
            </a:r>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14</a:t>
            </a:fld>
            <a:endParaRPr lang="en-US"/>
          </a:p>
        </p:txBody>
      </p:sp>
    </p:spTree>
    <p:extLst>
      <p:ext uri="{BB962C8B-B14F-4D97-AF65-F5344CB8AC3E}">
        <p14:creationId xmlns:p14="http://schemas.microsoft.com/office/powerpoint/2010/main" val="1667208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5.6.7 </a:t>
            </a:r>
            <a:r>
              <a:rPr lang="en-US" b="1" dirty="0" err="1" smtClean="0"/>
              <a:t>Prueba</a:t>
            </a:r>
            <a:r>
              <a:rPr lang="en-US" b="1" dirty="0" smtClean="0"/>
              <a:t> de </a:t>
            </a:r>
            <a:r>
              <a:rPr lang="en-US" b="1" dirty="0" err="1" smtClean="0"/>
              <a:t>aumento</a:t>
            </a:r>
            <a:r>
              <a:rPr lang="en-US" b="1" dirty="0" smtClean="0"/>
              <a:t> de </a:t>
            </a:r>
            <a:r>
              <a:rPr lang="en-US" b="1" dirty="0" err="1" smtClean="0"/>
              <a:t>temperatura</a:t>
            </a:r>
            <a:endParaRPr lang="en-US" b="1" dirty="0" smtClean="0"/>
          </a:p>
          <a:p>
            <a:pPr algn="just"/>
            <a:endParaRPr lang="en-US" dirty="0" smtClean="0"/>
          </a:p>
          <a:p>
            <a:pPr algn="just"/>
            <a:r>
              <a:rPr lang="en-US" dirty="0" smtClean="0"/>
              <a:t>La </a:t>
            </a:r>
            <a:r>
              <a:rPr lang="en-US" dirty="0" err="1" smtClean="0"/>
              <a:t>prueba</a:t>
            </a:r>
            <a:r>
              <a:rPr lang="en-US" dirty="0" smtClean="0"/>
              <a:t> de </a:t>
            </a:r>
            <a:r>
              <a:rPr lang="en-US" dirty="0" err="1" smtClean="0"/>
              <a:t>aumento</a:t>
            </a:r>
            <a:r>
              <a:rPr lang="en-US" dirty="0" smtClean="0"/>
              <a:t> de </a:t>
            </a:r>
            <a:r>
              <a:rPr lang="en-US" dirty="0" err="1" smtClean="0"/>
              <a:t>temperatura</a:t>
            </a:r>
            <a:r>
              <a:rPr lang="en-US" dirty="0" smtClean="0"/>
              <a:t> se </a:t>
            </a:r>
            <a:r>
              <a:rPr lang="en-US" dirty="0" err="1" smtClean="0"/>
              <a:t>realiza</a:t>
            </a:r>
            <a:r>
              <a:rPr lang="en-US" dirty="0" smtClean="0"/>
              <a:t> </a:t>
            </a:r>
            <a:r>
              <a:rPr lang="en-US" dirty="0" err="1" smtClean="0"/>
              <a:t>mediante</a:t>
            </a:r>
            <a:r>
              <a:rPr lang="en-US" dirty="0" smtClean="0"/>
              <a:t> </a:t>
            </a:r>
            <a:r>
              <a:rPr lang="en-US" dirty="0" err="1" smtClean="0"/>
              <a:t>una</a:t>
            </a:r>
            <a:r>
              <a:rPr lang="en-US" dirty="0" smtClean="0"/>
              <a:t> </a:t>
            </a:r>
            <a:r>
              <a:rPr lang="en-US" dirty="0" err="1" smtClean="0"/>
              <a:t>prueba</a:t>
            </a:r>
            <a:r>
              <a:rPr lang="en-US" dirty="0" smtClean="0"/>
              <a:t> </a:t>
            </a:r>
            <a:r>
              <a:rPr lang="en-US" dirty="0" err="1" smtClean="0"/>
              <a:t>consecutiva</a:t>
            </a:r>
            <a:r>
              <a:rPr lang="en-US" dirty="0" smtClean="0"/>
              <a:t> de dos </a:t>
            </a:r>
            <a:r>
              <a:rPr lang="en-US" dirty="0" err="1" smtClean="0"/>
              <a:t>transformadores</a:t>
            </a:r>
            <a:r>
              <a:rPr lang="en-US" dirty="0" smtClean="0"/>
              <a:t> </a:t>
            </a:r>
            <a:r>
              <a:rPr lang="en-US" dirty="0" err="1" smtClean="0"/>
              <a:t>en</a:t>
            </a:r>
            <a:r>
              <a:rPr lang="en-US" dirty="0" smtClean="0"/>
              <a:t> </a:t>
            </a:r>
            <a:r>
              <a:rPr lang="en-US" dirty="0" err="1" smtClean="0"/>
              <a:t>paralelo</a:t>
            </a:r>
            <a:r>
              <a:rPr lang="en-US" dirty="0" smtClean="0"/>
              <a:t>. </a:t>
            </a:r>
          </a:p>
          <a:p>
            <a:pPr algn="just"/>
            <a:r>
              <a:rPr lang="en-US" dirty="0" err="1" smtClean="0"/>
              <a:t>En</a:t>
            </a:r>
            <a:r>
              <a:rPr lang="en-US" dirty="0" smtClean="0"/>
              <a:t> la </a:t>
            </a:r>
            <a:r>
              <a:rPr lang="en-US" dirty="0" err="1" smtClean="0"/>
              <a:t>mayoría</a:t>
            </a:r>
            <a:r>
              <a:rPr lang="en-US" dirty="0" smtClean="0"/>
              <a:t> de las </a:t>
            </a:r>
            <a:r>
              <a:rPr lang="en-US" dirty="0" err="1" smtClean="0"/>
              <a:t>subestaciones</a:t>
            </a:r>
            <a:r>
              <a:rPr lang="en-US" dirty="0" smtClean="0"/>
              <a:t> hay </a:t>
            </a:r>
            <a:r>
              <a:rPr lang="en-US" dirty="0" err="1" smtClean="0"/>
              <a:t>más</a:t>
            </a:r>
            <a:r>
              <a:rPr lang="en-US" dirty="0" smtClean="0"/>
              <a:t> de un </a:t>
            </a:r>
            <a:r>
              <a:rPr lang="en-US" dirty="0" err="1" smtClean="0"/>
              <a:t>transformador</a:t>
            </a:r>
            <a:r>
              <a:rPr lang="en-US" dirty="0" smtClean="0"/>
              <a:t> de la </a:t>
            </a:r>
            <a:r>
              <a:rPr lang="en-US" dirty="0" err="1" smtClean="0"/>
              <a:t>misma</a:t>
            </a:r>
            <a:r>
              <a:rPr lang="en-US" dirty="0" smtClean="0"/>
              <a:t> </a:t>
            </a:r>
            <a:r>
              <a:rPr lang="en-US" dirty="0" err="1" smtClean="0"/>
              <a:t>Selectividad</a:t>
            </a:r>
            <a:r>
              <a:rPr lang="en-US" dirty="0" smtClean="0"/>
              <a:t>, </a:t>
            </a:r>
            <a:r>
              <a:rPr lang="en-US" dirty="0" err="1" smtClean="0"/>
              <a:t>por</a:t>
            </a:r>
            <a:r>
              <a:rPr lang="en-US" dirty="0" smtClean="0"/>
              <a:t> lo que </a:t>
            </a:r>
            <a:r>
              <a:rPr lang="en-US" dirty="0" err="1" smtClean="0"/>
              <a:t>esta</a:t>
            </a:r>
            <a:r>
              <a:rPr lang="en-US" dirty="0" smtClean="0"/>
              <a:t> </a:t>
            </a:r>
            <a:r>
              <a:rPr lang="en-US" dirty="0" err="1" smtClean="0"/>
              <a:t>prueba</a:t>
            </a:r>
            <a:r>
              <a:rPr lang="en-US" dirty="0" smtClean="0"/>
              <a:t> </a:t>
            </a:r>
            <a:r>
              <a:rPr lang="en-US" dirty="0" err="1" smtClean="0"/>
              <a:t>es</a:t>
            </a:r>
            <a:r>
              <a:rPr lang="en-US" dirty="0" smtClean="0"/>
              <a:t> </a:t>
            </a:r>
            <a:r>
              <a:rPr lang="en-US" dirty="0" err="1" smtClean="0"/>
              <a:t>posible</a:t>
            </a:r>
            <a:r>
              <a:rPr lang="en-US" dirty="0" smtClean="0"/>
              <a:t>. </a:t>
            </a:r>
            <a:r>
              <a:rPr lang="en-US" dirty="0" err="1" smtClean="0"/>
              <a:t>En</a:t>
            </a:r>
            <a:r>
              <a:rPr lang="en-US" dirty="0" smtClean="0"/>
              <a:t> </a:t>
            </a:r>
            <a:r>
              <a:rPr lang="en-US" dirty="0" err="1" smtClean="0"/>
              <a:t>una</a:t>
            </a:r>
            <a:r>
              <a:rPr lang="en-US" dirty="0" smtClean="0"/>
              <a:t> </a:t>
            </a:r>
            <a:r>
              <a:rPr lang="en-US" dirty="0" err="1" smtClean="0"/>
              <a:t>operación</a:t>
            </a:r>
            <a:r>
              <a:rPr lang="en-US" dirty="0" smtClean="0"/>
              <a:t> </a:t>
            </a:r>
            <a:r>
              <a:rPr lang="en-US" dirty="0" err="1" smtClean="0"/>
              <a:t>en</a:t>
            </a:r>
            <a:r>
              <a:rPr lang="en-US" dirty="0" smtClean="0"/>
              <a:t> </a:t>
            </a:r>
            <a:r>
              <a:rPr lang="en-US" dirty="0" err="1" smtClean="0"/>
              <a:t>paralelo</a:t>
            </a:r>
            <a:r>
              <a:rPr lang="en-US" dirty="0" smtClean="0"/>
              <a:t> </a:t>
            </a:r>
            <a:r>
              <a:rPr lang="en-US" dirty="0" err="1" smtClean="0"/>
              <a:t>deben</a:t>
            </a:r>
            <a:r>
              <a:rPr lang="en-US" dirty="0" smtClean="0"/>
              <a:t> </a:t>
            </a:r>
            <a:r>
              <a:rPr lang="en-US" dirty="0" err="1" smtClean="0"/>
              <a:t>darse</a:t>
            </a:r>
            <a:r>
              <a:rPr lang="en-US" dirty="0" smtClean="0"/>
              <a:t> las </a:t>
            </a:r>
            <a:r>
              <a:rPr lang="en-US" dirty="0" err="1" smtClean="0"/>
              <a:t>siguientes</a:t>
            </a:r>
            <a:r>
              <a:rPr lang="en-US" dirty="0" smtClean="0"/>
              <a:t> </a:t>
            </a:r>
            <a:r>
              <a:rPr lang="en-US" dirty="0" err="1" smtClean="0"/>
              <a:t>condiciones</a:t>
            </a:r>
            <a:r>
              <a:rPr lang="en-US" dirty="0" smtClean="0"/>
              <a:t>:</a:t>
            </a:r>
          </a:p>
          <a:p>
            <a:pPr algn="just"/>
            <a:endParaRPr lang="en-US" dirty="0" smtClean="0"/>
          </a:p>
          <a:p>
            <a:pPr marL="1480414" lvl="1" indent="-571500" algn="just">
              <a:buFont typeface="Wingdings" panose="05000000000000000000" pitchFamily="2" charset="2"/>
              <a:buChar char="q"/>
            </a:pPr>
            <a:r>
              <a:rPr lang="en-US" b="1" dirty="0" smtClean="0">
                <a:solidFill>
                  <a:srgbClr val="0070C0"/>
                </a:solidFill>
              </a:rPr>
              <a:t>La </a:t>
            </a:r>
            <a:r>
              <a:rPr lang="en-US" b="1" dirty="0" err="1" smtClean="0">
                <a:solidFill>
                  <a:srgbClr val="0070C0"/>
                </a:solidFill>
              </a:rPr>
              <a:t>polaridad</a:t>
            </a:r>
            <a:r>
              <a:rPr lang="en-US" b="1" dirty="0" smtClean="0">
                <a:solidFill>
                  <a:srgbClr val="0070C0"/>
                </a:solidFill>
              </a:rPr>
              <a:t> </a:t>
            </a:r>
            <a:r>
              <a:rPr lang="en-US" b="1" dirty="0" err="1" smtClean="0">
                <a:solidFill>
                  <a:srgbClr val="0070C0"/>
                </a:solidFill>
              </a:rPr>
              <a:t>debería</a:t>
            </a:r>
            <a:r>
              <a:rPr lang="en-US" b="1" dirty="0" smtClean="0">
                <a:solidFill>
                  <a:srgbClr val="0070C0"/>
                </a:solidFill>
              </a:rPr>
              <a:t> </a:t>
            </a:r>
            <a:r>
              <a:rPr lang="en-US" b="1" dirty="0" err="1" smtClean="0">
                <a:solidFill>
                  <a:srgbClr val="0070C0"/>
                </a:solidFill>
              </a:rPr>
              <a:t>ser</a:t>
            </a:r>
            <a:r>
              <a:rPr lang="en-US" b="1" dirty="0" smtClean="0">
                <a:solidFill>
                  <a:srgbClr val="0070C0"/>
                </a:solidFill>
              </a:rPr>
              <a:t> la </a:t>
            </a:r>
            <a:r>
              <a:rPr lang="en-US" b="1" dirty="0" err="1" smtClean="0">
                <a:solidFill>
                  <a:srgbClr val="0070C0"/>
                </a:solidFill>
              </a:rPr>
              <a:t>misma</a:t>
            </a:r>
            <a:r>
              <a:rPr lang="en-US" b="1" dirty="0" smtClean="0">
                <a:solidFill>
                  <a:srgbClr val="0070C0"/>
                </a:solidFill>
              </a:rPr>
              <a:t>.</a:t>
            </a:r>
          </a:p>
          <a:p>
            <a:pPr marL="1480414" lvl="1" indent="-571500" algn="just">
              <a:buFont typeface="Wingdings" panose="05000000000000000000" pitchFamily="2" charset="2"/>
              <a:buChar char="q"/>
            </a:pPr>
            <a:r>
              <a:rPr lang="en-US" b="1" dirty="0" smtClean="0">
                <a:solidFill>
                  <a:srgbClr val="0070C0"/>
                </a:solidFill>
              </a:rPr>
              <a:t>La </a:t>
            </a:r>
            <a:r>
              <a:rPr lang="en-US" b="1" dirty="0" err="1" smtClean="0">
                <a:solidFill>
                  <a:srgbClr val="0070C0"/>
                </a:solidFill>
              </a:rPr>
              <a:t>relación</a:t>
            </a:r>
            <a:r>
              <a:rPr lang="en-US" b="1" dirty="0" smtClean="0">
                <a:solidFill>
                  <a:srgbClr val="0070C0"/>
                </a:solidFill>
              </a:rPr>
              <a:t> de </a:t>
            </a:r>
            <a:r>
              <a:rPr lang="en-US" b="1" dirty="0" err="1" smtClean="0">
                <a:solidFill>
                  <a:srgbClr val="0070C0"/>
                </a:solidFill>
              </a:rPr>
              <a:t>tensión</a:t>
            </a:r>
            <a:r>
              <a:rPr lang="en-US" b="1" dirty="0" smtClean="0">
                <a:solidFill>
                  <a:srgbClr val="0070C0"/>
                </a:solidFill>
              </a:rPr>
              <a:t> </a:t>
            </a:r>
            <a:r>
              <a:rPr lang="en-US" b="1" dirty="0" err="1" smtClean="0">
                <a:solidFill>
                  <a:srgbClr val="0070C0"/>
                </a:solidFill>
              </a:rPr>
              <a:t>debe</a:t>
            </a:r>
            <a:r>
              <a:rPr lang="en-US" b="1" dirty="0" smtClean="0">
                <a:solidFill>
                  <a:srgbClr val="0070C0"/>
                </a:solidFill>
              </a:rPr>
              <a:t> </a:t>
            </a:r>
            <a:r>
              <a:rPr lang="en-US" b="1" dirty="0" err="1" smtClean="0">
                <a:solidFill>
                  <a:srgbClr val="0070C0"/>
                </a:solidFill>
              </a:rPr>
              <a:t>ser</a:t>
            </a:r>
            <a:r>
              <a:rPr lang="en-US" b="1" dirty="0" smtClean="0">
                <a:solidFill>
                  <a:srgbClr val="0070C0"/>
                </a:solidFill>
              </a:rPr>
              <a:t> la </a:t>
            </a:r>
            <a:r>
              <a:rPr lang="en-US" b="1" dirty="0" err="1" smtClean="0">
                <a:solidFill>
                  <a:srgbClr val="0070C0"/>
                </a:solidFill>
              </a:rPr>
              <a:t>misma</a:t>
            </a:r>
            <a:r>
              <a:rPr lang="en-US" b="1" dirty="0" smtClean="0">
                <a:solidFill>
                  <a:srgbClr val="0070C0"/>
                </a:solidFill>
              </a:rPr>
              <a:t>. </a:t>
            </a:r>
          </a:p>
          <a:p>
            <a:pPr marL="1480414" lvl="1" indent="-571500" algn="just">
              <a:buFont typeface="Wingdings" panose="05000000000000000000" pitchFamily="2" charset="2"/>
              <a:buChar char="q"/>
            </a:pPr>
            <a:r>
              <a:rPr lang="en-US" b="1" dirty="0" smtClean="0">
                <a:solidFill>
                  <a:srgbClr val="0070C0"/>
                </a:solidFill>
              </a:rPr>
              <a:t>El </a:t>
            </a:r>
            <a:r>
              <a:rPr lang="en-US" b="1" dirty="0" err="1" smtClean="0">
                <a:solidFill>
                  <a:srgbClr val="0070C0"/>
                </a:solidFill>
              </a:rPr>
              <a:t>porcentaje</a:t>
            </a:r>
            <a:r>
              <a:rPr lang="en-US" b="1" dirty="0" smtClean="0">
                <a:solidFill>
                  <a:srgbClr val="0070C0"/>
                </a:solidFill>
              </a:rPr>
              <a:t> de </a:t>
            </a:r>
            <a:r>
              <a:rPr lang="en-US" b="1" dirty="0" err="1" smtClean="0">
                <a:solidFill>
                  <a:srgbClr val="0070C0"/>
                </a:solidFill>
              </a:rPr>
              <a:t>impedancia</a:t>
            </a:r>
            <a:r>
              <a:rPr lang="en-US" b="1" dirty="0" smtClean="0">
                <a:solidFill>
                  <a:srgbClr val="0070C0"/>
                </a:solidFill>
              </a:rPr>
              <a:t> </a:t>
            </a:r>
            <a:r>
              <a:rPr lang="en-US" b="1" dirty="0" err="1" smtClean="0">
                <a:solidFill>
                  <a:srgbClr val="0070C0"/>
                </a:solidFill>
              </a:rPr>
              <a:t>debe</a:t>
            </a:r>
            <a:r>
              <a:rPr lang="en-US" b="1" dirty="0" smtClean="0">
                <a:solidFill>
                  <a:srgbClr val="0070C0"/>
                </a:solidFill>
              </a:rPr>
              <a:t> </a:t>
            </a:r>
            <a:r>
              <a:rPr lang="en-US" b="1" dirty="0" err="1" smtClean="0">
                <a:solidFill>
                  <a:srgbClr val="0070C0"/>
                </a:solidFill>
              </a:rPr>
              <a:t>ser</a:t>
            </a:r>
            <a:r>
              <a:rPr lang="en-US" b="1" dirty="0" smtClean="0">
                <a:solidFill>
                  <a:srgbClr val="0070C0"/>
                </a:solidFill>
              </a:rPr>
              <a:t> </a:t>
            </a:r>
            <a:r>
              <a:rPr lang="en-US" b="1" dirty="0" err="1" smtClean="0">
                <a:solidFill>
                  <a:srgbClr val="0070C0"/>
                </a:solidFill>
              </a:rPr>
              <a:t>igual</a:t>
            </a:r>
            <a:r>
              <a:rPr lang="en-US" b="1" dirty="0" smtClean="0">
                <a:solidFill>
                  <a:srgbClr val="0070C0"/>
                </a:solidFill>
              </a:rPr>
              <a:t>. </a:t>
            </a:r>
          </a:p>
          <a:p>
            <a:pPr marL="1480414" lvl="1" indent="-571500" algn="just">
              <a:buFont typeface="Wingdings" panose="05000000000000000000" pitchFamily="2" charset="2"/>
              <a:buChar char="q"/>
            </a:pPr>
            <a:r>
              <a:rPr lang="en-US" b="1" dirty="0" smtClean="0">
                <a:solidFill>
                  <a:srgbClr val="0070C0"/>
                </a:solidFill>
              </a:rPr>
              <a:t>La </a:t>
            </a:r>
            <a:r>
              <a:rPr lang="en-US" b="1" dirty="0" err="1" smtClean="0">
                <a:solidFill>
                  <a:srgbClr val="0070C0"/>
                </a:solidFill>
              </a:rPr>
              <a:t>rotación</a:t>
            </a:r>
            <a:r>
              <a:rPr lang="en-US" b="1" dirty="0" smtClean="0">
                <a:solidFill>
                  <a:srgbClr val="0070C0"/>
                </a:solidFill>
              </a:rPr>
              <a:t> de </a:t>
            </a:r>
            <a:r>
              <a:rPr lang="en-US" b="1" dirty="0" err="1" smtClean="0">
                <a:solidFill>
                  <a:srgbClr val="0070C0"/>
                </a:solidFill>
              </a:rPr>
              <a:t>fase</a:t>
            </a:r>
            <a:r>
              <a:rPr lang="en-US" b="1" dirty="0" smtClean="0">
                <a:solidFill>
                  <a:srgbClr val="0070C0"/>
                </a:solidFill>
              </a:rPr>
              <a:t> </a:t>
            </a:r>
            <a:r>
              <a:rPr lang="en-US" b="1" dirty="0" err="1" smtClean="0">
                <a:solidFill>
                  <a:srgbClr val="0070C0"/>
                </a:solidFill>
              </a:rPr>
              <a:t>debería</a:t>
            </a:r>
            <a:r>
              <a:rPr lang="en-US" b="1" dirty="0" smtClean="0">
                <a:solidFill>
                  <a:srgbClr val="0070C0"/>
                </a:solidFill>
              </a:rPr>
              <a:t> </a:t>
            </a:r>
            <a:r>
              <a:rPr lang="en-US" b="1" dirty="0" err="1" smtClean="0">
                <a:solidFill>
                  <a:srgbClr val="0070C0"/>
                </a:solidFill>
              </a:rPr>
              <a:t>ser</a:t>
            </a:r>
            <a:r>
              <a:rPr lang="en-US" b="1" dirty="0" smtClean="0">
                <a:solidFill>
                  <a:srgbClr val="0070C0"/>
                </a:solidFill>
              </a:rPr>
              <a:t> la </a:t>
            </a:r>
            <a:r>
              <a:rPr lang="en-US" b="1" dirty="0" err="1" smtClean="0">
                <a:solidFill>
                  <a:srgbClr val="0070C0"/>
                </a:solidFill>
              </a:rPr>
              <a:t>misma</a:t>
            </a:r>
            <a:r>
              <a:rPr lang="en-US" b="1" dirty="0" smtClean="0">
                <a:solidFill>
                  <a:srgbClr val="0070C0"/>
                </a:solidFill>
              </a:rPr>
              <a:t>.</a:t>
            </a:r>
          </a:p>
          <a:p>
            <a:pPr marL="1480414" lvl="1" indent="-571500" algn="just">
              <a:buFont typeface="Wingdings" panose="05000000000000000000" pitchFamily="2" charset="2"/>
              <a:buChar char="q"/>
            </a:pPr>
            <a:r>
              <a:rPr lang="en-US" b="1" dirty="0" smtClean="0">
                <a:solidFill>
                  <a:srgbClr val="0070C0"/>
                </a:solidFill>
              </a:rPr>
              <a:t>Los dos </a:t>
            </a:r>
            <a:r>
              <a:rPr lang="en-US" b="1" dirty="0" err="1" smtClean="0">
                <a:solidFill>
                  <a:srgbClr val="0070C0"/>
                </a:solidFill>
              </a:rPr>
              <a:t>transformadores</a:t>
            </a:r>
            <a:r>
              <a:rPr lang="en-US" b="1" dirty="0" smtClean="0">
                <a:solidFill>
                  <a:srgbClr val="0070C0"/>
                </a:solidFill>
              </a:rPr>
              <a:t> </a:t>
            </a:r>
            <a:r>
              <a:rPr lang="en-US" b="1" dirty="0" err="1" smtClean="0">
                <a:solidFill>
                  <a:srgbClr val="0070C0"/>
                </a:solidFill>
              </a:rPr>
              <a:t>deben</a:t>
            </a:r>
            <a:r>
              <a:rPr lang="en-US" b="1" dirty="0" smtClean="0">
                <a:solidFill>
                  <a:srgbClr val="0070C0"/>
                </a:solidFill>
              </a:rPr>
              <a:t> </a:t>
            </a:r>
            <a:r>
              <a:rPr lang="en-US" b="1" dirty="0" err="1" smtClean="0">
                <a:solidFill>
                  <a:srgbClr val="0070C0"/>
                </a:solidFill>
              </a:rPr>
              <a:t>tener</a:t>
            </a:r>
            <a:r>
              <a:rPr lang="en-US" b="1" dirty="0" smtClean="0">
                <a:solidFill>
                  <a:srgbClr val="0070C0"/>
                </a:solidFill>
              </a:rPr>
              <a:t> el </a:t>
            </a:r>
            <a:r>
              <a:rPr lang="en-US" b="1" dirty="0" err="1" smtClean="0">
                <a:solidFill>
                  <a:srgbClr val="0070C0"/>
                </a:solidFill>
              </a:rPr>
              <a:t>mismo</a:t>
            </a:r>
            <a:r>
              <a:rPr lang="en-US" b="1" dirty="0" smtClean="0">
                <a:solidFill>
                  <a:srgbClr val="0070C0"/>
                </a:solidFill>
              </a:rPr>
              <a:t> </a:t>
            </a:r>
            <a:r>
              <a:rPr lang="en-US" b="1" dirty="0" err="1" smtClean="0">
                <a:solidFill>
                  <a:srgbClr val="0070C0"/>
                </a:solidFill>
              </a:rPr>
              <a:t>grupo</a:t>
            </a:r>
            <a:r>
              <a:rPr lang="en-US" b="1" dirty="0" smtClean="0">
                <a:solidFill>
                  <a:srgbClr val="0070C0"/>
                </a:solidFill>
              </a:rPr>
              <a:t> </a:t>
            </a:r>
            <a:r>
              <a:rPr lang="en-US" b="1" dirty="0" err="1" smtClean="0">
                <a:solidFill>
                  <a:srgbClr val="0070C0"/>
                </a:solidFill>
              </a:rPr>
              <a:t>fasorial</a:t>
            </a:r>
            <a:r>
              <a:rPr lang="en-US" b="1" dirty="0" smtClean="0">
                <a:solidFill>
                  <a:srgbClr val="0070C0"/>
                </a:solidFill>
              </a:rPr>
              <a:t>.</a:t>
            </a:r>
          </a:p>
          <a:p>
            <a:pPr marL="1480414" lvl="1" indent="-571500" algn="just">
              <a:buFont typeface="Wingdings" panose="05000000000000000000" pitchFamily="2" charset="2"/>
              <a:buChar char="q"/>
            </a:pPr>
            <a:endParaRPr lang="es-ES" b="1" dirty="0" smtClean="0">
              <a:solidFill>
                <a:srgbClr val="0070C0"/>
              </a:solidFill>
            </a:endParaRPr>
          </a:p>
          <a:p>
            <a:pPr algn="just"/>
            <a:r>
              <a:rPr lang="es-ES" dirty="0" smtClean="0"/>
              <a:t>En las pruebas consecutivas, la toma de un transformador debe moverse en la dirección de subida y la otra en la dirección de bajada hasta que la diferencia de tensión entre los dos transformadores esté impulsando la corriente de carga nominal. Se dibuja un gráfico para mostrar la relación entre la temperatura y el tiempo (24 horas) para el aceite del transformador y la temperatura del devanado del transformador. Los resultados deben compararse con los resultados del fabricante.</a:t>
            </a:r>
            <a:endParaRPr lang="en-US" sz="2800" b="1" dirty="0" smtClean="0"/>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15</a:t>
            </a:fld>
            <a:endParaRPr lang="en-US"/>
          </a:p>
        </p:txBody>
      </p:sp>
    </p:spTree>
    <p:extLst>
      <p:ext uri="{BB962C8B-B14F-4D97-AF65-F5344CB8AC3E}">
        <p14:creationId xmlns:p14="http://schemas.microsoft.com/office/powerpoint/2010/main" val="1024576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5.6.8 </a:t>
            </a:r>
            <a:r>
              <a:rPr lang="en-US" b="1" dirty="0" err="1" smtClean="0"/>
              <a:t>Prueba</a:t>
            </a:r>
            <a:r>
              <a:rPr lang="en-US" b="1" dirty="0" smtClean="0"/>
              <a:t> de </a:t>
            </a:r>
            <a:r>
              <a:rPr lang="en-US" b="1" dirty="0" err="1" smtClean="0"/>
              <a:t>avería</a:t>
            </a:r>
            <a:r>
              <a:rPr lang="en-US" b="1" dirty="0" smtClean="0"/>
              <a:t> del </a:t>
            </a:r>
            <a:r>
              <a:rPr lang="en-US" b="1" dirty="0" err="1" smtClean="0"/>
              <a:t>aceite</a:t>
            </a:r>
            <a:r>
              <a:rPr lang="en-US" b="1" dirty="0" smtClean="0"/>
              <a:t> del </a:t>
            </a:r>
            <a:r>
              <a:rPr lang="en-US" b="1" dirty="0" err="1" smtClean="0"/>
              <a:t>transformador</a:t>
            </a:r>
            <a:endParaRPr lang="en-US" b="1" dirty="0" smtClean="0"/>
          </a:p>
          <a:p>
            <a:pPr algn="just"/>
            <a:endParaRPr lang="en-US" dirty="0" smtClean="0"/>
          </a:p>
          <a:p>
            <a:pPr algn="just"/>
            <a:r>
              <a:rPr lang="en-US" dirty="0" err="1" smtClean="0"/>
              <a:t>En</a:t>
            </a:r>
            <a:r>
              <a:rPr lang="en-US" dirty="0" smtClean="0"/>
              <a:t> un </a:t>
            </a:r>
            <a:r>
              <a:rPr lang="en-US" dirty="0" err="1" smtClean="0"/>
              <a:t>transformador</a:t>
            </a:r>
            <a:r>
              <a:rPr lang="en-US" dirty="0" smtClean="0"/>
              <a:t> </a:t>
            </a:r>
            <a:r>
              <a:rPr lang="en-US" dirty="0" err="1" smtClean="0"/>
              <a:t>nuevo</a:t>
            </a:r>
            <a:r>
              <a:rPr lang="en-US" dirty="0" smtClean="0"/>
              <a:t>, el </a:t>
            </a:r>
            <a:r>
              <a:rPr lang="en-US" dirty="0" err="1" smtClean="0"/>
              <a:t>aceite</a:t>
            </a:r>
            <a:r>
              <a:rPr lang="en-US" dirty="0" smtClean="0"/>
              <a:t> </a:t>
            </a:r>
            <a:r>
              <a:rPr lang="en-US" dirty="0" err="1" smtClean="0"/>
              <a:t>debe</a:t>
            </a:r>
            <a:r>
              <a:rPr lang="en-US" dirty="0" smtClean="0"/>
              <a:t> </a:t>
            </a:r>
            <a:r>
              <a:rPr lang="en-US" dirty="0" err="1" smtClean="0"/>
              <a:t>ser</a:t>
            </a:r>
            <a:r>
              <a:rPr lang="en-US" dirty="0" smtClean="0"/>
              <a:t> de un color </a:t>
            </a:r>
            <a:r>
              <a:rPr lang="en-US" dirty="0" err="1" smtClean="0"/>
              <a:t>amarillo</a:t>
            </a:r>
            <a:r>
              <a:rPr lang="en-US" dirty="0" smtClean="0"/>
              <a:t> </a:t>
            </a:r>
            <a:r>
              <a:rPr lang="en-US" dirty="0" err="1" smtClean="0"/>
              <a:t>claro</a:t>
            </a:r>
            <a:r>
              <a:rPr lang="en-US" dirty="0" smtClean="0"/>
              <a:t>. Un </a:t>
            </a:r>
            <a:r>
              <a:rPr lang="en-US" dirty="0" err="1" smtClean="0"/>
              <a:t>aceite</a:t>
            </a:r>
            <a:r>
              <a:rPr lang="en-US" dirty="0" smtClean="0"/>
              <a:t> de color negro u </a:t>
            </a:r>
            <a:r>
              <a:rPr lang="en-US" dirty="0" err="1" smtClean="0"/>
              <a:t>oscuro</a:t>
            </a:r>
            <a:r>
              <a:rPr lang="en-US" dirty="0" smtClean="0"/>
              <a:t> </a:t>
            </a:r>
            <a:r>
              <a:rPr lang="en-US" dirty="0" err="1" smtClean="0"/>
              <a:t>significa</a:t>
            </a:r>
            <a:r>
              <a:rPr lang="en-US" dirty="0" smtClean="0"/>
              <a:t> que el </a:t>
            </a:r>
            <a:r>
              <a:rPr lang="en-US" dirty="0" err="1" smtClean="0"/>
              <a:t>aceite</a:t>
            </a:r>
            <a:r>
              <a:rPr lang="en-US" dirty="0" smtClean="0"/>
              <a:t> no se </a:t>
            </a:r>
            <a:r>
              <a:rPr lang="en-US" dirty="0" err="1" smtClean="0"/>
              <a:t>puede</a:t>
            </a:r>
            <a:r>
              <a:rPr lang="en-US" dirty="0" smtClean="0"/>
              <a:t> </a:t>
            </a:r>
            <a:r>
              <a:rPr lang="en-US" dirty="0" err="1" smtClean="0"/>
              <a:t>utilizar</a:t>
            </a:r>
            <a:r>
              <a:rPr lang="en-US" dirty="0" smtClean="0"/>
              <a:t>. Las </a:t>
            </a:r>
            <a:r>
              <a:rPr lang="en-US" dirty="0" err="1" smtClean="0"/>
              <a:t>impurezas</a:t>
            </a:r>
            <a:r>
              <a:rPr lang="en-US" dirty="0" smtClean="0"/>
              <a:t> </a:t>
            </a:r>
            <a:r>
              <a:rPr lang="en-US" dirty="0" err="1" smtClean="0"/>
              <a:t>tienen</a:t>
            </a:r>
            <a:r>
              <a:rPr lang="en-US" dirty="0" smtClean="0"/>
              <a:t> un </a:t>
            </a:r>
            <a:r>
              <a:rPr lang="en-US" dirty="0" err="1" smtClean="0"/>
              <a:t>efecto</a:t>
            </a:r>
            <a:r>
              <a:rPr lang="en-US" dirty="0" smtClean="0"/>
              <a:t> </a:t>
            </a:r>
            <a:r>
              <a:rPr lang="en-US" dirty="0" err="1" smtClean="0"/>
              <a:t>negativo</a:t>
            </a:r>
            <a:r>
              <a:rPr lang="en-US" dirty="0" smtClean="0"/>
              <a:t> </a:t>
            </a:r>
            <a:r>
              <a:rPr lang="en-US" dirty="0" err="1" smtClean="0"/>
              <a:t>sobre</a:t>
            </a:r>
            <a:r>
              <a:rPr lang="en-US" dirty="0" smtClean="0"/>
              <a:t> el </a:t>
            </a:r>
            <a:r>
              <a:rPr lang="en-US" dirty="0" err="1" smtClean="0"/>
              <a:t>aceite</a:t>
            </a:r>
            <a:r>
              <a:rPr lang="en-US" dirty="0" smtClean="0"/>
              <a:t> del </a:t>
            </a:r>
            <a:r>
              <a:rPr lang="en-US" dirty="0" err="1" smtClean="0"/>
              <a:t>transformador</a:t>
            </a:r>
            <a:r>
              <a:rPr lang="en-US" dirty="0" smtClean="0"/>
              <a:t> y </a:t>
            </a:r>
            <a:r>
              <a:rPr lang="en-US" dirty="0" err="1" smtClean="0"/>
              <a:t>sus</a:t>
            </a:r>
            <a:r>
              <a:rPr lang="en-US" dirty="0" smtClean="0"/>
              <a:t> </a:t>
            </a:r>
            <a:r>
              <a:rPr lang="en-US" dirty="0" err="1" smtClean="0"/>
              <a:t>características</a:t>
            </a:r>
            <a:r>
              <a:rPr lang="en-US" dirty="0" smtClean="0"/>
              <a:t> </a:t>
            </a:r>
            <a:r>
              <a:rPr lang="en-US" dirty="0" err="1" smtClean="0"/>
              <a:t>aislantes</a:t>
            </a:r>
            <a:r>
              <a:rPr lang="en-US" dirty="0" smtClean="0"/>
              <a:t>, lo que </a:t>
            </a:r>
            <a:r>
              <a:rPr lang="en-US" dirty="0" err="1" smtClean="0"/>
              <a:t>puede</a:t>
            </a:r>
            <a:r>
              <a:rPr lang="en-US" dirty="0" smtClean="0"/>
              <a:t> </a:t>
            </a:r>
            <a:r>
              <a:rPr lang="en-US" dirty="0" err="1" smtClean="0"/>
              <a:t>provocar</a:t>
            </a:r>
            <a:r>
              <a:rPr lang="en-US" dirty="0" smtClean="0"/>
              <a:t> </a:t>
            </a:r>
            <a:r>
              <a:rPr lang="en-US" dirty="0" err="1" smtClean="0"/>
              <a:t>descargas</a:t>
            </a:r>
            <a:r>
              <a:rPr lang="en-US" dirty="0" smtClean="0"/>
              <a:t> </a:t>
            </a:r>
            <a:r>
              <a:rPr lang="en-US" dirty="0" err="1" smtClean="0"/>
              <a:t>disruptivas</a:t>
            </a:r>
            <a:r>
              <a:rPr lang="en-US" dirty="0" smtClean="0"/>
              <a:t>. La </a:t>
            </a:r>
            <a:r>
              <a:rPr lang="en-US" dirty="0" err="1" smtClean="0"/>
              <a:t>humedad</a:t>
            </a:r>
            <a:r>
              <a:rPr lang="en-US" dirty="0" smtClean="0"/>
              <a:t> </a:t>
            </a:r>
            <a:r>
              <a:rPr lang="en-US" dirty="0" err="1" smtClean="0"/>
              <a:t>también</a:t>
            </a:r>
            <a:r>
              <a:rPr lang="en-US" dirty="0" smtClean="0"/>
              <a:t> reduce la </a:t>
            </a:r>
            <a:r>
              <a:rPr lang="en-US" dirty="0" err="1" smtClean="0"/>
              <a:t>aislación</a:t>
            </a:r>
            <a:r>
              <a:rPr lang="en-US" dirty="0" smtClean="0"/>
              <a:t> del </a:t>
            </a:r>
            <a:r>
              <a:rPr lang="en-US" dirty="0" err="1" smtClean="0"/>
              <a:t>aceite</a:t>
            </a:r>
            <a:r>
              <a:rPr lang="en-US" dirty="0" smtClean="0"/>
              <a:t>. Un alto unto de </a:t>
            </a:r>
            <a:r>
              <a:rPr lang="en-US" dirty="0" err="1" smtClean="0"/>
              <a:t>inflamación</a:t>
            </a:r>
            <a:r>
              <a:rPr lang="en-US" dirty="0" smtClean="0"/>
              <a:t> de 145-C </a:t>
            </a:r>
            <a:r>
              <a:rPr lang="en-US" dirty="0" err="1" smtClean="0"/>
              <a:t>es</a:t>
            </a:r>
            <a:r>
              <a:rPr lang="en-US" dirty="0" smtClean="0"/>
              <a:t> </a:t>
            </a:r>
            <a:r>
              <a:rPr lang="en-US" dirty="0" err="1" smtClean="0"/>
              <a:t>preferible</a:t>
            </a:r>
            <a:r>
              <a:rPr lang="en-US" dirty="0" smtClean="0"/>
              <a:t>. </a:t>
            </a:r>
          </a:p>
          <a:p>
            <a:pPr algn="just"/>
            <a:r>
              <a:rPr lang="en-US" dirty="0" smtClean="0"/>
              <a:t>Durante </a:t>
            </a:r>
            <a:r>
              <a:rPr lang="en-US" dirty="0" err="1" smtClean="0"/>
              <a:t>esta</a:t>
            </a:r>
            <a:r>
              <a:rPr lang="en-US" dirty="0" smtClean="0"/>
              <a:t> </a:t>
            </a:r>
            <a:r>
              <a:rPr lang="en-US" dirty="0" err="1" smtClean="0"/>
              <a:t>prueba</a:t>
            </a:r>
            <a:r>
              <a:rPr lang="en-US" dirty="0" smtClean="0"/>
              <a:t>, se </a:t>
            </a:r>
            <a:r>
              <a:rPr lang="en-US" dirty="0" err="1" smtClean="0"/>
              <a:t>medirá</a:t>
            </a:r>
            <a:r>
              <a:rPr lang="en-US" dirty="0" smtClean="0"/>
              <a:t> la </a:t>
            </a:r>
            <a:r>
              <a:rPr lang="en-US" dirty="0" err="1" smtClean="0"/>
              <a:t>humedad</a:t>
            </a:r>
            <a:r>
              <a:rPr lang="en-US" dirty="0" smtClean="0"/>
              <a:t> del </a:t>
            </a:r>
            <a:r>
              <a:rPr lang="en-US" dirty="0" err="1" smtClean="0"/>
              <a:t>aceite</a:t>
            </a:r>
            <a:r>
              <a:rPr lang="en-US" dirty="0" smtClean="0"/>
              <a:t> y la </a:t>
            </a:r>
            <a:r>
              <a:rPr lang="en-US" dirty="0" err="1" smtClean="0"/>
              <a:t>muestra</a:t>
            </a:r>
            <a:r>
              <a:rPr lang="en-US" dirty="0" smtClean="0"/>
              <a:t> se </a:t>
            </a:r>
            <a:r>
              <a:rPr lang="en-US" dirty="0" err="1" smtClean="0"/>
              <a:t>probará</a:t>
            </a:r>
            <a:r>
              <a:rPr lang="en-US" dirty="0" smtClean="0"/>
              <a:t> </a:t>
            </a:r>
            <a:r>
              <a:rPr lang="en-US" dirty="0" err="1" smtClean="0"/>
              <a:t>en</a:t>
            </a:r>
            <a:r>
              <a:rPr lang="en-US" dirty="0" smtClean="0"/>
              <a:t> </a:t>
            </a:r>
            <a:r>
              <a:rPr lang="en-US" dirty="0" err="1" smtClean="0"/>
              <a:t>celdas</a:t>
            </a:r>
            <a:r>
              <a:rPr lang="en-US" dirty="0" smtClean="0"/>
              <a:t> </a:t>
            </a:r>
            <a:r>
              <a:rPr lang="en-US" dirty="0" err="1" smtClean="0"/>
              <a:t>estándar</a:t>
            </a:r>
            <a:r>
              <a:rPr lang="en-US" dirty="0" smtClean="0"/>
              <a:t> de 80 mm x 360 mm x </a:t>
            </a:r>
          </a:p>
          <a:p>
            <a:pPr algn="just"/>
            <a:r>
              <a:rPr lang="en-US" dirty="0" smtClean="0"/>
              <a:t>100 m (</a:t>
            </a:r>
            <a:r>
              <a:rPr lang="en-US" dirty="0" err="1" smtClean="0"/>
              <a:t>longitud</a:t>
            </a:r>
            <a:r>
              <a:rPr lang="en-US" dirty="0" smtClean="0"/>
              <a:t> x ancho x </a:t>
            </a:r>
            <a:r>
              <a:rPr lang="en-US" dirty="0" err="1" smtClean="0"/>
              <a:t>altura</a:t>
            </a:r>
            <a:r>
              <a:rPr lang="en-US" dirty="0" smtClean="0"/>
              <a:t>). Los </a:t>
            </a:r>
            <a:r>
              <a:rPr lang="en-US" dirty="0" err="1" smtClean="0"/>
              <a:t>postes</a:t>
            </a:r>
            <a:r>
              <a:rPr lang="en-US" dirty="0" smtClean="0"/>
              <a:t> son dos bolas de </a:t>
            </a:r>
            <a:r>
              <a:rPr lang="en-US" dirty="0" err="1" smtClean="0"/>
              <a:t>cobre</a:t>
            </a:r>
            <a:r>
              <a:rPr lang="en-US" dirty="0" smtClean="0"/>
              <a:t> </a:t>
            </a:r>
            <a:r>
              <a:rPr lang="en-US" dirty="0" err="1" smtClean="0"/>
              <a:t>amarillo</a:t>
            </a:r>
            <a:r>
              <a:rPr lang="en-US" dirty="0" smtClean="0"/>
              <a:t> con </a:t>
            </a:r>
            <a:r>
              <a:rPr lang="en-US" dirty="0" err="1" smtClean="0"/>
              <a:t>una</a:t>
            </a:r>
            <a:r>
              <a:rPr lang="en-US" dirty="0" smtClean="0"/>
              <a:t> </a:t>
            </a:r>
            <a:r>
              <a:rPr lang="en-US" dirty="0" err="1" smtClean="0"/>
              <a:t>distancia</a:t>
            </a:r>
            <a:r>
              <a:rPr lang="en-US" dirty="0" smtClean="0"/>
              <a:t> entre las bolas de 460,02 mm. La </a:t>
            </a:r>
            <a:r>
              <a:rPr lang="en-US" dirty="0" err="1" smtClean="0"/>
              <a:t>muestra</a:t>
            </a:r>
            <a:r>
              <a:rPr lang="en-US" dirty="0" smtClean="0"/>
              <a:t> de </a:t>
            </a:r>
            <a:r>
              <a:rPr lang="en-US" dirty="0" err="1" smtClean="0"/>
              <a:t>aceite</a:t>
            </a:r>
            <a:r>
              <a:rPr lang="en-US" dirty="0" smtClean="0"/>
              <a:t> se </a:t>
            </a:r>
            <a:r>
              <a:rPr lang="en-US" dirty="0" err="1" smtClean="0"/>
              <a:t>toma</a:t>
            </a:r>
            <a:r>
              <a:rPr lang="en-US" dirty="0" smtClean="0"/>
              <a:t> del </a:t>
            </a:r>
            <a:r>
              <a:rPr lang="en-US" dirty="0" err="1" smtClean="0"/>
              <a:t>fondo</a:t>
            </a:r>
            <a:r>
              <a:rPr lang="en-US" dirty="0" smtClean="0"/>
              <a:t> del </a:t>
            </a:r>
            <a:r>
              <a:rPr lang="en-US" dirty="0" err="1" smtClean="0"/>
              <a:t>transformador</a:t>
            </a:r>
            <a:r>
              <a:rPr lang="en-US" dirty="0" smtClean="0"/>
              <a:t>. Un </a:t>
            </a:r>
            <a:r>
              <a:rPr lang="en-US" dirty="0" err="1" smtClean="0"/>
              <a:t>buen</a:t>
            </a:r>
            <a:r>
              <a:rPr lang="en-US" dirty="0" smtClean="0"/>
              <a:t> </a:t>
            </a:r>
            <a:r>
              <a:rPr lang="en-US" dirty="0" err="1" smtClean="0"/>
              <a:t>aceite</a:t>
            </a:r>
            <a:r>
              <a:rPr lang="en-US" dirty="0" smtClean="0"/>
              <a:t> se </a:t>
            </a:r>
            <a:r>
              <a:rPr lang="en-US" dirty="0" err="1" smtClean="0"/>
              <a:t>podrá</a:t>
            </a:r>
            <a:r>
              <a:rPr lang="en-US" dirty="0" smtClean="0"/>
              <a:t> </a:t>
            </a:r>
            <a:r>
              <a:rPr lang="en-US" dirty="0" err="1" smtClean="0"/>
              <a:t>trabajar</a:t>
            </a:r>
            <a:r>
              <a:rPr lang="en-US" dirty="0" smtClean="0"/>
              <a:t> hasta 45 kV </a:t>
            </a:r>
            <a:r>
              <a:rPr lang="en-US" dirty="0" err="1" smtClean="0"/>
              <a:t>durante</a:t>
            </a:r>
            <a:r>
              <a:rPr lang="en-US" dirty="0" smtClean="0"/>
              <a:t> 1 </a:t>
            </a:r>
            <a:r>
              <a:rPr lang="en-US" dirty="0" err="1" smtClean="0"/>
              <a:t>minuto</a:t>
            </a:r>
            <a:r>
              <a:rPr lang="en-US" dirty="0" smtClean="0"/>
              <a:t>. </a:t>
            </a:r>
            <a:r>
              <a:rPr lang="en-US" dirty="0" err="1" smtClean="0"/>
              <a:t>Repetir</a:t>
            </a:r>
            <a:r>
              <a:rPr lang="en-US" dirty="0" smtClean="0"/>
              <a:t> la </a:t>
            </a:r>
            <a:r>
              <a:rPr lang="en-US" dirty="0" err="1" smtClean="0"/>
              <a:t>prueba</a:t>
            </a:r>
            <a:r>
              <a:rPr lang="en-US" dirty="0" smtClean="0"/>
              <a:t> al </a:t>
            </a:r>
            <a:r>
              <a:rPr lang="en-US" dirty="0" err="1" smtClean="0"/>
              <a:t>menos</a:t>
            </a:r>
            <a:r>
              <a:rPr lang="en-US" dirty="0" smtClean="0"/>
              <a:t> </a:t>
            </a:r>
            <a:r>
              <a:rPr lang="en-US" dirty="0" err="1" smtClean="0"/>
              <a:t>cinco</a:t>
            </a:r>
            <a:r>
              <a:rPr lang="en-US" dirty="0" smtClean="0"/>
              <a:t> </a:t>
            </a:r>
            <a:r>
              <a:rPr lang="en-US" dirty="0" err="1" smtClean="0"/>
              <a:t>veces</a:t>
            </a:r>
            <a:r>
              <a:rPr lang="en-US" dirty="0" smtClean="0"/>
              <a:t> para </a:t>
            </a:r>
            <a:r>
              <a:rPr lang="en-US" dirty="0" err="1" smtClean="0"/>
              <a:t>permitir</a:t>
            </a:r>
            <a:r>
              <a:rPr lang="en-US" dirty="0" smtClean="0"/>
              <a:t> que se </a:t>
            </a:r>
            <a:r>
              <a:rPr lang="en-US" dirty="0" err="1" smtClean="0"/>
              <a:t>escapen</a:t>
            </a:r>
            <a:r>
              <a:rPr lang="en-US" dirty="0" smtClean="0"/>
              <a:t> las </a:t>
            </a:r>
            <a:r>
              <a:rPr lang="en-US" dirty="0" err="1" smtClean="0"/>
              <a:t>burbujas</a:t>
            </a:r>
            <a:endParaRPr lang="en-US" dirty="0" smtClean="0"/>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16</a:t>
            </a:fld>
            <a:endParaRPr lang="en-US"/>
          </a:p>
        </p:txBody>
      </p:sp>
    </p:spTree>
    <p:extLst>
      <p:ext uri="{BB962C8B-B14F-4D97-AF65-F5344CB8AC3E}">
        <p14:creationId xmlns:p14="http://schemas.microsoft.com/office/powerpoint/2010/main" val="147154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1" dirty="0" smtClean="0"/>
              <a:t>5.6.9 Medición de capacitancia y Tan δ</a:t>
            </a:r>
          </a:p>
          <a:p>
            <a:pPr algn="just"/>
            <a:endParaRPr lang="en-US" dirty="0" smtClean="0"/>
          </a:p>
          <a:p>
            <a:pPr algn="just"/>
            <a:r>
              <a:rPr lang="en-US" dirty="0" err="1" smtClean="0"/>
              <a:t>Todos</a:t>
            </a:r>
            <a:r>
              <a:rPr lang="en-US" dirty="0" smtClean="0"/>
              <a:t> </a:t>
            </a:r>
            <a:r>
              <a:rPr lang="en-US" dirty="0" err="1" smtClean="0"/>
              <a:t>los</a:t>
            </a:r>
            <a:r>
              <a:rPr lang="en-US" dirty="0" smtClean="0"/>
              <a:t> </a:t>
            </a:r>
            <a:r>
              <a:rPr lang="en-US" dirty="0" err="1" smtClean="0"/>
              <a:t>materiales</a:t>
            </a:r>
            <a:r>
              <a:rPr lang="en-US" dirty="0" smtClean="0"/>
              <a:t> </a:t>
            </a:r>
            <a:r>
              <a:rPr lang="en-US" dirty="0" err="1" smtClean="0"/>
              <a:t>aislantes</a:t>
            </a:r>
            <a:r>
              <a:rPr lang="en-US" dirty="0" smtClean="0"/>
              <a:t> </a:t>
            </a:r>
            <a:r>
              <a:rPr lang="en-US" dirty="0" err="1" smtClean="0"/>
              <a:t>utilizados</a:t>
            </a:r>
            <a:r>
              <a:rPr lang="en-US" dirty="0" smtClean="0"/>
              <a:t> </a:t>
            </a:r>
            <a:r>
              <a:rPr lang="en-US" dirty="0" err="1" smtClean="0"/>
              <a:t>en</a:t>
            </a:r>
            <a:r>
              <a:rPr lang="en-US" dirty="0" smtClean="0"/>
              <a:t> la </a:t>
            </a:r>
            <a:r>
              <a:rPr lang="en-US" dirty="0" err="1" smtClean="0"/>
              <a:t>práctica</a:t>
            </a:r>
            <a:r>
              <a:rPr lang="en-US" dirty="0" smtClean="0"/>
              <a:t> </a:t>
            </a:r>
            <a:r>
              <a:rPr lang="en-US" dirty="0" err="1" smtClean="0"/>
              <a:t>tienen</a:t>
            </a:r>
            <a:r>
              <a:rPr lang="en-US" dirty="0" smtClean="0"/>
              <a:t> </a:t>
            </a:r>
            <a:r>
              <a:rPr lang="en-US" dirty="0" err="1" smtClean="0"/>
              <a:t>pérdidas</a:t>
            </a:r>
            <a:r>
              <a:rPr lang="en-US" dirty="0" smtClean="0"/>
              <a:t> </a:t>
            </a:r>
            <a:r>
              <a:rPr lang="en-US" dirty="0" err="1" smtClean="0"/>
              <a:t>dieléctricas</a:t>
            </a:r>
            <a:r>
              <a:rPr lang="en-US" dirty="0" smtClean="0"/>
              <a:t> </a:t>
            </a:r>
            <a:r>
              <a:rPr lang="en-US" dirty="0" err="1" smtClean="0"/>
              <a:t>ligeramente</a:t>
            </a:r>
            <a:r>
              <a:rPr lang="en-US" dirty="0" smtClean="0"/>
              <a:t> </a:t>
            </a:r>
            <a:r>
              <a:rPr lang="en-US" dirty="0" err="1" smtClean="0"/>
              <a:t>pequeñas</a:t>
            </a:r>
            <a:r>
              <a:rPr lang="en-US" dirty="0" smtClean="0"/>
              <a:t> a la </a:t>
            </a:r>
            <a:r>
              <a:rPr lang="en-US" dirty="0" err="1" smtClean="0"/>
              <a:t>tensión</a:t>
            </a:r>
            <a:r>
              <a:rPr lang="en-US" dirty="0" smtClean="0"/>
              <a:t> nominal y a la </a:t>
            </a:r>
            <a:r>
              <a:rPr lang="en-US" dirty="0" err="1" smtClean="0"/>
              <a:t>frecuencia</a:t>
            </a:r>
            <a:r>
              <a:rPr lang="en-US" dirty="0" smtClean="0"/>
              <a:t> nominal. </a:t>
            </a:r>
            <a:r>
              <a:rPr lang="en-US" dirty="0" err="1" smtClean="0"/>
              <a:t>Estas</a:t>
            </a:r>
            <a:r>
              <a:rPr lang="en-US" dirty="0" smtClean="0"/>
              <a:t> </a:t>
            </a:r>
            <a:r>
              <a:rPr lang="en-US" dirty="0" err="1" smtClean="0"/>
              <a:t>pérdidas</a:t>
            </a:r>
            <a:r>
              <a:rPr lang="en-US" dirty="0" smtClean="0"/>
              <a:t> son </a:t>
            </a:r>
            <a:r>
              <a:rPr lang="en-US" dirty="0" err="1" smtClean="0"/>
              <a:t>bastante</a:t>
            </a:r>
            <a:r>
              <a:rPr lang="en-US" dirty="0" smtClean="0"/>
              <a:t> </a:t>
            </a:r>
            <a:r>
              <a:rPr lang="en-US" dirty="0" err="1" smtClean="0"/>
              <a:t>bajas</a:t>
            </a:r>
            <a:r>
              <a:rPr lang="en-US" dirty="0" smtClean="0"/>
              <a:t> para </a:t>
            </a:r>
            <a:r>
              <a:rPr lang="en-US" dirty="0" err="1" smtClean="0"/>
              <a:t>buenos</a:t>
            </a:r>
            <a:r>
              <a:rPr lang="en-US" dirty="0" smtClean="0"/>
              <a:t> </a:t>
            </a:r>
            <a:r>
              <a:rPr lang="en-US" dirty="0" err="1" smtClean="0"/>
              <a:t>materiales</a:t>
            </a:r>
            <a:r>
              <a:rPr lang="en-US" dirty="0" smtClean="0"/>
              <a:t> </a:t>
            </a:r>
            <a:r>
              <a:rPr lang="en-US" dirty="0" err="1" smtClean="0"/>
              <a:t>aislantes</a:t>
            </a:r>
            <a:r>
              <a:rPr lang="en-US" dirty="0" smtClean="0"/>
              <a:t>. </a:t>
            </a:r>
            <a:r>
              <a:rPr lang="en-US" dirty="0" err="1" smtClean="0"/>
              <a:t>Esta</a:t>
            </a:r>
            <a:r>
              <a:rPr lang="en-US" dirty="0" smtClean="0"/>
              <a:t> </a:t>
            </a:r>
            <a:r>
              <a:rPr lang="en-US" dirty="0" err="1" smtClean="0"/>
              <a:t>pérdida</a:t>
            </a:r>
            <a:r>
              <a:rPr lang="en-US" dirty="0" smtClean="0"/>
              <a:t> cambia </a:t>
            </a:r>
            <a:r>
              <a:rPr lang="en-US" dirty="0" err="1" smtClean="0"/>
              <a:t>proporcionalmente</a:t>
            </a:r>
            <a:r>
              <a:rPr lang="en-US" dirty="0" smtClean="0"/>
              <a:t> con el </a:t>
            </a:r>
            <a:r>
              <a:rPr lang="en-US" dirty="0" err="1" smtClean="0"/>
              <a:t>cuadrado</a:t>
            </a:r>
            <a:r>
              <a:rPr lang="en-US" dirty="0" smtClean="0"/>
              <a:t> de la </a:t>
            </a:r>
            <a:r>
              <a:rPr lang="en-US" dirty="0" err="1" smtClean="0"/>
              <a:t>tensión</a:t>
            </a:r>
            <a:r>
              <a:rPr lang="en-US" dirty="0" smtClean="0"/>
              <a:t> </a:t>
            </a:r>
            <a:r>
              <a:rPr lang="en-US" dirty="0" err="1" smtClean="0"/>
              <a:t>aplicado</a:t>
            </a:r>
            <a:r>
              <a:rPr lang="en-US" dirty="0" smtClean="0"/>
              <a:t>. La </a:t>
            </a:r>
            <a:r>
              <a:rPr lang="en-US" dirty="0" err="1" smtClean="0"/>
              <a:t>aislación</a:t>
            </a:r>
            <a:r>
              <a:rPr lang="en-US" dirty="0" smtClean="0"/>
              <a:t>, </a:t>
            </a:r>
            <a:r>
              <a:rPr lang="en-US" dirty="0" err="1" smtClean="0"/>
              <a:t>en</a:t>
            </a:r>
            <a:r>
              <a:rPr lang="en-US" dirty="0" smtClean="0"/>
              <a:t> </a:t>
            </a:r>
            <a:r>
              <a:rPr lang="en-US" dirty="0" err="1" smtClean="0"/>
              <a:t>términos</a:t>
            </a:r>
            <a:r>
              <a:rPr lang="en-US" dirty="0" smtClean="0"/>
              <a:t> de </a:t>
            </a:r>
            <a:r>
              <a:rPr lang="en-US" dirty="0" err="1" smtClean="0"/>
              <a:t>elementos</a:t>
            </a:r>
            <a:r>
              <a:rPr lang="en-US" dirty="0" smtClean="0"/>
              <a:t> </a:t>
            </a:r>
            <a:r>
              <a:rPr lang="en-US" dirty="0" err="1" smtClean="0"/>
              <a:t>básicos</a:t>
            </a:r>
            <a:r>
              <a:rPr lang="en-US" dirty="0" smtClean="0"/>
              <a:t> del </a:t>
            </a:r>
            <a:r>
              <a:rPr lang="en-US" dirty="0" err="1" smtClean="0"/>
              <a:t>circuito</a:t>
            </a:r>
            <a:r>
              <a:rPr lang="en-US" dirty="0" smtClean="0"/>
              <a:t>, se </a:t>
            </a:r>
            <a:r>
              <a:rPr lang="en-US" dirty="0" err="1" smtClean="0"/>
              <a:t>muestra</a:t>
            </a:r>
            <a:r>
              <a:rPr lang="en-US" dirty="0" smtClean="0"/>
              <a:t> </a:t>
            </a:r>
            <a:r>
              <a:rPr lang="en-US" dirty="0" err="1" smtClean="0"/>
              <a:t>en</a:t>
            </a:r>
            <a:r>
              <a:rPr lang="en-US" dirty="0" smtClean="0"/>
              <a:t> la </a:t>
            </a:r>
            <a:r>
              <a:rPr lang="en-US" dirty="0" err="1" smtClean="0"/>
              <a:t>Figura</a:t>
            </a:r>
            <a:r>
              <a:rPr lang="en-US" dirty="0" smtClean="0"/>
              <a:t> 5.19.</a:t>
            </a:r>
            <a:r>
              <a:rPr lang="es-ES" dirty="0" smtClean="0"/>
              <a:t> Como puede verse en la Figura 5.19 C el ángulo δ entre la corriente total "I" y corriente capacitiva "IC”, es un valor básico. El ángulo de aislación depende del grosor, la superficie y las propiedades del material de aislación (los poros, las impurezas y la humedad que provocan la ionización en el material aislante).</a:t>
            </a:r>
          </a:p>
          <a:p>
            <a:pPr algn="just"/>
            <a:r>
              <a:rPr lang="es-ES" dirty="0" smtClean="0"/>
              <a:t>La medición del factor de potencia de la aislación a cierta frecuencia proporciona información básica sobre la aislación. </a:t>
            </a:r>
          </a:p>
          <a:p>
            <a:pPr algn="just"/>
            <a:r>
              <a:rPr lang="es-ES" dirty="0" smtClean="0"/>
              <a:t>Las mediciones a realizar durante el servicio son una de las indicaciones más importantes, indicando la antigüedad de la aislación y la contaminación del aceite. Las pérdidas activas </a:t>
            </a:r>
          </a:p>
          <a:p>
            <a:pPr algn="just"/>
            <a:r>
              <a:rPr lang="es-ES" dirty="0" smtClean="0"/>
              <a:t>del circuito se calculan de la siguiente manera</a:t>
            </a:r>
          </a:p>
          <a:p>
            <a:pPr algn="ctr"/>
            <a:r>
              <a:rPr lang="es-ES" b="1" dirty="0" smtClean="0"/>
              <a:t>P = VI </a:t>
            </a:r>
            <a:r>
              <a:rPr lang="es-ES" b="1" dirty="0" err="1" smtClean="0"/>
              <a:t>cos</a:t>
            </a:r>
            <a:r>
              <a:rPr lang="es-ES" b="1" dirty="0" smtClean="0"/>
              <a:t> φ = </a:t>
            </a:r>
            <a:r>
              <a:rPr lang="es-ES" b="1" dirty="0" err="1" smtClean="0"/>
              <a:t>VCω</a:t>
            </a:r>
            <a:r>
              <a:rPr lang="es-ES" b="1" dirty="0" smtClean="0"/>
              <a:t> </a:t>
            </a:r>
            <a:r>
              <a:rPr lang="es-ES" b="1" dirty="0" err="1" smtClean="0"/>
              <a:t>tanδ</a:t>
            </a:r>
            <a:endParaRPr lang="es-ES" b="1" dirty="0" smtClean="0"/>
          </a:p>
          <a:p>
            <a:pPr algn="just"/>
            <a:r>
              <a:rPr lang="es-ES" dirty="0" smtClean="0"/>
              <a:t>La capacitancia, tan δ, las pérdidas activas y el </a:t>
            </a:r>
            <a:r>
              <a:rPr lang="es-ES" dirty="0" err="1" smtClean="0"/>
              <a:t>cos</a:t>
            </a:r>
            <a:r>
              <a:rPr lang="es-ES" dirty="0" smtClean="0"/>
              <a:t> φ se pueden medir mediante métodos de puente o un instrumento de medición del factor de potencia (</a:t>
            </a:r>
            <a:r>
              <a:rPr lang="es-ES" dirty="0" err="1" smtClean="0"/>
              <a:t>cos</a:t>
            </a:r>
            <a:r>
              <a:rPr lang="es-ES" dirty="0" smtClean="0"/>
              <a:t> φ) a tensiones definidas.</a:t>
            </a:r>
          </a:p>
          <a:p>
            <a:pPr algn="just"/>
            <a:r>
              <a:rPr lang="es-ES" dirty="0" smtClean="0"/>
              <a:t>La medición se realiza entre los devanados y la cuba, y se registra la temperatura de prueba; luego, de acuerdo con el </a:t>
            </a:r>
          </a:p>
          <a:p>
            <a:pPr algn="just"/>
            <a:r>
              <a:rPr lang="es-ES" dirty="0" smtClean="0"/>
              <a:t>valor de referencia deseado, se llevan a cabo las correcciones necesarias. La mayoría de los dispositivos de prueba usan 10 </a:t>
            </a:r>
            <a:r>
              <a:rPr lang="es-ES" dirty="0" err="1" smtClean="0"/>
              <a:t>kV</a:t>
            </a:r>
            <a:r>
              <a:rPr lang="es-ES" dirty="0" smtClean="0"/>
              <a:t> como tensión de prueba, pero hay un factor de corrección C para referir la lectura a la temperatura medida en fábrica según Tabla 5.3.</a:t>
            </a:r>
            <a:endParaRPr lang="en-US" dirty="0" smtClean="0"/>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17</a:t>
            </a:fld>
            <a:endParaRPr lang="en-US"/>
          </a:p>
        </p:txBody>
      </p:sp>
    </p:spTree>
    <p:extLst>
      <p:ext uri="{BB962C8B-B14F-4D97-AF65-F5344CB8AC3E}">
        <p14:creationId xmlns:p14="http://schemas.microsoft.com/office/powerpoint/2010/main" val="2478183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smtClean="0"/>
              <a:t>La tan δ1 </a:t>
            </a:r>
            <a:r>
              <a:rPr lang="en-US" dirty="0" err="1" smtClean="0"/>
              <a:t>debe</a:t>
            </a:r>
            <a:r>
              <a:rPr lang="en-US" dirty="0" smtClean="0"/>
              <a:t> </a:t>
            </a:r>
            <a:r>
              <a:rPr lang="en-US" dirty="0" err="1" smtClean="0"/>
              <a:t>medirse</a:t>
            </a:r>
            <a:r>
              <a:rPr lang="en-US" dirty="0" smtClean="0"/>
              <a:t> </a:t>
            </a:r>
            <a:r>
              <a:rPr lang="en-US" dirty="0" err="1" smtClean="0"/>
              <a:t>en</a:t>
            </a:r>
            <a:r>
              <a:rPr lang="en-US" dirty="0" smtClean="0"/>
              <a:t> la </a:t>
            </a:r>
            <a:r>
              <a:rPr lang="en-US" dirty="0" err="1" smtClean="0"/>
              <a:t>fábrica</a:t>
            </a:r>
            <a:r>
              <a:rPr lang="en-US" dirty="0" smtClean="0"/>
              <a:t> y tan δ2 </a:t>
            </a:r>
            <a:r>
              <a:rPr lang="en-US" dirty="0" err="1" smtClean="0"/>
              <a:t>medido</a:t>
            </a:r>
            <a:r>
              <a:rPr lang="en-US" dirty="0" smtClean="0"/>
              <a:t> </a:t>
            </a:r>
            <a:r>
              <a:rPr lang="en-US" dirty="0" err="1" smtClean="0"/>
              <a:t>en</a:t>
            </a:r>
            <a:r>
              <a:rPr lang="en-US" dirty="0" smtClean="0"/>
              <a:t> el </a:t>
            </a:r>
          </a:p>
          <a:p>
            <a:pPr algn="just"/>
            <a:r>
              <a:rPr lang="en-US" dirty="0" err="1" smtClean="0"/>
              <a:t>sitio</a:t>
            </a:r>
            <a:r>
              <a:rPr lang="en-US" dirty="0" smtClean="0"/>
              <a:t>, y el </a:t>
            </a:r>
            <a:r>
              <a:rPr lang="en-US" dirty="0" err="1" smtClean="0"/>
              <a:t>cálculo</a:t>
            </a:r>
            <a:r>
              <a:rPr lang="en-US" dirty="0" smtClean="0"/>
              <a:t> </a:t>
            </a:r>
            <a:r>
              <a:rPr lang="en-US" dirty="0" err="1" smtClean="0"/>
              <a:t>es</a:t>
            </a:r>
            <a:r>
              <a:rPr lang="en-US" dirty="0" smtClean="0"/>
              <a:t>:</a:t>
            </a:r>
          </a:p>
          <a:p>
            <a:pPr algn="just"/>
            <a:endParaRPr lang="es-ES" dirty="0" smtClean="0"/>
          </a:p>
          <a:p>
            <a:pPr algn="just"/>
            <a:endParaRPr lang="en-US" dirty="0" smtClean="0"/>
          </a:p>
          <a:p>
            <a:pPr algn="just"/>
            <a:r>
              <a:rPr lang="en-US" dirty="0" smtClean="0"/>
              <a:t>La </a:t>
            </a:r>
            <a:r>
              <a:rPr lang="en-US" dirty="0" err="1" smtClean="0"/>
              <a:t>Diferencia</a:t>
            </a:r>
            <a:r>
              <a:rPr lang="en-US" dirty="0" smtClean="0"/>
              <a:t> (D) </a:t>
            </a:r>
            <a:r>
              <a:rPr lang="en-US" dirty="0" err="1" smtClean="0"/>
              <a:t>debe</a:t>
            </a:r>
            <a:r>
              <a:rPr lang="en-US" dirty="0" smtClean="0"/>
              <a:t> </a:t>
            </a:r>
            <a:r>
              <a:rPr lang="en-US" dirty="0" err="1" smtClean="0"/>
              <a:t>ser</a:t>
            </a:r>
            <a:r>
              <a:rPr lang="en-US" dirty="0" smtClean="0"/>
              <a:t> </a:t>
            </a:r>
            <a:r>
              <a:rPr lang="en-US" dirty="0" err="1" smtClean="0"/>
              <a:t>menos</a:t>
            </a:r>
            <a:r>
              <a:rPr lang="en-US" dirty="0" smtClean="0"/>
              <a:t> del 30% y </a:t>
            </a:r>
            <a:r>
              <a:rPr lang="en-US" dirty="0" err="1" smtClean="0"/>
              <a:t>menos</a:t>
            </a:r>
            <a:r>
              <a:rPr lang="en-US" dirty="0" smtClean="0"/>
              <a:t> del 15% </a:t>
            </a:r>
          </a:p>
          <a:p>
            <a:pPr algn="just"/>
            <a:r>
              <a:rPr lang="en-US" dirty="0" err="1" smtClean="0"/>
              <a:t>en</a:t>
            </a:r>
            <a:r>
              <a:rPr lang="en-US" dirty="0" smtClean="0"/>
              <a:t> </a:t>
            </a:r>
            <a:r>
              <a:rPr lang="en-US" dirty="0" err="1" smtClean="0"/>
              <a:t>mantenimiento</a:t>
            </a:r>
            <a:r>
              <a:rPr lang="en-US" dirty="0" smtClean="0"/>
              <a:t> de </a:t>
            </a:r>
            <a:r>
              <a:rPr lang="en-US" dirty="0" err="1" smtClean="0"/>
              <a:t>revisión</a:t>
            </a:r>
            <a:r>
              <a:rPr lang="en-US" dirty="0" smtClean="0"/>
              <a:t>. </a:t>
            </a:r>
            <a:r>
              <a:rPr lang="en-US" dirty="0" err="1" smtClean="0"/>
              <a:t>Referirse</a:t>
            </a:r>
            <a:r>
              <a:rPr lang="en-US" dirty="0" smtClean="0"/>
              <a:t> a la </a:t>
            </a:r>
            <a:r>
              <a:rPr lang="en-US" dirty="0" err="1" smtClean="0"/>
              <a:t>Figura</a:t>
            </a:r>
            <a:r>
              <a:rPr lang="en-US" dirty="0" smtClean="0"/>
              <a:t> 5.20 </a:t>
            </a:r>
          </a:p>
          <a:p>
            <a:pPr algn="just"/>
            <a:r>
              <a:rPr lang="en-US" dirty="0" smtClean="0"/>
              <a:t>para el </a:t>
            </a:r>
            <a:r>
              <a:rPr lang="en-US" dirty="0" err="1" smtClean="0"/>
              <a:t>circuito</a:t>
            </a:r>
            <a:r>
              <a:rPr lang="en-US" dirty="0" smtClean="0"/>
              <a:t> </a:t>
            </a:r>
            <a:r>
              <a:rPr lang="en-US" dirty="0" err="1" smtClean="0"/>
              <a:t>equivalente</a:t>
            </a:r>
            <a:r>
              <a:rPr lang="en-US" dirty="0" smtClean="0"/>
              <a:t> de </a:t>
            </a:r>
            <a:r>
              <a:rPr lang="en-US" dirty="0" err="1" smtClean="0"/>
              <a:t>aislación</a:t>
            </a:r>
            <a:r>
              <a:rPr lang="en-US" dirty="0" smtClean="0"/>
              <a:t> </a:t>
            </a:r>
            <a:r>
              <a:rPr lang="en-US" dirty="0" err="1" smtClean="0"/>
              <a:t>eléctrica</a:t>
            </a:r>
            <a:r>
              <a:rPr lang="en-US" dirty="0" smtClean="0"/>
              <a:t> de </a:t>
            </a:r>
            <a:r>
              <a:rPr lang="en-US" dirty="0" err="1" smtClean="0"/>
              <a:t>transformadores</a:t>
            </a:r>
            <a:r>
              <a:rPr lang="en-US" dirty="0" smtClean="0"/>
              <a:t> de dos </a:t>
            </a:r>
            <a:r>
              <a:rPr lang="en-US" dirty="0" err="1" smtClean="0"/>
              <a:t>bobinados</a:t>
            </a:r>
            <a:r>
              <a:rPr lang="en-US" dirty="0" smtClean="0"/>
              <a:t>.</a:t>
            </a:r>
          </a:p>
          <a:p>
            <a:pPr algn="just"/>
            <a:r>
              <a:rPr lang="en-US" dirty="0" smtClean="0"/>
              <a:t>Como </a:t>
            </a:r>
            <a:r>
              <a:rPr lang="en-US" dirty="0" err="1" smtClean="0"/>
              <a:t>guía</a:t>
            </a:r>
            <a:r>
              <a:rPr lang="en-US" dirty="0" smtClean="0"/>
              <a:t>, un valor </a:t>
            </a:r>
            <a:r>
              <a:rPr lang="en-US" dirty="0" err="1" smtClean="0"/>
              <a:t>típico</a:t>
            </a:r>
            <a:r>
              <a:rPr lang="en-US" dirty="0" smtClean="0"/>
              <a:t> de tan δ </a:t>
            </a:r>
            <a:r>
              <a:rPr lang="en-US" dirty="0" err="1" smtClean="0"/>
              <a:t>dependerá</a:t>
            </a:r>
            <a:r>
              <a:rPr lang="en-US" dirty="0" smtClean="0"/>
              <a:t> de la </a:t>
            </a:r>
            <a:r>
              <a:rPr lang="en-US" dirty="0" err="1" smtClean="0"/>
              <a:t>edad</a:t>
            </a:r>
            <a:r>
              <a:rPr lang="en-US" dirty="0" smtClean="0"/>
              <a:t> del </a:t>
            </a:r>
          </a:p>
          <a:p>
            <a:pPr algn="just"/>
            <a:r>
              <a:rPr lang="en-US" dirty="0" err="1" smtClean="0"/>
              <a:t>transformador</a:t>
            </a:r>
            <a:r>
              <a:rPr lang="en-US" dirty="0" smtClean="0"/>
              <a:t> de la </a:t>
            </a:r>
            <a:r>
              <a:rPr lang="en-US" dirty="0" err="1" smtClean="0"/>
              <a:t>siguiente</a:t>
            </a:r>
            <a:r>
              <a:rPr lang="en-US" dirty="0" smtClean="0"/>
              <a:t> </a:t>
            </a:r>
            <a:r>
              <a:rPr lang="en-US" dirty="0" err="1" smtClean="0"/>
              <a:t>manera</a:t>
            </a:r>
            <a:r>
              <a:rPr lang="en-US" dirty="0" smtClean="0"/>
              <a:t>:</a:t>
            </a:r>
          </a:p>
          <a:p>
            <a:pPr algn="just"/>
            <a:endParaRPr lang="en-US" dirty="0" smtClean="0"/>
          </a:p>
          <a:p>
            <a:pPr marL="742950" indent="-742950" algn="just">
              <a:buFont typeface="Wingdings" panose="05000000000000000000" pitchFamily="2" charset="2"/>
              <a:buChar char="q"/>
            </a:pPr>
            <a:r>
              <a:rPr lang="en-US" b="1" dirty="0" smtClean="0">
                <a:solidFill>
                  <a:srgbClr val="0070C0"/>
                </a:solidFill>
              </a:rPr>
              <a:t>CHE = 0,13% para </a:t>
            </a:r>
            <a:r>
              <a:rPr lang="en-US" b="1" dirty="0" err="1" smtClean="0">
                <a:solidFill>
                  <a:srgbClr val="0070C0"/>
                </a:solidFill>
              </a:rPr>
              <a:t>transformadores</a:t>
            </a:r>
            <a:r>
              <a:rPr lang="en-US" b="1" dirty="0" smtClean="0">
                <a:solidFill>
                  <a:srgbClr val="0070C0"/>
                </a:solidFill>
              </a:rPr>
              <a:t> </a:t>
            </a:r>
            <a:r>
              <a:rPr lang="en-US" b="1" dirty="0" err="1" smtClean="0">
                <a:solidFill>
                  <a:srgbClr val="0070C0"/>
                </a:solidFill>
              </a:rPr>
              <a:t>nuevos</a:t>
            </a:r>
            <a:r>
              <a:rPr lang="en-US" b="1" dirty="0" smtClean="0">
                <a:solidFill>
                  <a:srgbClr val="0070C0"/>
                </a:solidFill>
              </a:rPr>
              <a:t> y 1,5% para </a:t>
            </a:r>
            <a:r>
              <a:rPr lang="en-US" b="1" dirty="0" err="1" smtClean="0">
                <a:solidFill>
                  <a:srgbClr val="0070C0"/>
                </a:solidFill>
              </a:rPr>
              <a:t>transformadores</a:t>
            </a:r>
            <a:r>
              <a:rPr lang="en-US" b="1" dirty="0" smtClean="0">
                <a:solidFill>
                  <a:srgbClr val="0070C0"/>
                </a:solidFill>
              </a:rPr>
              <a:t> </a:t>
            </a:r>
            <a:r>
              <a:rPr lang="en-US" b="1" dirty="0" err="1" smtClean="0">
                <a:solidFill>
                  <a:srgbClr val="0070C0"/>
                </a:solidFill>
              </a:rPr>
              <a:t>viejos</a:t>
            </a:r>
            <a:endParaRPr lang="en-US" b="1" dirty="0" smtClean="0">
              <a:solidFill>
                <a:srgbClr val="0070C0"/>
              </a:solidFill>
            </a:endParaRPr>
          </a:p>
          <a:p>
            <a:pPr marL="742950" indent="-742950" algn="just">
              <a:buFont typeface="Wingdings" panose="05000000000000000000" pitchFamily="2" charset="2"/>
              <a:buChar char="q"/>
            </a:pPr>
            <a:endParaRPr lang="en-US" b="1" dirty="0" smtClean="0">
              <a:solidFill>
                <a:srgbClr val="0070C0"/>
              </a:solidFill>
            </a:endParaRPr>
          </a:p>
          <a:p>
            <a:pPr marL="742950" indent="-742950" algn="just">
              <a:buFont typeface="Wingdings" panose="05000000000000000000" pitchFamily="2" charset="2"/>
              <a:buChar char="q"/>
            </a:pPr>
            <a:r>
              <a:rPr lang="en-US" b="1" dirty="0" smtClean="0">
                <a:solidFill>
                  <a:srgbClr val="0070C0"/>
                </a:solidFill>
              </a:rPr>
              <a:t>CLE = 0,15% para </a:t>
            </a:r>
            <a:r>
              <a:rPr lang="en-US" b="1" dirty="0" err="1" smtClean="0">
                <a:solidFill>
                  <a:srgbClr val="0070C0"/>
                </a:solidFill>
              </a:rPr>
              <a:t>transformadores</a:t>
            </a:r>
            <a:r>
              <a:rPr lang="en-US" b="1" dirty="0" smtClean="0">
                <a:solidFill>
                  <a:srgbClr val="0070C0"/>
                </a:solidFill>
              </a:rPr>
              <a:t> </a:t>
            </a:r>
            <a:r>
              <a:rPr lang="en-US" b="1" dirty="0" err="1" smtClean="0">
                <a:solidFill>
                  <a:srgbClr val="0070C0"/>
                </a:solidFill>
              </a:rPr>
              <a:t>nuevos</a:t>
            </a:r>
            <a:r>
              <a:rPr lang="en-US" b="1" dirty="0" smtClean="0">
                <a:solidFill>
                  <a:srgbClr val="0070C0"/>
                </a:solidFill>
              </a:rPr>
              <a:t> y 1,5% para </a:t>
            </a:r>
            <a:r>
              <a:rPr lang="en-US" b="1" dirty="0" err="1" smtClean="0">
                <a:solidFill>
                  <a:srgbClr val="0070C0"/>
                </a:solidFill>
              </a:rPr>
              <a:t>transformadores</a:t>
            </a:r>
            <a:r>
              <a:rPr lang="en-US" b="1" dirty="0" smtClean="0">
                <a:solidFill>
                  <a:srgbClr val="0070C0"/>
                </a:solidFill>
              </a:rPr>
              <a:t> </a:t>
            </a:r>
            <a:r>
              <a:rPr lang="en-US" b="1" dirty="0" err="1" smtClean="0">
                <a:solidFill>
                  <a:srgbClr val="0070C0"/>
                </a:solidFill>
              </a:rPr>
              <a:t>viejos</a:t>
            </a:r>
            <a:endParaRPr lang="en-US" b="1" dirty="0" smtClean="0">
              <a:solidFill>
                <a:srgbClr val="0070C0"/>
              </a:solidFill>
            </a:endParaRPr>
          </a:p>
          <a:p>
            <a:pPr marL="742950" indent="-742950" algn="just">
              <a:buFont typeface="Wingdings" panose="05000000000000000000" pitchFamily="2" charset="2"/>
              <a:buChar char="q"/>
            </a:pPr>
            <a:endParaRPr lang="en-US" b="1" dirty="0" smtClean="0">
              <a:solidFill>
                <a:srgbClr val="0070C0"/>
              </a:solidFill>
            </a:endParaRPr>
          </a:p>
          <a:p>
            <a:pPr marL="742950" indent="-742950" algn="just">
              <a:buFont typeface="Wingdings" panose="05000000000000000000" pitchFamily="2" charset="2"/>
              <a:buChar char="q"/>
            </a:pPr>
            <a:r>
              <a:rPr lang="en-US" b="1" dirty="0" smtClean="0">
                <a:solidFill>
                  <a:srgbClr val="0070C0"/>
                </a:solidFill>
              </a:rPr>
              <a:t>CHL = 0,2% para </a:t>
            </a:r>
            <a:r>
              <a:rPr lang="en-US" b="1" dirty="0" err="1" smtClean="0">
                <a:solidFill>
                  <a:srgbClr val="0070C0"/>
                </a:solidFill>
              </a:rPr>
              <a:t>transformadores</a:t>
            </a:r>
            <a:r>
              <a:rPr lang="en-US" b="1" dirty="0" smtClean="0">
                <a:solidFill>
                  <a:srgbClr val="0070C0"/>
                </a:solidFill>
              </a:rPr>
              <a:t> </a:t>
            </a:r>
            <a:r>
              <a:rPr lang="en-US" b="1" dirty="0" err="1" smtClean="0">
                <a:solidFill>
                  <a:srgbClr val="0070C0"/>
                </a:solidFill>
              </a:rPr>
              <a:t>nuevos</a:t>
            </a:r>
            <a:r>
              <a:rPr lang="en-US" b="1" dirty="0" smtClean="0">
                <a:solidFill>
                  <a:srgbClr val="0070C0"/>
                </a:solidFill>
              </a:rPr>
              <a:t> y 1,5% para </a:t>
            </a:r>
            <a:r>
              <a:rPr lang="en-US" b="1" dirty="0" err="1" smtClean="0">
                <a:solidFill>
                  <a:srgbClr val="0070C0"/>
                </a:solidFill>
              </a:rPr>
              <a:t>transformadores</a:t>
            </a:r>
            <a:r>
              <a:rPr lang="en-US" b="1" dirty="0" smtClean="0">
                <a:solidFill>
                  <a:srgbClr val="0070C0"/>
                </a:solidFill>
              </a:rPr>
              <a:t> </a:t>
            </a:r>
            <a:r>
              <a:rPr lang="en-US" b="1" dirty="0" err="1" smtClean="0">
                <a:solidFill>
                  <a:srgbClr val="0070C0"/>
                </a:solidFill>
              </a:rPr>
              <a:t>viejos</a:t>
            </a:r>
            <a:endParaRPr lang="en-US" b="1" dirty="0" smtClean="0">
              <a:solidFill>
                <a:srgbClr val="0070C0"/>
              </a:solidFill>
            </a:endParaRPr>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18</a:t>
            </a:fld>
            <a:endParaRPr lang="en-US"/>
          </a:p>
        </p:txBody>
      </p:sp>
    </p:spTree>
    <p:extLst>
      <p:ext uri="{BB962C8B-B14F-4D97-AF65-F5344CB8AC3E}">
        <p14:creationId xmlns:p14="http://schemas.microsoft.com/office/powerpoint/2010/main" val="2862843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5.6.10 </a:t>
            </a:r>
            <a:r>
              <a:rPr lang="en-US" b="1" dirty="0" err="1" smtClean="0"/>
              <a:t>Análisis</a:t>
            </a:r>
            <a:r>
              <a:rPr lang="en-US" b="1" dirty="0" smtClean="0"/>
              <a:t> de </a:t>
            </a:r>
            <a:r>
              <a:rPr lang="en-US" b="1" dirty="0" err="1" smtClean="0"/>
              <a:t>respuesta</a:t>
            </a:r>
            <a:r>
              <a:rPr lang="en-US" b="1" dirty="0" smtClean="0"/>
              <a:t> de </a:t>
            </a:r>
            <a:r>
              <a:rPr lang="en-US" b="1" dirty="0" err="1" smtClean="0"/>
              <a:t>frecuencia</a:t>
            </a:r>
            <a:endParaRPr lang="en-US" b="1" dirty="0" smtClean="0"/>
          </a:p>
          <a:p>
            <a:pPr algn="just"/>
            <a:endParaRPr lang="en-US" dirty="0" smtClean="0"/>
          </a:p>
          <a:p>
            <a:pPr algn="just"/>
            <a:r>
              <a:rPr lang="en-US" dirty="0" smtClean="0"/>
              <a:t>El </a:t>
            </a:r>
            <a:r>
              <a:rPr lang="en-US" dirty="0" err="1" smtClean="0"/>
              <a:t>análisis</a:t>
            </a:r>
            <a:r>
              <a:rPr lang="en-US" dirty="0" smtClean="0"/>
              <a:t> de </a:t>
            </a:r>
            <a:r>
              <a:rPr lang="en-US" dirty="0" err="1" smtClean="0"/>
              <a:t>respuesta</a:t>
            </a:r>
            <a:r>
              <a:rPr lang="en-US" dirty="0" smtClean="0"/>
              <a:t> de </a:t>
            </a:r>
            <a:r>
              <a:rPr lang="en-US" dirty="0" err="1" smtClean="0"/>
              <a:t>frecuencia</a:t>
            </a:r>
            <a:r>
              <a:rPr lang="en-US" dirty="0" smtClean="0"/>
              <a:t>-FRA- o lo que </a:t>
            </a:r>
            <a:r>
              <a:rPr lang="en-US" dirty="0" err="1" smtClean="0"/>
              <a:t>llamamos</a:t>
            </a:r>
            <a:r>
              <a:rPr lang="en-US" dirty="0" smtClean="0"/>
              <a:t> </a:t>
            </a:r>
            <a:r>
              <a:rPr lang="en-US" dirty="0" err="1" smtClean="0"/>
              <a:t>en</a:t>
            </a:r>
            <a:r>
              <a:rPr lang="en-US" dirty="0" smtClean="0"/>
              <a:t> el campo de las </a:t>
            </a:r>
            <a:r>
              <a:rPr lang="en-US" dirty="0" err="1" smtClean="0"/>
              <a:t>pruebas</a:t>
            </a:r>
            <a:r>
              <a:rPr lang="en-US" dirty="0" smtClean="0"/>
              <a:t> de </a:t>
            </a:r>
            <a:r>
              <a:rPr lang="en-US" dirty="0" err="1" smtClean="0"/>
              <a:t>transformadores</a:t>
            </a:r>
            <a:r>
              <a:rPr lang="en-US" dirty="0" smtClean="0"/>
              <a:t> (</a:t>
            </a:r>
            <a:r>
              <a:rPr lang="en-US" dirty="0" err="1" smtClean="0"/>
              <a:t>prueba</a:t>
            </a:r>
            <a:r>
              <a:rPr lang="en-US" dirty="0" smtClean="0"/>
              <a:t> SFR) - </a:t>
            </a:r>
            <a:r>
              <a:rPr lang="en-US" dirty="0" err="1" smtClean="0"/>
              <a:t>análisis</a:t>
            </a:r>
            <a:r>
              <a:rPr lang="en-US" dirty="0" smtClean="0"/>
              <a:t> de </a:t>
            </a:r>
            <a:r>
              <a:rPr lang="en-US" dirty="0" err="1" smtClean="0"/>
              <a:t>respuesta</a:t>
            </a:r>
            <a:r>
              <a:rPr lang="en-US" dirty="0" smtClean="0"/>
              <a:t> de </a:t>
            </a:r>
            <a:r>
              <a:rPr lang="en-US" dirty="0" err="1" smtClean="0"/>
              <a:t>frecuencia</a:t>
            </a:r>
            <a:r>
              <a:rPr lang="en-US" dirty="0" smtClean="0"/>
              <a:t> de </a:t>
            </a:r>
            <a:r>
              <a:rPr lang="en-US" dirty="0" err="1" smtClean="0"/>
              <a:t>barrido</a:t>
            </a:r>
            <a:r>
              <a:rPr lang="en-US" dirty="0" smtClean="0"/>
              <a:t> - </a:t>
            </a:r>
            <a:r>
              <a:rPr lang="en-US" dirty="0" err="1" smtClean="0"/>
              <a:t>puede</a:t>
            </a:r>
            <a:r>
              <a:rPr lang="en-US" dirty="0" smtClean="0"/>
              <a:t> </a:t>
            </a:r>
            <a:r>
              <a:rPr lang="en-US" dirty="0" err="1" smtClean="0"/>
              <a:t>determinar</a:t>
            </a:r>
            <a:r>
              <a:rPr lang="en-US" dirty="0" smtClean="0"/>
              <a:t> </a:t>
            </a:r>
            <a:r>
              <a:rPr lang="en-US" dirty="0" err="1" smtClean="0"/>
              <a:t>si</a:t>
            </a:r>
            <a:r>
              <a:rPr lang="en-US" dirty="0" smtClean="0"/>
              <a:t> </a:t>
            </a:r>
            <a:r>
              <a:rPr lang="en-US" dirty="0" err="1" smtClean="0"/>
              <a:t>los</a:t>
            </a:r>
            <a:r>
              <a:rPr lang="en-US" dirty="0" smtClean="0"/>
              <a:t> </a:t>
            </a:r>
            <a:r>
              <a:rPr lang="en-US" dirty="0" err="1" smtClean="0"/>
              <a:t>devanados</a:t>
            </a:r>
            <a:r>
              <a:rPr lang="en-US" dirty="0" smtClean="0"/>
              <a:t> de un </a:t>
            </a:r>
            <a:r>
              <a:rPr lang="en-US" dirty="0" err="1" smtClean="0"/>
              <a:t>transformador</a:t>
            </a:r>
            <a:r>
              <a:rPr lang="en-US" dirty="0" smtClean="0"/>
              <a:t> se </a:t>
            </a:r>
            <a:r>
              <a:rPr lang="en-US" dirty="0" err="1" smtClean="0"/>
              <a:t>han</a:t>
            </a:r>
            <a:r>
              <a:rPr lang="en-US" dirty="0" smtClean="0"/>
              <a:t> </a:t>
            </a:r>
            <a:r>
              <a:rPr lang="en-US" dirty="0" err="1" smtClean="0"/>
              <a:t>movido</a:t>
            </a:r>
            <a:r>
              <a:rPr lang="en-US" dirty="0" smtClean="0"/>
              <a:t> o </a:t>
            </a:r>
            <a:r>
              <a:rPr lang="en-US" dirty="0" err="1" smtClean="0"/>
              <a:t>cambiado</a:t>
            </a:r>
            <a:r>
              <a:rPr lang="en-US" dirty="0" smtClean="0"/>
              <a:t>. </a:t>
            </a:r>
            <a:r>
              <a:rPr lang="en-US" dirty="0" err="1" smtClean="0"/>
              <a:t>Puede</a:t>
            </a:r>
            <a:r>
              <a:rPr lang="en-US" dirty="0" smtClean="0"/>
              <a:t> </a:t>
            </a:r>
            <a:r>
              <a:rPr lang="en-US" dirty="0" err="1" smtClean="0"/>
              <a:t>completarse</a:t>
            </a:r>
            <a:r>
              <a:rPr lang="en-US" dirty="0" smtClean="0"/>
              <a:t> </a:t>
            </a:r>
            <a:r>
              <a:rPr lang="en-US" dirty="0" err="1" smtClean="0"/>
              <a:t>como</a:t>
            </a:r>
            <a:r>
              <a:rPr lang="en-US" dirty="0" smtClean="0"/>
              <a:t> </a:t>
            </a:r>
            <a:r>
              <a:rPr lang="en-US" dirty="0" err="1" smtClean="0"/>
              <a:t>una</a:t>
            </a:r>
            <a:r>
              <a:rPr lang="en-US" dirty="0" smtClean="0"/>
              <a:t> </a:t>
            </a:r>
            <a:r>
              <a:rPr lang="en-US" dirty="0" err="1" smtClean="0"/>
              <a:t>prueba</a:t>
            </a:r>
            <a:r>
              <a:rPr lang="en-US" dirty="0" smtClean="0"/>
              <a:t> de </a:t>
            </a:r>
            <a:r>
              <a:rPr lang="en-US" dirty="0" err="1" smtClean="0"/>
              <a:t>fábrica</a:t>
            </a:r>
            <a:r>
              <a:rPr lang="en-US" dirty="0" smtClean="0"/>
              <a:t> antes del </a:t>
            </a:r>
            <a:r>
              <a:rPr lang="en-US" dirty="0" err="1" smtClean="0"/>
              <a:t>envío</a:t>
            </a:r>
            <a:r>
              <a:rPr lang="en-US" dirty="0" smtClean="0"/>
              <a:t> y </a:t>
            </a:r>
            <a:r>
              <a:rPr lang="en-US" dirty="0" err="1" smtClean="0"/>
              <a:t>repetirse</a:t>
            </a:r>
            <a:r>
              <a:rPr lang="en-US" dirty="0" smtClean="0"/>
              <a:t> </a:t>
            </a:r>
            <a:r>
              <a:rPr lang="en-US" dirty="0" err="1" smtClean="0"/>
              <a:t>después</a:t>
            </a:r>
            <a:r>
              <a:rPr lang="en-US" dirty="0" smtClean="0"/>
              <a:t> de que el </a:t>
            </a:r>
            <a:r>
              <a:rPr lang="en-US" dirty="0" err="1" smtClean="0"/>
              <a:t>transformador</a:t>
            </a:r>
            <a:r>
              <a:rPr lang="en-US" dirty="0" smtClean="0"/>
              <a:t> se </a:t>
            </a:r>
            <a:r>
              <a:rPr lang="en-US" dirty="0" err="1" smtClean="0"/>
              <a:t>reciba</a:t>
            </a:r>
            <a:r>
              <a:rPr lang="en-US" dirty="0" smtClean="0"/>
              <a:t> </a:t>
            </a:r>
            <a:r>
              <a:rPr lang="en-US" dirty="0" err="1" smtClean="0"/>
              <a:t>en</a:t>
            </a:r>
            <a:r>
              <a:rPr lang="en-US" dirty="0" smtClean="0"/>
              <a:t> el </a:t>
            </a:r>
            <a:r>
              <a:rPr lang="en-US" dirty="0" err="1" smtClean="0"/>
              <a:t>lugar</a:t>
            </a:r>
            <a:r>
              <a:rPr lang="en-US" dirty="0" smtClean="0"/>
              <a:t> para </a:t>
            </a:r>
            <a:r>
              <a:rPr lang="en-US" dirty="0" err="1" smtClean="0"/>
              <a:t>determinar</a:t>
            </a:r>
            <a:r>
              <a:rPr lang="en-US" dirty="0" smtClean="0"/>
              <a:t> </a:t>
            </a:r>
            <a:r>
              <a:rPr lang="en-US" dirty="0" err="1" smtClean="0"/>
              <a:t>si</a:t>
            </a:r>
            <a:r>
              <a:rPr lang="en-US" dirty="0" smtClean="0"/>
              <a:t> </a:t>
            </a:r>
            <a:r>
              <a:rPr lang="en-US" dirty="0" err="1" smtClean="0"/>
              <a:t>los</a:t>
            </a:r>
            <a:r>
              <a:rPr lang="en-US" dirty="0" smtClean="0"/>
              <a:t> </a:t>
            </a:r>
            <a:r>
              <a:rPr lang="en-US" dirty="0" err="1" smtClean="0"/>
              <a:t>devanados</a:t>
            </a:r>
            <a:r>
              <a:rPr lang="en-US" dirty="0" smtClean="0"/>
              <a:t> se </a:t>
            </a:r>
            <a:r>
              <a:rPr lang="en-US" dirty="0" err="1" smtClean="0"/>
              <a:t>han</a:t>
            </a:r>
            <a:r>
              <a:rPr lang="en-US" dirty="0" smtClean="0"/>
              <a:t> </a:t>
            </a:r>
            <a:r>
              <a:rPr lang="en-US" dirty="0" err="1" smtClean="0"/>
              <a:t>dañado</a:t>
            </a:r>
            <a:r>
              <a:rPr lang="en-US" dirty="0" smtClean="0"/>
              <a:t> o </a:t>
            </a:r>
            <a:r>
              <a:rPr lang="en-US" dirty="0" err="1" smtClean="0"/>
              <a:t>desplazado</a:t>
            </a:r>
            <a:r>
              <a:rPr lang="en-US" dirty="0" smtClean="0"/>
              <a:t> </a:t>
            </a:r>
            <a:r>
              <a:rPr lang="en-US" dirty="0" err="1" smtClean="0"/>
              <a:t>durante</a:t>
            </a:r>
            <a:r>
              <a:rPr lang="en-US" dirty="0" smtClean="0"/>
              <a:t> el </a:t>
            </a:r>
            <a:r>
              <a:rPr lang="en-US" dirty="0" err="1" smtClean="0"/>
              <a:t>envío</a:t>
            </a:r>
            <a:r>
              <a:rPr lang="en-US" dirty="0" smtClean="0"/>
              <a:t>. </a:t>
            </a:r>
          </a:p>
          <a:p>
            <a:pPr algn="just"/>
            <a:r>
              <a:rPr lang="en-US" dirty="0" err="1" smtClean="0"/>
              <a:t>Esta</a:t>
            </a:r>
            <a:r>
              <a:rPr lang="en-US" dirty="0" smtClean="0"/>
              <a:t> </a:t>
            </a:r>
            <a:r>
              <a:rPr lang="en-US" dirty="0" err="1" smtClean="0"/>
              <a:t>prueba</a:t>
            </a:r>
            <a:r>
              <a:rPr lang="en-US" dirty="0" smtClean="0"/>
              <a:t> </a:t>
            </a:r>
            <a:r>
              <a:rPr lang="en-US" dirty="0" err="1" smtClean="0"/>
              <a:t>también</a:t>
            </a:r>
            <a:r>
              <a:rPr lang="en-US" dirty="0" smtClean="0"/>
              <a:t> </a:t>
            </a:r>
            <a:r>
              <a:rPr lang="en-US" dirty="0" err="1" smtClean="0"/>
              <a:t>es</a:t>
            </a:r>
            <a:r>
              <a:rPr lang="en-US" dirty="0" smtClean="0"/>
              <a:t> </a:t>
            </a:r>
            <a:r>
              <a:rPr lang="en-US" dirty="0" err="1" smtClean="0"/>
              <a:t>útil</a:t>
            </a:r>
            <a:r>
              <a:rPr lang="en-US" dirty="0" smtClean="0"/>
              <a:t> </a:t>
            </a:r>
            <a:r>
              <a:rPr lang="en-US" dirty="0" err="1" smtClean="0"/>
              <a:t>si</a:t>
            </a:r>
            <a:r>
              <a:rPr lang="en-US" dirty="0" smtClean="0"/>
              <a:t> ha </a:t>
            </a:r>
            <a:r>
              <a:rPr lang="en-US" dirty="0" err="1" smtClean="0"/>
              <a:t>actuado</a:t>
            </a:r>
            <a:r>
              <a:rPr lang="en-US" dirty="0" smtClean="0"/>
              <a:t> un </a:t>
            </a:r>
            <a:r>
              <a:rPr lang="en-US" dirty="0" err="1" smtClean="0"/>
              <a:t>relé</a:t>
            </a:r>
            <a:r>
              <a:rPr lang="en-US" dirty="0" smtClean="0"/>
              <a:t> de </a:t>
            </a:r>
            <a:r>
              <a:rPr lang="en-US" dirty="0" err="1" smtClean="0"/>
              <a:t>protección</a:t>
            </a:r>
            <a:r>
              <a:rPr lang="en-US" dirty="0" smtClean="0"/>
              <a:t> o </a:t>
            </a:r>
            <a:r>
              <a:rPr lang="en-US" dirty="0" err="1" smtClean="0"/>
              <a:t>si</a:t>
            </a:r>
            <a:r>
              <a:rPr lang="en-US" dirty="0" smtClean="0"/>
              <a:t> se ha </a:t>
            </a:r>
            <a:r>
              <a:rPr lang="en-US" dirty="0" err="1" smtClean="0"/>
              <a:t>producido</a:t>
            </a:r>
            <a:r>
              <a:rPr lang="en-US" dirty="0" smtClean="0"/>
              <a:t> </a:t>
            </a:r>
            <a:r>
              <a:rPr lang="en-US" dirty="0" err="1" smtClean="0"/>
              <a:t>una</a:t>
            </a:r>
            <a:r>
              <a:rPr lang="en-US" dirty="0" smtClean="0"/>
              <a:t> </a:t>
            </a:r>
            <a:r>
              <a:rPr lang="en-US" dirty="0" err="1" smtClean="0"/>
              <a:t>falla</a:t>
            </a:r>
            <a:r>
              <a:rPr lang="en-US" dirty="0" smtClean="0"/>
              <a:t>, un </a:t>
            </a:r>
            <a:r>
              <a:rPr lang="en-US" dirty="0" err="1" smtClean="0"/>
              <a:t>cortocircuito</a:t>
            </a:r>
            <a:r>
              <a:rPr lang="en-US" dirty="0" smtClean="0"/>
              <a:t> o </a:t>
            </a:r>
            <a:r>
              <a:rPr lang="en-US" dirty="0" err="1" smtClean="0"/>
              <a:t>una</a:t>
            </a:r>
            <a:r>
              <a:rPr lang="en-US" dirty="0" smtClean="0"/>
              <a:t> </a:t>
            </a:r>
            <a:r>
              <a:rPr lang="en-US" dirty="0" err="1" smtClean="0"/>
              <a:t>falla</a:t>
            </a:r>
            <a:r>
              <a:rPr lang="en-US" dirty="0" smtClean="0"/>
              <a:t> a </a:t>
            </a:r>
            <a:r>
              <a:rPr lang="en-US" dirty="0" err="1" smtClean="0"/>
              <a:t>tierra</a:t>
            </a:r>
            <a:r>
              <a:rPr lang="en-US" dirty="0" smtClean="0"/>
              <a:t>. </a:t>
            </a:r>
            <a:r>
              <a:rPr lang="en-US" dirty="0" err="1" smtClean="0"/>
              <a:t>Generalmente</a:t>
            </a:r>
            <a:r>
              <a:rPr lang="en-US" dirty="0" smtClean="0"/>
              <a:t> se </a:t>
            </a:r>
            <a:r>
              <a:rPr lang="en-US" dirty="0" err="1" smtClean="0"/>
              <a:t>coloca</a:t>
            </a:r>
            <a:r>
              <a:rPr lang="en-US" dirty="0" smtClean="0"/>
              <a:t> </a:t>
            </a:r>
            <a:r>
              <a:rPr lang="en-US" dirty="0" err="1" smtClean="0"/>
              <a:t>una</a:t>
            </a:r>
            <a:r>
              <a:rPr lang="en-US" dirty="0" smtClean="0"/>
              <a:t> </a:t>
            </a:r>
            <a:r>
              <a:rPr lang="en-US" dirty="0" err="1" smtClean="0"/>
              <a:t>frecuencia</a:t>
            </a:r>
            <a:r>
              <a:rPr lang="en-US" dirty="0" smtClean="0"/>
              <a:t> de </a:t>
            </a:r>
            <a:r>
              <a:rPr lang="en-US" dirty="0" err="1" smtClean="0"/>
              <a:t>barrido</a:t>
            </a:r>
            <a:r>
              <a:rPr lang="en-US" dirty="0" smtClean="0"/>
              <a:t> </a:t>
            </a:r>
            <a:r>
              <a:rPr lang="en-US" dirty="0" err="1" smtClean="0"/>
              <a:t>en</a:t>
            </a:r>
            <a:r>
              <a:rPr lang="en-US" dirty="0" smtClean="0"/>
              <a:t> </a:t>
            </a:r>
            <a:r>
              <a:rPr lang="en-US" dirty="0" err="1" smtClean="0"/>
              <a:t>cada</a:t>
            </a:r>
            <a:r>
              <a:rPr lang="en-US" dirty="0" smtClean="0"/>
              <a:t> </a:t>
            </a:r>
            <a:r>
              <a:rPr lang="en-US" dirty="0" err="1" smtClean="0"/>
              <a:t>uno</a:t>
            </a:r>
            <a:r>
              <a:rPr lang="en-US" dirty="0" smtClean="0"/>
              <a:t> de </a:t>
            </a:r>
            <a:r>
              <a:rPr lang="en-US" dirty="0" err="1" smtClean="0"/>
              <a:t>los</a:t>
            </a:r>
            <a:r>
              <a:rPr lang="en-US" dirty="0" smtClean="0"/>
              <a:t> </a:t>
            </a:r>
            <a:r>
              <a:rPr lang="en-US" dirty="0" err="1" smtClean="0"/>
              <a:t>devanados</a:t>
            </a:r>
            <a:r>
              <a:rPr lang="en-US" dirty="0" smtClean="0"/>
              <a:t> de </a:t>
            </a:r>
            <a:r>
              <a:rPr lang="en-US" dirty="0" err="1" smtClean="0"/>
              <a:t>alta</a:t>
            </a:r>
            <a:r>
              <a:rPr lang="en-US" dirty="0" smtClean="0"/>
              <a:t> </a:t>
            </a:r>
            <a:r>
              <a:rPr lang="en-US" dirty="0" err="1" smtClean="0"/>
              <a:t>tensión</a:t>
            </a:r>
            <a:r>
              <a:rPr lang="en-US" dirty="0" smtClean="0"/>
              <a:t> y la </a:t>
            </a:r>
            <a:r>
              <a:rPr lang="en-US" dirty="0" err="1" smtClean="0"/>
              <a:t>señal</a:t>
            </a:r>
            <a:r>
              <a:rPr lang="en-US" dirty="0" smtClean="0"/>
              <a:t> se </a:t>
            </a:r>
            <a:r>
              <a:rPr lang="en-US" dirty="0" err="1" smtClean="0"/>
              <a:t>detecta</a:t>
            </a:r>
            <a:r>
              <a:rPr lang="en-US" dirty="0" smtClean="0"/>
              <a:t> </a:t>
            </a:r>
            <a:r>
              <a:rPr lang="en-US" dirty="0" err="1" smtClean="0"/>
              <a:t>en</a:t>
            </a:r>
            <a:r>
              <a:rPr lang="en-US" dirty="0" smtClean="0"/>
              <a:t> </a:t>
            </a:r>
            <a:r>
              <a:rPr lang="en-US" dirty="0" err="1" smtClean="0"/>
              <a:t>los</a:t>
            </a:r>
            <a:r>
              <a:rPr lang="en-US" dirty="0" smtClean="0"/>
              <a:t> </a:t>
            </a:r>
            <a:r>
              <a:rPr lang="en-US" dirty="0" err="1" smtClean="0"/>
              <a:t>devanados</a:t>
            </a:r>
            <a:r>
              <a:rPr lang="en-US" dirty="0" smtClean="0"/>
              <a:t> de </a:t>
            </a:r>
            <a:r>
              <a:rPr lang="en-US" dirty="0" err="1" smtClean="0"/>
              <a:t>baja</a:t>
            </a:r>
            <a:r>
              <a:rPr lang="en-US" dirty="0" smtClean="0"/>
              <a:t> </a:t>
            </a:r>
            <a:r>
              <a:rPr lang="en-US" dirty="0" err="1" smtClean="0"/>
              <a:t>tensión</a:t>
            </a:r>
            <a:r>
              <a:rPr lang="en-US" dirty="0" smtClean="0"/>
              <a:t>. </a:t>
            </a:r>
            <a:r>
              <a:rPr lang="en-US" dirty="0" err="1" smtClean="0"/>
              <a:t>Esto</a:t>
            </a:r>
            <a:r>
              <a:rPr lang="en-US" dirty="0" smtClean="0"/>
              <a:t> </a:t>
            </a:r>
            <a:r>
              <a:rPr lang="en-US" dirty="0" err="1" smtClean="0"/>
              <a:t>proporciona</a:t>
            </a:r>
            <a:r>
              <a:rPr lang="en-US" dirty="0" smtClean="0"/>
              <a:t> </a:t>
            </a:r>
            <a:r>
              <a:rPr lang="en-US" dirty="0" err="1" smtClean="0"/>
              <a:t>una</a:t>
            </a:r>
            <a:r>
              <a:rPr lang="en-US" dirty="0" smtClean="0"/>
              <a:t> </a:t>
            </a:r>
            <a:r>
              <a:rPr lang="en-US" dirty="0" err="1" smtClean="0"/>
              <a:t>imagen</a:t>
            </a:r>
            <a:r>
              <a:rPr lang="en-US" dirty="0" smtClean="0"/>
              <a:t> de la </a:t>
            </a:r>
            <a:r>
              <a:rPr lang="en-US" dirty="0" err="1" smtClean="0"/>
              <a:t>función</a:t>
            </a:r>
            <a:r>
              <a:rPr lang="en-US" dirty="0" smtClean="0"/>
              <a:t> de </a:t>
            </a:r>
            <a:r>
              <a:rPr lang="en-US" dirty="0" err="1" smtClean="0"/>
              <a:t>transferencia</a:t>
            </a:r>
            <a:r>
              <a:rPr lang="en-US" dirty="0" smtClean="0"/>
              <a:t> de </a:t>
            </a:r>
            <a:r>
              <a:rPr lang="en-US" dirty="0" err="1" smtClean="0"/>
              <a:t>frecuencia</a:t>
            </a:r>
            <a:r>
              <a:rPr lang="en-US" dirty="0" smtClean="0"/>
              <a:t> de </a:t>
            </a:r>
            <a:r>
              <a:rPr lang="en-US" dirty="0" err="1" smtClean="0"/>
              <a:t>los</a:t>
            </a:r>
            <a:r>
              <a:rPr lang="en-US" dirty="0" smtClean="0"/>
              <a:t> </a:t>
            </a:r>
            <a:r>
              <a:rPr lang="en-US" dirty="0" err="1" smtClean="0"/>
              <a:t>devanados</a:t>
            </a:r>
            <a:r>
              <a:rPr lang="en-US" dirty="0" smtClean="0"/>
              <a:t>. Si </a:t>
            </a:r>
            <a:r>
              <a:rPr lang="en-US" dirty="0" err="1" smtClean="0"/>
              <a:t>los</a:t>
            </a:r>
            <a:r>
              <a:rPr lang="en-US" dirty="0" smtClean="0"/>
              <a:t> </a:t>
            </a:r>
            <a:r>
              <a:rPr lang="en-US" dirty="0" err="1" smtClean="0"/>
              <a:t>devanados</a:t>
            </a:r>
            <a:r>
              <a:rPr lang="en-US" dirty="0" smtClean="0"/>
              <a:t> se </a:t>
            </a:r>
            <a:r>
              <a:rPr lang="en-US" dirty="0" err="1" smtClean="0"/>
              <a:t>han</a:t>
            </a:r>
            <a:r>
              <a:rPr lang="en-US" dirty="0" smtClean="0"/>
              <a:t> </a:t>
            </a:r>
            <a:r>
              <a:rPr lang="en-US" dirty="0" err="1" smtClean="0"/>
              <a:t>desplazado</a:t>
            </a:r>
            <a:r>
              <a:rPr lang="en-US" dirty="0" smtClean="0"/>
              <a:t> o </a:t>
            </a:r>
            <a:r>
              <a:rPr lang="en-US" dirty="0" err="1" smtClean="0"/>
              <a:t>desplazado</a:t>
            </a:r>
            <a:r>
              <a:rPr lang="en-US" dirty="0" smtClean="0"/>
              <a:t>, </a:t>
            </a:r>
            <a:r>
              <a:rPr lang="en-US" dirty="0" err="1" smtClean="0"/>
              <a:t>los</a:t>
            </a:r>
            <a:r>
              <a:rPr lang="en-US" dirty="0" smtClean="0"/>
              <a:t> </a:t>
            </a:r>
            <a:r>
              <a:rPr lang="en-US" dirty="0" err="1" smtClean="0"/>
              <a:t>resultados</a:t>
            </a:r>
            <a:r>
              <a:rPr lang="en-US" dirty="0" smtClean="0"/>
              <a:t> de las </a:t>
            </a:r>
            <a:r>
              <a:rPr lang="en-US" dirty="0" err="1" smtClean="0"/>
              <a:t>pruebas</a:t>
            </a:r>
            <a:r>
              <a:rPr lang="en-US" dirty="0" smtClean="0"/>
              <a:t> </a:t>
            </a:r>
            <a:r>
              <a:rPr lang="en-US" dirty="0" err="1" smtClean="0"/>
              <a:t>diferirán</a:t>
            </a:r>
            <a:r>
              <a:rPr lang="en-US" dirty="0" smtClean="0"/>
              <a:t> </a:t>
            </a:r>
            <a:r>
              <a:rPr lang="en-US" dirty="0" err="1" smtClean="0"/>
              <a:t>notablemente</a:t>
            </a:r>
            <a:r>
              <a:rPr lang="en-US" dirty="0" smtClean="0"/>
              <a:t> de las </a:t>
            </a:r>
            <a:r>
              <a:rPr lang="en-US" dirty="0" err="1" smtClean="0"/>
              <a:t>pruebas</a:t>
            </a:r>
            <a:r>
              <a:rPr lang="en-US" dirty="0" smtClean="0"/>
              <a:t> </a:t>
            </a:r>
            <a:r>
              <a:rPr lang="en-US" dirty="0" err="1" smtClean="0"/>
              <a:t>anteriores</a:t>
            </a:r>
            <a:r>
              <a:rPr lang="en-US" dirty="0" smtClean="0"/>
              <a:t>. Los </a:t>
            </a:r>
            <a:r>
              <a:rPr lang="en-US" dirty="0" err="1" smtClean="0"/>
              <a:t>resultados</a:t>
            </a:r>
            <a:r>
              <a:rPr lang="en-US" dirty="0" smtClean="0"/>
              <a:t> de las </a:t>
            </a:r>
            <a:r>
              <a:rPr lang="en-US" dirty="0" err="1" smtClean="0"/>
              <a:t>pruebas</a:t>
            </a:r>
            <a:r>
              <a:rPr lang="en-US" dirty="0" smtClean="0"/>
              <a:t> se </a:t>
            </a:r>
            <a:r>
              <a:rPr lang="en-US" dirty="0" err="1" smtClean="0"/>
              <a:t>guardan</a:t>
            </a:r>
            <a:r>
              <a:rPr lang="en-US" dirty="0" smtClean="0"/>
              <a:t> </a:t>
            </a:r>
            <a:r>
              <a:rPr lang="en-US" dirty="0" err="1" smtClean="0"/>
              <a:t>en</a:t>
            </a:r>
            <a:r>
              <a:rPr lang="en-US" dirty="0" smtClean="0"/>
              <a:t> </a:t>
            </a:r>
            <a:r>
              <a:rPr lang="en-US" dirty="0" err="1" smtClean="0"/>
              <a:t>archivos</a:t>
            </a:r>
            <a:r>
              <a:rPr lang="en-US" dirty="0" smtClean="0"/>
              <a:t> de </a:t>
            </a:r>
            <a:r>
              <a:rPr lang="en-US" dirty="0" err="1" smtClean="0"/>
              <a:t>historial</a:t>
            </a:r>
            <a:r>
              <a:rPr lang="en-US" dirty="0" smtClean="0"/>
              <a:t> del </a:t>
            </a:r>
            <a:r>
              <a:rPr lang="en-US" dirty="0" err="1" smtClean="0"/>
              <a:t>transformador</a:t>
            </a:r>
            <a:r>
              <a:rPr lang="en-US" dirty="0" smtClean="0"/>
              <a:t> para </a:t>
            </a:r>
            <a:r>
              <a:rPr lang="en-US" dirty="0" err="1" smtClean="0"/>
              <a:t>poder</a:t>
            </a:r>
            <a:r>
              <a:rPr lang="en-US" dirty="0" smtClean="0"/>
              <a:t> </a:t>
            </a:r>
            <a:r>
              <a:rPr lang="en-US" dirty="0" err="1" smtClean="0"/>
              <a:t>compararlos</a:t>
            </a:r>
            <a:r>
              <a:rPr lang="en-US" dirty="0" smtClean="0"/>
              <a:t> con </a:t>
            </a:r>
            <a:r>
              <a:rPr lang="en-US" dirty="0" err="1" smtClean="0"/>
              <a:t>pruebas</a:t>
            </a:r>
            <a:r>
              <a:rPr lang="en-US" dirty="0" smtClean="0"/>
              <a:t> </a:t>
            </a:r>
            <a:r>
              <a:rPr lang="en-US" dirty="0" err="1" smtClean="0"/>
              <a:t>posteriores</a:t>
            </a:r>
            <a:r>
              <a:rPr lang="en-US" dirty="0" smtClean="0"/>
              <a:t>. Los </a:t>
            </a:r>
            <a:r>
              <a:rPr lang="en-US" dirty="0" err="1" smtClean="0"/>
              <a:t>resultados</a:t>
            </a:r>
            <a:r>
              <a:rPr lang="en-US" dirty="0" smtClean="0"/>
              <a:t> se </a:t>
            </a:r>
            <a:r>
              <a:rPr lang="en-US" dirty="0" err="1" smtClean="0"/>
              <a:t>determinan</a:t>
            </a:r>
            <a:r>
              <a:rPr lang="en-US" dirty="0" smtClean="0"/>
              <a:t> </a:t>
            </a:r>
            <a:r>
              <a:rPr lang="en-US" dirty="0" err="1" smtClean="0"/>
              <a:t>por</a:t>
            </a:r>
            <a:r>
              <a:rPr lang="en-US" dirty="0" smtClean="0"/>
              <a:t> </a:t>
            </a:r>
            <a:r>
              <a:rPr lang="en-US" dirty="0" err="1" smtClean="0"/>
              <a:t>comparación</a:t>
            </a:r>
            <a:r>
              <a:rPr lang="en-US" dirty="0" smtClean="0"/>
              <a:t> con la </a:t>
            </a:r>
            <a:r>
              <a:rPr lang="en-US" dirty="0" err="1" smtClean="0"/>
              <a:t>línea</a:t>
            </a:r>
            <a:r>
              <a:rPr lang="en-US" dirty="0" smtClean="0"/>
              <a:t> de base o </a:t>
            </a:r>
            <a:r>
              <a:rPr lang="en-US" dirty="0" err="1" smtClean="0"/>
              <a:t>mediciones</a:t>
            </a:r>
            <a:r>
              <a:rPr lang="en-US" dirty="0" smtClean="0"/>
              <a:t> </a:t>
            </a:r>
            <a:r>
              <a:rPr lang="en-US" dirty="0" err="1" smtClean="0"/>
              <a:t>anteriores</a:t>
            </a:r>
            <a:r>
              <a:rPr lang="en-US" dirty="0" smtClean="0"/>
              <a:t> o </a:t>
            </a:r>
            <a:r>
              <a:rPr lang="en-US" dirty="0" err="1" smtClean="0"/>
              <a:t>por</a:t>
            </a:r>
            <a:r>
              <a:rPr lang="en-US" dirty="0" smtClean="0"/>
              <a:t> </a:t>
            </a:r>
            <a:r>
              <a:rPr lang="es-ES" dirty="0" smtClean="0"/>
              <a:t>comparación con unidades de diseño y construcción similares.</a:t>
            </a:r>
            <a:endParaRPr lang="en-US" dirty="0" smtClean="0"/>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19</a:t>
            </a:fld>
            <a:endParaRPr lang="en-US"/>
          </a:p>
        </p:txBody>
      </p:sp>
    </p:spTree>
    <p:extLst>
      <p:ext uri="{BB962C8B-B14F-4D97-AF65-F5344CB8AC3E}">
        <p14:creationId xmlns:p14="http://schemas.microsoft.com/office/powerpoint/2010/main" val="1251017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5.6.11 </a:t>
            </a:r>
            <a:r>
              <a:rPr lang="en-US" b="1" dirty="0" err="1" smtClean="0"/>
              <a:t>Medición</a:t>
            </a:r>
            <a:r>
              <a:rPr lang="en-US" b="1" dirty="0" smtClean="0"/>
              <a:t> de </a:t>
            </a:r>
            <a:r>
              <a:rPr lang="en-US" b="1" dirty="0" err="1" smtClean="0"/>
              <a:t>descargas</a:t>
            </a:r>
            <a:r>
              <a:rPr lang="en-US" b="1" dirty="0" smtClean="0"/>
              <a:t> </a:t>
            </a:r>
            <a:r>
              <a:rPr lang="en-US" b="1" dirty="0" err="1" smtClean="0"/>
              <a:t>parciales</a:t>
            </a:r>
            <a:endParaRPr lang="en-US" b="1" dirty="0" smtClean="0"/>
          </a:p>
          <a:p>
            <a:pPr algn="just"/>
            <a:endParaRPr lang="en-US" dirty="0" smtClean="0"/>
          </a:p>
          <a:p>
            <a:pPr algn="just"/>
            <a:r>
              <a:rPr lang="en-US" dirty="0" smtClean="0"/>
              <a:t>El </a:t>
            </a:r>
            <a:r>
              <a:rPr lang="en-US" dirty="0" err="1" smtClean="0"/>
              <a:t>propósito</a:t>
            </a:r>
            <a:r>
              <a:rPr lang="en-US" dirty="0" smtClean="0"/>
              <a:t> de </a:t>
            </a:r>
            <a:r>
              <a:rPr lang="en-US" dirty="0" err="1" smtClean="0"/>
              <a:t>esta</a:t>
            </a:r>
            <a:r>
              <a:rPr lang="en-US" dirty="0" smtClean="0"/>
              <a:t> </a:t>
            </a:r>
            <a:r>
              <a:rPr lang="en-US" dirty="0" err="1" smtClean="0"/>
              <a:t>prueba</a:t>
            </a:r>
            <a:r>
              <a:rPr lang="en-US" dirty="0" smtClean="0"/>
              <a:t> </a:t>
            </a:r>
            <a:r>
              <a:rPr lang="en-US" dirty="0" err="1" smtClean="0"/>
              <a:t>es</a:t>
            </a:r>
            <a:r>
              <a:rPr lang="en-US" dirty="0" smtClean="0"/>
              <a:t> </a:t>
            </a:r>
            <a:r>
              <a:rPr lang="en-US" dirty="0" err="1" smtClean="0"/>
              <a:t>medir</a:t>
            </a:r>
            <a:r>
              <a:rPr lang="en-US" dirty="0" smtClean="0"/>
              <a:t> las </a:t>
            </a:r>
            <a:r>
              <a:rPr lang="en-US" dirty="0" err="1" smtClean="0"/>
              <a:t>descargas</a:t>
            </a:r>
            <a:r>
              <a:rPr lang="en-US" dirty="0" smtClean="0"/>
              <a:t> </a:t>
            </a:r>
            <a:r>
              <a:rPr lang="en-US" dirty="0" err="1" smtClean="0"/>
              <a:t>parciales</a:t>
            </a:r>
            <a:r>
              <a:rPr lang="en-US" dirty="0" smtClean="0"/>
              <a:t> </a:t>
            </a:r>
            <a:r>
              <a:rPr lang="en-US" dirty="0" err="1" smtClean="0"/>
              <a:t>en</a:t>
            </a:r>
            <a:r>
              <a:rPr lang="en-US" dirty="0" smtClean="0"/>
              <a:t> el </a:t>
            </a:r>
            <a:r>
              <a:rPr lang="en-US" dirty="0" err="1" smtClean="0"/>
              <a:t>objeto</a:t>
            </a:r>
            <a:r>
              <a:rPr lang="en-US" dirty="0" smtClean="0"/>
              <a:t> </a:t>
            </a:r>
            <a:r>
              <a:rPr lang="en-US" dirty="0" err="1" smtClean="0"/>
              <a:t>probado</a:t>
            </a:r>
            <a:r>
              <a:rPr lang="en-US" dirty="0" smtClean="0"/>
              <a:t> </a:t>
            </a:r>
            <a:r>
              <a:rPr lang="en-US" dirty="0" err="1" smtClean="0"/>
              <a:t>producidas</a:t>
            </a:r>
            <a:r>
              <a:rPr lang="en-US" dirty="0" smtClean="0"/>
              <a:t> </a:t>
            </a:r>
            <a:r>
              <a:rPr lang="en-US" dirty="0" err="1" smtClean="0"/>
              <a:t>por</a:t>
            </a:r>
            <a:r>
              <a:rPr lang="en-US" dirty="0" smtClean="0"/>
              <a:t> la </a:t>
            </a:r>
            <a:r>
              <a:rPr lang="en-US" dirty="0" err="1" smtClean="0"/>
              <a:t>aplicación</a:t>
            </a:r>
            <a:r>
              <a:rPr lang="en-US" dirty="0" smtClean="0"/>
              <a:t> de </a:t>
            </a:r>
            <a:r>
              <a:rPr lang="en-US" dirty="0" err="1" smtClean="0"/>
              <a:t>tensiones</a:t>
            </a:r>
            <a:r>
              <a:rPr lang="en-US" dirty="0" smtClean="0"/>
              <a:t> de CA </a:t>
            </a:r>
            <a:r>
              <a:rPr lang="en-US" dirty="0" err="1" smtClean="0"/>
              <a:t>durante</a:t>
            </a:r>
            <a:r>
              <a:rPr lang="en-US" dirty="0" smtClean="0"/>
              <a:t> las </a:t>
            </a:r>
            <a:r>
              <a:rPr lang="en-US" dirty="0" err="1" smtClean="0"/>
              <a:t>pruebas</a:t>
            </a:r>
            <a:r>
              <a:rPr lang="en-US" dirty="0" smtClean="0"/>
              <a:t>. </a:t>
            </a:r>
            <a:r>
              <a:rPr lang="en-US" dirty="0" err="1" smtClean="0"/>
              <a:t>Esta</a:t>
            </a:r>
            <a:r>
              <a:rPr lang="en-US" dirty="0" smtClean="0"/>
              <a:t> </a:t>
            </a:r>
            <a:r>
              <a:rPr lang="en-US" dirty="0" err="1" smtClean="0"/>
              <a:t>prueba</a:t>
            </a:r>
            <a:r>
              <a:rPr lang="en-US" dirty="0" smtClean="0"/>
              <a:t> </a:t>
            </a:r>
            <a:r>
              <a:rPr lang="en-US" dirty="0" err="1" smtClean="0"/>
              <a:t>proporciona</a:t>
            </a:r>
            <a:r>
              <a:rPr lang="en-US" dirty="0" smtClean="0"/>
              <a:t> </a:t>
            </a:r>
            <a:r>
              <a:rPr lang="en-US" dirty="0" err="1" smtClean="0"/>
              <a:t>información</a:t>
            </a:r>
            <a:r>
              <a:rPr lang="en-US" dirty="0" smtClean="0"/>
              <a:t> </a:t>
            </a:r>
            <a:r>
              <a:rPr lang="en-US" dirty="0" err="1" smtClean="0"/>
              <a:t>completa</a:t>
            </a:r>
            <a:r>
              <a:rPr lang="en-US" dirty="0" smtClean="0"/>
              <a:t> </a:t>
            </a:r>
            <a:r>
              <a:rPr lang="en-US" dirty="0" err="1" smtClean="0"/>
              <a:t>sobre</a:t>
            </a:r>
            <a:r>
              <a:rPr lang="en-US" dirty="0" smtClean="0"/>
              <a:t> la </a:t>
            </a:r>
            <a:r>
              <a:rPr lang="en-US" dirty="0" err="1" smtClean="0"/>
              <a:t>calidad</a:t>
            </a:r>
            <a:r>
              <a:rPr lang="en-US" dirty="0" smtClean="0"/>
              <a:t> de </a:t>
            </a:r>
            <a:r>
              <a:rPr lang="en-US" dirty="0" err="1" smtClean="0"/>
              <a:t>los</a:t>
            </a:r>
            <a:r>
              <a:rPr lang="en-US" dirty="0" smtClean="0"/>
              <a:t> </a:t>
            </a:r>
            <a:r>
              <a:rPr lang="en-US" dirty="0" err="1" smtClean="0"/>
              <a:t>materiales</a:t>
            </a:r>
            <a:r>
              <a:rPr lang="en-US" dirty="0" smtClean="0"/>
              <a:t> </a:t>
            </a:r>
            <a:r>
              <a:rPr lang="en-US" dirty="0" err="1" smtClean="0"/>
              <a:t>aislantes</a:t>
            </a:r>
            <a:r>
              <a:rPr lang="en-US" dirty="0" smtClean="0"/>
              <a:t> y el </a:t>
            </a:r>
            <a:r>
              <a:rPr lang="en-US" dirty="0" err="1" smtClean="0"/>
              <a:t>diseño</a:t>
            </a:r>
            <a:r>
              <a:rPr lang="en-US" dirty="0" smtClean="0"/>
              <a:t>. La </a:t>
            </a:r>
            <a:r>
              <a:rPr lang="en-US" dirty="0" err="1" smtClean="0"/>
              <a:t>descarga</a:t>
            </a:r>
            <a:r>
              <a:rPr lang="en-US" dirty="0" smtClean="0"/>
              <a:t> </a:t>
            </a:r>
            <a:r>
              <a:rPr lang="en-US" dirty="0" err="1" smtClean="0"/>
              <a:t>parcial</a:t>
            </a:r>
            <a:r>
              <a:rPr lang="en-US" dirty="0" smtClean="0"/>
              <a:t> se </a:t>
            </a:r>
            <a:r>
              <a:rPr lang="en-US" dirty="0" err="1" smtClean="0"/>
              <a:t>mide</a:t>
            </a:r>
            <a:r>
              <a:rPr lang="en-US" dirty="0" smtClean="0"/>
              <a:t> a:</a:t>
            </a:r>
          </a:p>
          <a:p>
            <a:pPr algn="just"/>
            <a:endParaRPr lang="en-US" dirty="0" smtClean="0"/>
          </a:p>
          <a:p>
            <a:pPr marL="1480414" lvl="1" indent="-571500" algn="just">
              <a:buFont typeface="Wingdings" panose="05000000000000000000" pitchFamily="2" charset="2"/>
              <a:buChar char="q"/>
            </a:pPr>
            <a:r>
              <a:rPr lang="en-US" b="1" dirty="0" err="1" smtClean="0">
                <a:solidFill>
                  <a:srgbClr val="0070C0"/>
                </a:solidFill>
              </a:rPr>
              <a:t>Determinar</a:t>
            </a:r>
            <a:r>
              <a:rPr lang="en-US" b="1" dirty="0" smtClean="0">
                <a:solidFill>
                  <a:srgbClr val="0070C0"/>
                </a:solidFill>
              </a:rPr>
              <a:t> la </a:t>
            </a:r>
            <a:r>
              <a:rPr lang="en-US" b="1" dirty="0" err="1" smtClean="0">
                <a:solidFill>
                  <a:srgbClr val="0070C0"/>
                </a:solidFill>
              </a:rPr>
              <a:t>existencia</a:t>
            </a:r>
            <a:r>
              <a:rPr lang="en-US" b="1" dirty="0" smtClean="0">
                <a:solidFill>
                  <a:srgbClr val="0070C0"/>
                </a:solidFill>
              </a:rPr>
              <a:t> de </a:t>
            </a:r>
            <a:r>
              <a:rPr lang="en-US" b="1" dirty="0" err="1" smtClean="0">
                <a:solidFill>
                  <a:srgbClr val="0070C0"/>
                </a:solidFill>
              </a:rPr>
              <a:t>una</a:t>
            </a:r>
            <a:r>
              <a:rPr lang="en-US" b="1" dirty="0" smtClean="0">
                <a:solidFill>
                  <a:srgbClr val="0070C0"/>
                </a:solidFill>
              </a:rPr>
              <a:t> </a:t>
            </a:r>
            <a:r>
              <a:rPr lang="en-US" b="1" dirty="0" err="1" smtClean="0">
                <a:solidFill>
                  <a:srgbClr val="0070C0"/>
                </a:solidFill>
              </a:rPr>
              <a:t>descarga</a:t>
            </a:r>
            <a:r>
              <a:rPr lang="en-US" b="1" dirty="0" smtClean="0">
                <a:solidFill>
                  <a:srgbClr val="0070C0"/>
                </a:solidFill>
              </a:rPr>
              <a:t> </a:t>
            </a:r>
            <a:r>
              <a:rPr lang="en-US" b="1" dirty="0" err="1" smtClean="0">
                <a:solidFill>
                  <a:srgbClr val="0070C0"/>
                </a:solidFill>
              </a:rPr>
              <a:t>parcial</a:t>
            </a:r>
            <a:r>
              <a:rPr lang="en-US" b="1" dirty="0" smtClean="0">
                <a:solidFill>
                  <a:srgbClr val="0070C0"/>
                </a:solidFill>
              </a:rPr>
              <a:t> </a:t>
            </a:r>
            <a:r>
              <a:rPr lang="en-US" b="1" dirty="0" err="1" smtClean="0">
                <a:solidFill>
                  <a:srgbClr val="0070C0"/>
                </a:solidFill>
              </a:rPr>
              <a:t>definida</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el </a:t>
            </a:r>
            <a:r>
              <a:rPr lang="en-US" b="1" dirty="0" err="1" smtClean="0">
                <a:solidFill>
                  <a:srgbClr val="0070C0"/>
                </a:solidFill>
              </a:rPr>
              <a:t>objeto</a:t>
            </a:r>
            <a:r>
              <a:rPr lang="en-US" b="1" dirty="0" smtClean="0">
                <a:solidFill>
                  <a:srgbClr val="0070C0"/>
                </a:solidFill>
              </a:rPr>
              <a:t> </a:t>
            </a:r>
            <a:r>
              <a:rPr lang="en-US" b="1" dirty="0" err="1" smtClean="0">
                <a:solidFill>
                  <a:srgbClr val="0070C0"/>
                </a:solidFill>
              </a:rPr>
              <a:t>probado</a:t>
            </a:r>
            <a:r>
              <a:rPr lang="en-US" b="1" dirty="0" smtClean="0">
                <a:solidFill>
                  <a:srgbClr val="0070C0"/>
                </a:solidFill>
              </a:rPr>
              <a:t> a </a:t>
            </a:r>
            <a:r>
              <a:rPr lang="en-US" b="1" dirty="0" err="1" smtClean="0">
                <a:solidFill>
                  <a:srgbClr val="0070C0"/>
                </a:solidFill>
              </a:rPr>
              <a:t>una</a:t>
            </a:r>
            <a:r>
              <a:rPr lang="en-US" b="1" dirty="0" smtClean="0">
                <a:solidFill>
                  <a:srgbClr val="0070C0"/>
                </a:solidFill>
              </a:rPr>
              <a:t> </a:t>
            </a:r>
            <a:r>
              <a:rPr lang="en-US" b="1" dirty="0" err="1" smtClean="0">
                <a:solidFill>
                  <a:srgbClr val="0070C0"/>
                </a:solidFill>
              </a:rPr>
              <a:t>tensión</a:t>
            </a:r>
            <a:r>
              <a:rPr lang="en-US" b="1" dirty="0" smtClean="0">
                <a:solidFill>
                  <a:srgbClr val="0070C0"/>
                </a:solidFill>
              </a:rPr>
              <a:t> </a:t>
            </a:r>
            <a:r>
              <a:rPr lang="en-US" b="1" dirty="0" err="1" smtClean="0">
                <a:solidFill>
                  <a:srgbClr val="0070C0"/>
                </a:solidFill>
              </a:rPr>
              <a:t>predeterminada</a:t>
            </a:r>
            <a:r>
              <a:rPr lang="en-US" b="1" dirty="0" smtClean="0">
                <a:solidFill>
                  <a:srgbClr val="0070C0"/>
                </a:solidFill>
              </a:rPr>
              <a:t>. </a:t>
            </a:r>
            <a:r>
              <a:rPr lang="en-US" b="1" dirty="0" err="1" smtClean="0">
                <a:solidFill>
                  <a:srgbClr val="0070C0"/>
                </a:solidFill>
              </a:rPr>
              <a:t>Esto</a:t>
            </a:r>
            <a:r>
              <a:rPr lang="en-US" b="1" dirty="0" smtClean="0">
                <a:solidFill>
                  <a:srgbClr val="0070C0"/>
                </a:solidFill>
              </a:rPr>
              <a:t> se </a:t>
            </a:r>
            <a:r>
              <a:rPr lang="en-US" b="1" dirty="0" err="1" smtClean="0">
                <a:solidFill>
                  <a:srgbClr val="0070C0"/>
                </a:solidFill>
              </a:rPr>
              <a:t>hace</a:t>
            </a:r>
            <a:r>
              <a:rPr lang="en-US" b="1" dirty="0" smtClean="0">
                <a:solidFill>
                  <a:srgbClr val="0070C0"/>
                </a:solidFill>
              </a:rPr>
              <a:t> </a:t>
            </a:r>
            <a:r>
              <a:rPr lang="en-US" b="1" dirty="0" err="1" smtClean="0">
                <a:solidFill>
                  <a:srgbClr val="0070C0"/>
                </a:solidFill>
              </a:rPr>
              <a:t>aumentando</a:t>
            </a:r>
            <a:r>
              <a:rPr lang="en-US" b="1" dirty="0" smtClean="0">
                <a:solidFill>
                  <a:srgbClr val="0070C0"/>
                </a:solidFill>
              </a:rPr>
              <a:t> la </a:t>
            </a:r>
            <a:r>
              <a:rPr lang="en-US" b="1" dirty="0" err="1" smtClean="0">
                <a:solidFill>
                  <a:srgbClr val="0070C0"/>
                </a:solidFill>
              </a:rPr>
              <a:t>tensión</a:t>
            </a:r>
            <a:r>
              <a:rPr lang="en-US" b="1" dirty="0" smtClean="0">
                <a:solidFill>
                  <a:srgbClr val="0070C0"/>
                </a:solidFill>
              </a:rPr>
              <a:t> </a:t>
            </a:r>
            <a:r>
              <a:rPr lang="en-US" b="1" dirty="0" err="1" smtClean="0">
                <a:solidFill>
                  <a:srgbClr val="0070C0"/>
                </a:solidFill>
              </a:rPr>
              <a:t>aplicada</a:t>
            </a:r>
            <a:r>
              <a:rPr lang="en-US" b="1" dirty="0" smtClean="0">
                <a:solidFill>
                  <a:srgbClr val="0070C0"/>
                </a:solidFill>
              </a:rPr>
              <a:t> </a:t>
            </a:r>
            <a:r>
              <a:rPr lang="en-US" b="1" dirty="0" err="1" smtClean="0">
                <a:solidFill>
                  <a:srgbClr val="0070C0"/>
                </a:solidFill>
              </a:rPr>
              <a:t>donde</a:t>
            </a:r>
            <a:r>
              <a:rPr lang="en-US" b="1" dirty="0" smtClean="0">
                <a:solidFill>
                  <a:srgbClr val="0070C0"/>
                </a:solidFill>
              </a:rPr>
              <a:t> </a:t>
            </a:r>
            <a:r>
              <a:rPr lang="en-US" b="1" dirty="0" err="1" smtClean="0">
                <a:solidFill>
                  <a:srgbClr val="0070C0"/>
                </a:solidFill>
              </a:rPr>
              <a:t>comienza</a:t>
            </a:r>
            <a:r>
              <a:rPr lang="en-US" b="1" dirty="0" smtClean="0">
                <a:solidFill>
                  <a:srgbClr val="0070C0"/>
                </a:solidFill>
              </a:rPr>
              <a:t> la </a:t>
            </a:r>
            <a:r>
              <a:rPr lang="en-US" b="1" dirty="0" err="1" smtClean="0">
                <a:solidFill>
                  <a:srgbClr val="0070C0"/>
                </a:solidFill>
              </a:rPr>
              <a:t>descarga</a:t>
            </a:r>
            <a:r>
              <a:rPr lang="en-US" b="1" dirty="0" smtClean="0">
                <a:solidFill>
                  <a:srgbClr val="0070C0"/>
                </a:solidFill>
              </a:rPr>
              <a:t> </a:t>
            </a:r>
            <a:r>
              <a:rPr lang="en-US" b="1" dirty="0" err="1" smtClean="0">
                <a:solidFill>
                  <a:srgbClr val="0070C0"/>
                </a:solidFill>
              </a:rPr>
              <a:t>parcial</a:t>
            </a:r>
            <a:r>
              <a:rPr lang="en-US" b="1" dirty="0" smtClean="0">
                <a:solidFill>
                  <a:srgbClr val="0070C0"/>
                </a:solidFill>
              </a:rPr>
              <a:t> (</a:t>
            </a:r>
            <a:r>
              <a:rPr lang="en-US" b="1" dirty="0" err="1" smtClean="0">
                <a:solidFill>
                  <a:srgbClr val="0070C0"/>
                </a:solidFill>
              </a:rPr>
              <a:t>tensión</a:t>
            </a:r>
            <a:r>
              <a:rPr lang="en-US" b="1" dirty="0" smtClean="0">
                <a:solidFill>
                  <a:srgbClr val="0070C0"/>
                </a:solidFill>
              </a:rPr>
              <a:t> de </a:t>
            </a:r>
            <a:r>
              <a:rPr lang="en-US" b="1" dirty="0" err="1" smtClean="0">
                <a:solidFill>
                  <a:srgbClr val="0070C0"/>
                </a:solidFill>
              </a:rPr>
              <a:t>inicio</a:t>
            </a:r>
            <a:r>
              <a:rPr lang="en-US" b="1" dirty="0" smtClean="0">
                <a:solidFill>
                  <a:srgbClr val="0070C0"/>
                </a:solidFill>
              </a:rPr>
              <a:t> de </a:t>
            </a:r>
            <a:r>
              <a:rPr lang="en-US" b="1" dirty="0" err="1" smtClean="0">
                <a:solidFill>
                  <a:srgbClr val="0070C0"/>
                </a:solidFill>
              </a:rPr>
              <a:t>descarga</a:t>
            </a:r>
            <a:r>
              <a:rPr lang="en-US" b="1" dirty="0" smtClean="0">
                <a:solidFill>
                  <a:srgbClr val="0070C0"/>
                </a:solidFill>
              </a:rPr>
              <a:t> </a:t>
            </a:r>
            <a:r>
              <a:rPr lang="en-US" b="1" dirty="0" err="1" smtClean="0">
                <a:solidFill>
                  <a:srgbClr val="0070C0"/>
                </a:solidFill>
              </a:rPr>
              <a:t>parcial</a:t>
            </a:r>
            <a:r>
              <a:rPr lang="en-US" b="1" dirty="0" smtClean="0">
                <a:solidFill>
                  <a:srgbClr val="0070C0"/>
                </a:solidFill>
              </a:rPr>
              <a:t>) y </a:t>
            </a:r>
            <a:r>
              <a:rPr lang="en-US" b="1" dirty="0" err="1" smtClean="0">
                <a:solidFill>
                  <a:srgbClr val="0070C0"/>
                </a:solidFill>
              </a:rPr>
              <a:t>disminuyendo</a:t>
            </a:r>
            <a:r>
              <a:rPr lang="en-US" b="1" dirty="0" smtClean="0">
                <a:solidFill>
                  <a:srgbClr val="0070C0"/>
                </a:solidFill>
              </a:rPr>
              <a:t> la </a:t>
            </a:r>
            <a:r>
              <a:rPr lang="en-US" b="1" dirty="0" err="1" smtClean="0">
                <a:solidFill>
                  <a:srgbClr val="0070C0"/>
                </a:solidFill>
              </a:rPr>
              <a:t>tensión</a:t>
            </a:r>
            <a:r>
              <a:rPr lang="en-US" b="1" dirty="0" smtClean="0">
                <a:solidFill>
                  <a:srgbClr val="0070C0"/>
                </a:solidFill>
              </a:rPr>
              <a:t> </a:t>
            </a:r>
            <a:r>
              <a:rPr lang="en-US" b="1" dirty="0" err="1" smtClean="0">
                <a:solidFill>
                  <a:srgbClr val="0070C0"/>
                </a:solidFill>
              </a:rPr>
              <a:t>aplicada</a:t>
            </a:r>
            <a:r>
              <a:rPr lang="en-US" b="1" dirty="0" smtClean="0">
                <a:solidFill>
                  <a:srgbClr val="0070C0"/>
                </a:solidFill>
              </a:rPr>
              <a:t> </a:t>
            </a:r>
            <a:r>
              <a:rPr lang="en-US" b="1" dirty="0" err="1" smtClean="0">
                <a:solidFill>
                  <a:srgbClr val="0070C0"/>
                </a:solidFill>
              </a:rPr>
              <a:t>donde</a:t>
            </a:r>
            <a:r>
              <a:rPr lang="en-US" b="1" dirty="0" smtClean="0">
                <a:solidFill>
                  <a:srgbClr val="0070C0"/>
                </a:solidFill>
              </a:rPr>
              <a:t> se </a:t>
            </a:r>
            <a:r>
              <a:rPr lang="en-US" b="1" dirty="0" err="1" smtClean="0">
                <a:solidFill>
                  <a:srgbClr val="0070C0"/>
                </a:solidFill>
              </a:rPr>
              <a:t>extingue</a:t>
            </a:r>
            <a:r>
              <a:rPr lang="en-US" b="1" dirty="0" smtClean="0">
                <a:solidFill>
                  <a:srgbClr val="0070C0"/>
                </a:solidFill>
              </a:rPr>
              <a:t> la </a:t>
            </a:r>
            <a:r>
              <a:rPr lang="en-US" b="1" dirty="0" err="1" smtClean="0">
                <a:solidFill>
                  <a:srgbClr val="0070C0"/>
                </a:solidFill>
              </a:rPr>
              <a:t>descarga</a:t>
            </a:r>
            <a:r>
              <a:rPr lang="en-US" b="1" dirty="0" smtClean="0">
                <a:solidFill>
                  <a:srgbClr val="0070C0"/>
                </a:solidFill>
              </a:rPr>
              <a:t> </a:t>
            </a:r>
            <a:r>
              <a:rPr lang="en-US" b="1" dirty="0" err="1" smtClean="0">
                <a:solidFill>
                  <a:srgbClr val="0070C0"/>
                </a:solidFill>
              </a:rPr>
              <a:t>parcial</a:t>
            </a:r>
            <a:r>
              <a:rPr lang="en-US" b="1" dirty="0" smtClean="0">
                <a:solidFill>
                  <a:srgbClr val="0070C0"/>
                </a:solidFill>
              </a:rPr>
              <a:t> (</a:t>
            </a:r>
            <a:r>
              <a:rPr lang="en-US" b="1" dirty="0" err="1" smtClean="0">
                <a:solidFill>
                  <a:srgbClr val="0070C0"/>
                </a:solidFill>
              </a:rPr>
              <a:t>tensión</a:t>
            </a:r>
            <a:r>
              <a:rPr lang="en-US" b="1" dirty="0" smtClean="0">
                <a:solidFill>
                  <a:srgbClr val="0070C0"/>
                </a:solidFill>
              </a:rPr>
              <a:t> de </a:t>
            </a:r>
            <a:r>
              <a:rPr lang="en-US" b="1" dirty="0" err="1" smtClean="0">
                <a:solidFill>
                  <a:srgbClr val="0070C0"/>
                </a:solidFill>
              </a:rPr>
              <a:t>extinción</a:t>
            </a:r>
            <a:r>
              <a:rPr lang="en-US" b="1" dirty="0" smtClean="0">
                <a:solidFill>
                  <a:srgbClr val="0070C0"/>
                </a:solidFill>
              </a:rPr>
              <a:t> de </a:t>
            </a:r>
            <a:r>
              <a:rPr lang="en-US" b="1" dirty="0" err="1" smtClean="0">
                <a:solidFill>
                  <a:srgbClr val="0070C0"/>
                </a:solidFill>
              </a:rPr>
              <a:t>descarga</a:t>
            </a:r>
            <a:r>
              <a:rPr lang="en-US" b="1" dirty="0" smtClean="0">
                <a:solidFill>
                  <a:srgbClr val="0070C0"/>
                </a:solidFill>
              </a:rPr>
              <a:t> </a:t>
            </a:r>
            <a:r>
              <a:rPr lang="en-US" b="1" dirty="0" err="1" smtClean="0">
                <a:solidFill>
                  <a:srgbClr val="0070C0"/>
                </a:solidFill>
              </a:rPr>
              <a:t>parcial</a:t>
            </a:r>
            <a:r>
              <a:rPr lang="en-US" b="1" dirty="0" smtClean="0">
                <a:solidFill>
                  <a:srgbClr val="0070C0"/>
                </a:solidFill>
              </a:rPr>
              <a:t>).</a:t>
            </a:r>
          </a:p>
          <a:p>
            <a:pPr marL="1480414" lvl="1" indent="-571500" algn="just">
              <a:buFont typeface="Wingdings" panose="05000000000000000000" pitchFamily="2" charset="2"/>
              <a:buChar char="q"/>
            </a:pPr>
            <a:r>
              <a:rPr lang="en-US" b="1" dirty="0" smtClean="0">
                <a:solidFill>
                  <a:srgbClr val="0070C0"/>
                </a:solidFill>
              </a:rPr>
              <a:t>Para </a:t>
            </a:r>
            <a:r>
              <a:rPr lang="en-US" b="1" dirty="0" err="1" smtClean="0">
                <a:solidFill>
                  <a:srgbClr val="0070C0"/>
                </a:solidFill>
              </a:rPr>
              <a:t>determinar</a:t>
            </a:r>
            <a:r>
              <a:rPr lang="en-US" b="1" dirty="0" smtClean="0">
                <a:solidFill>
                  <a:srgbClr val="0070C0"/>
                </a:solidFill>
              </a:rPr>
              <a:t> la </a:t>
            </a:r>
            <a:r>
              <a:rPr lang="en-US" b="1" dirty="0" err="1" smtClean="0">
                <a:solidFill>
                  <a:srgbClr val="0070C0"/>
                </a:solidFill>
              </a:rPr>
              <a:t>magnitud</a:t>
            </a:r>
            <a:r>
              <a:rPr lang="en-US" b="1" dirty="0" smtClean="0">
                <a:solidFill>
                  <a:srgbClr val="0070C0"/>
                </a:solidFill>
              </a:rPr>
              <a:t> de la </a:t>
            </a:r>
            <a:r>
              <a:rPr lang="en-US" b="1" dirty="0" err="1" smtClean="0">
                <a:solidFill>
                  <a:srgbClr val="0070C0"/>
                </a:solidFill>
              </a:rPr>
              <a:t>descarga</a:t>
            </a:r>
            <a:r>
              <a:rPr lang="en-US" b="1" dirty="0" smtClean="0">
                <a:solidFill>
                  <a:srgbClr val="0070C0"/>
                </a:solidFill>
              </a:rPr>
              <a:t> </a:t>
            </a:r>
            <a:r>
              <a:rPr lang="en-US" b="1" dirty="0" err="1" smtClean="0">
                <a:solidFill>
                  <a:srgbClr val="0070C0"/>
                </a:solidFill>
              </a:rPr>
              <a:t>parcial</a:t>
            </a:r>
            <a:r>
              <a:rPr lang="en-US" b="1" dirty="0" smtClean="0">
                <a:solidFill>
                  <a:srgbClr val="0070C0"/>
                </a:solidFill>
              </a:rPr>
              <a:t> a </a:t>
            </a:r>
            <a:r>
              <a:rPr lang="en-US" b="1" dirty="0" err="1" smtClean="0">
                <a:solidFill>
                  <a:srgbClr val="0070C0"/>
                </a:solidFill>
              </a:rPr>
              <a:t>una</a:t>
            </a:r>
            <a:r>
              <a:rPr lang="en-US" b="1" dirty="0" smtClean="0">
                <a:solidFill>
                  <a:srgbClr val="0070C0"/>
                </a:solidFill>
              </a:rPr>
              <a:t> </a:t>
            </a:r>
            <a:r>
              <a:rPr lang="en-US" b="1" dirty="0" err="1" smtClean="0">
                <a:solidFill>
                  <a:srgbClr val="0070C0"/>
                </a:solidFill>
              </a:rPr>
              <a:t>tensión</a:t>
            </a:r>
            <a:r>
              <a:rPr lang="en-US" b="1" dirty="0" smtClean="0">
                <a:solidFill>
                  <a:srgbClr val="0070C0"/>
                </a:solidFill>
              </a:rPr>
              <a:t> </a:t>
            </a:r>
            <a:r>
              <a:rPr lang="en-US" b="1" dirty="0" err="1" smtClean="0">
                <a:solidFill>
                  <a:srgbClr val="0070C0"/>
                </a:solidFill>
              </a:rPr>
              <a:t>predeterminada</a:t>
            </a:r>
            <a:r>
              <a:rPr lang="en-US" b="1" dirty="0" smtClean="0">
                <a:solidFill>
                  <a:srgbClr val="0070C0"/>
                </a:solidFill>
              </a:rPr>
              <a:t>.</a:t>
            </a:r>
          </a:p>
          <a:p>
            <a:pPr lvl="1" algn="just"/>
            <a:endParaRPr lang="en-US" dirty="0" smtClean="0"/>
          </a:p>
          <a:p>
            <a:pPr algn="just"/>
            <a:r>
              <a:rPr lang="en-US" dirty="0" smtClean="0"/>
              <a:t>Las </a:t>
            </a:r>
            <a:r>
              <a:rPr lang="en-US" dirty="0" err="1" smtClean="0"/>
              <a:t>descargas</a:t>
            </a:r>
            <a:r>
              <a:rPr lang="en-US" dirty="0" smtClean="0"/>
              <a:t> </a:t>
            </a:r>
            <a:r>
              <a:rPr lang="en-US" dirty="0" err="1" smtClean="0"/>
              <a:t>parciales</a:t>
            </a:r>
            <a:r>
              <a:rPr lang="en-US" dirty="0" smtClean="0"/>
              <a:t> (que no </a:t>
            </a:r>
            <a:r>
              <a:rPr lang="en-US" dirty="0" err="1" smtClean="0"/>
              <a:t>provocan</a:t>
            </a:r>
            <a:r>
              <a:rPr lang="en-US" dirty="0" smtClean="0"/>
              <a:t> </a:t>
            </a:r>
            <a:r>
              <a:rPr lang="en-US" dirty="0" err="1" smtClean="0"/>
              <a:t>descargas</a:t>
            </a:r>
            <a:r>
              <a:rPr lang="en-US" dirty="0" smtClean="0"/>
              <a:t> </a:t>
            </a:r>
            <a:r>
              <a:rPr lang="en-US" dirty="0" err="1" smtClean="0"/>
              <a:t>disruptivas</a:t>
            </a:r>
            <a:r>
              <a:rPr lang="en-US" dirty="0" smtClean="0"/>
              <a:t> entre </a:t>
            </a:r>
            <a:r>
              <a:rPr lang="en-US" dirty="0" err="1" smtClean="0"/>
              <a:t>los</a:t>
            </a:r>
            <a:r>
              <a:rPr lang="en-US" dirty="0" smtClean="0"/>
              <a:t> </a:t>
            </a:r>
            <a:r>
              <a:rPr lang="en-US" dirty="0" err="1" smtClean="0"/>
              <a:t>electrodos</a:t>
            </a:r>
            <a:r>
              <a:rPr lang="en-US" dirty="0" smtClean="0"/>
              <a:t>) son las </a:t>
            </a:r>
            <a:r>
              <a:rPr lang="en-US" dirty="0" err="1" smtClean="0"/>
              <a:t>descargas</a:t>
            </a:r>
            <a:r>
              <a:rPr lang="en-US" dirty="0" smtClean="0"/>
              <a:t> </a:t>
            </a:r>
            <a:r>
              <a:rPr lang="en-US" dirty="0" err="1" smtClean="0"/>
              <a:t>en</a:t>
            </a:r>
            <a:r>
              <a:rPr lang="en-US" dirty="0" smtClean="0"/>
              <a:t> </a:t>
            </a:r>
            <a:r>
              <a:rPr lang="en-US" dirty="0" err="1" smtClean="0"/>
              <a:t>una</a:t>
            </a:r>
            <a:r>
              <a:rPr lang="en-US" dirty="0" smtClean="0"/>
              <a:t> </a:t>
            </a:r>
            <a:r>
              <a:rPr lang="en-US" dirty="0" err="1" smtClean="0"/>
              <a:t>determinada</a:t>
            </a:r>
            <a:r>
              <a:rPr lang="en-US" dirty="0" smtClean="0"/>
              <a:t> zona de la </a:t>
            </a:r>
            <a:r>
              <a:rPr lang="en-US" dirty="0" err="1" smtClean="0"/>
              <a:t>aislación</a:t>
            </a:r>
            <a:r>
              <a:rPr lang="en-US" dirty="0" smtClean="0"/>
              <a:t> entre </a:t>
            </a:r>
            <a:r>
              <a:rPr lang="en-US" dirty="0" err="1" smtClean="0"/>
              <a:t>los</a:t>
            </a:r>
            <a:r>
              <a:rPr lang="en-US" dirty="0" smtClean="0"/>
              <a:t> </a:t>
            </a:r>
            <a:r>
              <a:rPr lang="en-US" dirty="0" err="1" smtClean="0"/>
              <a:t>conductores</a:t>
            </a:r>
            <a:r>
              <a:rPr lang="en-US" dirty="0" smtClean="0"/>
              <a:t> del </a:t>
            </a:r>
            <a:r>
              <a:rPr lang="en-US" dirty="0" err="1" smtClean="0"/>
              <a:t>objeto</a:t>
            </a:r>
            <a:r>
              <a:rPr lang="en-US" dirty="0" smtClean="0"/>
              <a:t> de </a:t>
            </a:r>
            <a:r>
              <a:rPr lang="en-US" dirty="0" err="1" smtClean="0"/>
              <a:t>prueba</a:t>
            </a:r>
            <a:r>
              <a:rPr lang="en-US" dirty="0" smtClean="0"/>
              <a:t>. </a:t>
            </a:r>
            <a:r>
              <a:rPr lang="en-US" dirty="0" err="1" smtClean="0"/>
              <a:t>Estas</a:t>
            </a:r>
            <a:r>
              <a:rPr lang="en-US" dirty="0" smtClean="0"/>
              <a:t> </a:t>
            </a:r>
            <a:r>
              <a:rPr lang="en-US" dirty="0" err="1" smtClean="0"/>
              <a:t>descargas</a:t>
            </a:r>
            <a:r>
              <a:rPr lang="en-US" dirty="0" smtClean="0"/>
              <a:t> </a:t>
            </a:r>
            <a:r>
              <a:rPr lang="en-US" dirty="0" err="1" smtClean="0"/>
              <a:t>pueden</a:t>
            </a:r>
            <a:r>
              <a:rPr lang="en-US" dirty="0" smtClean="0"/>
              <a:t> </a:t>
            </a:r>
            <a:r>
              <a:rPr lang="en-US" dirty="0" err="1" smtClean="0"/>
              <a:t>ocurrir</a:t>
            </a:r>
            <a:r>
              <a:rPr lang="en-US" dirty="0" smtClean="0"/>
              <a:t> </a:t>
            </a:r>
            <a:r>
              <a:rPr lang="en-US" dirty="0" err="1" smtClean="0"/>
              <a:t>en</a:t>
            </a:r>
            <a:r>
              <a:rPr lang="en-US" dirty="0" smtClean="0"/>
              <a:t> </a:t>
            </a:r>
            <a:r>
              <a:rPr lang="en-US" dirty="0" err="1" smtClean="0"/>
              <a:t>los</a:t>
            </a:r>
            <a:r>
              <a:rPr lang="en-US" dirty="0" smtClean="0"/>
              <a:t> </a:t>
            </a:r>
            <a:r>
              <a:rPr lang="en-US" dirty="0" err="1" smtClean="0"/>
              <a:t>huecos</a:t>
            </a:r>
            <a:r>
              <a:rPr lang="en-US" dirty="0" smtClean="0"/>
              <a:t> del </a:t>
            </a:r>
            <a:r>
              <a:rPr lang="en-US" dirty="0" err="1" smtClean="0"/>
              <a:t>medio</a:t>
            </a:r>
            <a:r>
              <a:rPr lang="en-US" dirty="0" smtClean="0"/>
              <a:t> </a:t>
            </a:r>
            <a:r>
              <a:rPr lang="en-US" dirty="0" err="1" smtClean="0"/>
              <a:t>aislante</a:t>
            </a:r>
            <a:r>
              <a:rPr lang="en-US" dirty="0" smtClean="0"/>
              <a:t>, </a:t>
            </a:r>
            <a:r>
              <a:rPr lang="en-US" dirty="0" err="1" smtClean="0"/>
              <a:t>en</a:t>
            </a:r>
            <a:r>
              <a:rPr lang="en-US" dirty="0" smtClean="0"/>
              <a:t> </a:t>
            </a:r>
            <a:r>
              <a:rPr lang="en-US" dirty="0" err="1" smtClean="0"/>
              <a:t>los</a:t>
            </a:r>
            <a:r>
              <a:rPr lang="en-US" dirty="0" smtClean="0"/>
              <a:t> </a:t>
            </a:r>
            <a:r>
              <a:rPr lang="en-US" dirty="0" err="1" smtClean="0"/>
              <a:t>huecos</a:t>
            </a:r>
            <a:r>
              <a:rPr lang="en-US" dirty="0" smtClean="0"/>
              <a:t> de </a:t>
            </a:r>
            <a:r>
              <a:rPr lang="en-US" dirty="0" err="1" smtClean="0"/>
              <a:t>los</a:t>
            </a:r>
            <a:r>
              <a:rPr lang="en-US" dirty="0" smtClean="0"/>
              <a:t> </a:t>
            </a:r>
            <a:r>
              <a:rPr lang="en-US" dirty="0" err="1" smtClean="0"/>
              <a:t>materiales</a:t>
            </a:r>
            <a:r>
              <a:rPr lang="en-US" dirty="0" smtClean="0"/>
              <a:t> </a:t>
            </a:r>
            <a:r>
              <a:rPr lang="en-US" dirty="0" err="1" smtClean="0"/>
              <a:t>sólidos</a:t>
            </a:r>
            <a:r>
              <a:rPr lang="en-US" dirty="0" smtClean="0"/>
              <a:t> o </a:t>
            </a:r>
            <a:r>
              <a:rPr lang="en-US" dirty="0" err="1" smtClean="0"/>
              <a:t>en</a:t>
            </a:r>
            <a:r>
              <a:rPr lang="en-US" dirty="0" smtClean="0"/>
              <a:t> las superficies de </a:t>
            </a:r>
            <a:r>
              <a:rPr lang="en-US" dirty="0" err="1" smtClean="0"/>
              <a:t>contacto</a:t>
            </a:r>
            <a:r>
              <a:rPr lang="en-US" dirty="0" smtClean="0"/>
              <a:t> de dos </a:t>
            </a:r>
            <a:r>
              <a:rPr lang="en-US" dirty="0" err="1" smtClean="0"/>
              <a:t>aislaciones</a:t>
            </a:r>
            <a:r>
              <a:rPr lang="en-US" dirty="0" smtClean="0"/>
              <a:t> </a:t>
            </a:r>
            <a:r>
              <a:rPr lang="en-US" dirty="0" err="1" smtClean="0"/>
              <a:t>diferentes</a:t>
            </a:r>
            <a:r>
              <a:rPr lang="en-US" dirty="0" smtClean="0"/>
              <a:t>. </a:t>
            </a:r>
            <a:r>
              <a:rPr lang="en-US" dirty="0" err="1" smtClean="0"/>
              <a:t>Esta</a:t>
            </a:r>
            <a:r>
              <a:rPr lang="en-US" dirty="0" smtClean="0"/>
              <a:t> </a:t>
            </a:r>
            <a:r>
              <a:rPr lang="en-US" dirty="0" err="1" smtClean="0"/>
              <a:t>descarga</a:t>
            </a:r>
            <a:r>
              <a:rPr lang="en-US" dirty="0" smtClean="0"/>
              <a:t> se </a:t>
            </a:r>
            <a:r>
              <a:rPr lang="en-US" dirty="0" err="1" smtClean="0"/>
              <a:t>puede</a:t>
            </a:r>
            <a:r>
              <a:rPr lang="en-US" dirty="0" smtClean="0"/>
              <a:t> </a:t>
            </a:r>
            <a:r>
              <a:rPr lang="en-US" dirty="0" err="1" smtClean="0"/>
              <a:t>capturar</a:t>
            </a:r>
            <a:r>
              <a:rPr lang="en-US" dirty="0" smtClean="0"/>
              <a:t> </a:t>
            </a:r>
            <a:r>
              <a:rPr lang="en-US" dirty="0" err="1" smtClean="0"/>
              <a:t>como</a:t>
            </a:r>
            <a:r>
              <a:rPr lang="en-US" dirty="0" smtClean="0"/>
              <a:t> un solo </a:t>
            </a:r>
            <a:r>
              <a:rPr lang="en-US" dirty="0" err="1" smtClean="0"/>
              <a:t>impulso</a:t>
            </a:r>
            <a:r>
              <a:rPr lang="en-US" dirty="0" smtClean="0"/>
              <a:t> de </a:t>
            </a:r>
            <a:r>
              <a:rPr lang="en-US" dirty="0" err="1" smtClean="0"/>
              <a:t>corriente</a:t>
            </a:r>
            <a:r>
              <a:rPr lang="en-US" dirty="0" smtClean="0"/>
              <a:t> </a:t>
            </a:r>
            <a:r>
              <a:rPr lang="en-US" dirty="0" err="1" smtClean="0"/>
              <a:t>en</a:t>
            </a:r>
            <a:r>
              <a:rPr lang="en-US" dirty="0" smtClean="0"/>
              <a:t> la </a:t>
            </a:r>
            <a:r>
              <a:rPr lang="en-US" dirty="0" err="1" smtClean="0"/>
              <a:t>región</a:t>
            </a:r>
            <a:r>
              <a:rPr lang="en-US" dirty="0" smtClean="0"/>
              <a:t> exterior. </a:t>
            </a:r>
            <a:r>
              <a:rPr lang="en-US" dirty="0" err="1" smtClean="0"/>
              <a:t>Aunque</a:t>
            </a:r>
            <a:r>
              <a:rPr lang="en-US" dirty="0" smtClean="0"/>
              <a:t> </a:t>
            </a:r>
            <a:r>
              <a:rPr lang="en-US" dirty="0" err="1" smtClean="0"/>
              <a:t>estas</a:t>
            </a:r>
            <a:r>
              <a:rPr lang="en-US" dirty="0" smtClean="0"/>
              <a:t> </a:t>
            </a:r>
            <a:r>
              <a:rPr lang="en-US" dirty="0" err="1" smtClean="0"/>
              <a:t>descargas</a:t>
            </a:r>
            <a:r>
              <a:rPr lang="en-US" dirty="0" smtClean="0"/>
              <a:t> no </a:t>
            </a:r>
            <a:r>
              <a:rPr lang="en-US" dirty="0" err="1" smtClean="0"/>
              <a:t>provocan</a:t>
            </a:r>
            <a:r>
              <a:rPr lang="en-US" dirty="0" smtClean="0"/>
              <a:t> un </a:t>
            </a:r>
            <a:r>
              <a:rPr lang="en-US" dirty="0" err="1" smtClean="0"/>
              <a:t>deterioro</a:t>
            </a:r>
            <a:r>
              <a:rPr lang="en-US" dirty="0" smtClean="0"/>
              <a:t> </a:t>
            </a:r>
            <a:r>
              <a:rPr lang="en-US" dirty="0" err="1" smtClean="0"/>
              <a:t>permanente</a:t>
            </a:r>
            <a:r>
              <a:rPr lang="en-US" dirty="0" smtClean="0"/>
              <a:t> </a:t>
            </a:r>
            <a:r>
              <a:rPr lang="en-US" dirty="0" err="1" smtClean="0"/>
              <a:t>en</a:t>
            </a:r>
            <a:r>
              <a:rPr lang="en-US" dirty="0" smtClean="0"/>
              <a:t> </a:t>
            </a:r>
            <a:r>
              <a:rPr lang="en-US" dirty="0" err="1" smtClean="0"/>
              <a:t>los</a:t>
            </a:r>
            <a:r>
              <a:rPr lang="en-US" dirty="0" smtClean="0"/>
              <a:t> </a:t>
            </a:r>
            <a:r>
              <a:rPr lang="en-US" dirty="0" err="1" smtClean="0"/>
              <a:t>medios</a:t>
            </a:r>
            <a:r>
              <a:rPr lang="en-US" dirty="0" smtClean="0"/>
              <a:t> </a:t>
            </a:r>
            <a:r>
              <a:rPr lang="en-US" dirty="0" err="1" smtClean="0"/>
              <a:t>aislantes</a:t>
            </a:r>
            <a:r>
              <a:rPr lang="en-US" dirty="0" smtClean="0"/>
              <a:t> </a:t>
            </a:r>
            <a:r>
              <a:rPr lang="en-US" dirty="0" err="1" smtClean="0"/>
              <a:t>ya</a:t>
            </a:r>
            <a:r>
              <a:rPr lang="en-US" dirty="0" smtClean="0"/>
              <a:t> que </a:t>
            </a:r>
            <a:r>
              <a:rPr lang="en-US" dirty="0" err="1" smtClean="0"/>
              <a:t>su</a:t>
            </a:r>
            <a:r>
              <a:rPr lang="en-US" dirty="0" smtClean="0"/>
              <a:t> </a:t>
            </a:r>
            <a:r>
              <a:rPr lang="en-US" dirty="0" err="1" smtClean="0"/>
              <a:t>energía</a:t>
            </a:r>
            <a:r>
              <a:rPr lang="en-US" dirty="0" smtClean="0"/>
              <a:t> </a:t>
            </a:r>
            <a:r>
              <a:rPr lang="en-US" dirty="0" err="1" smtClean="0"/>
              <a:t>es</a:t>
            </a:r>
            <a:r>
              <a:rPr lang="en-US" dirty="0" smtClean="0"/>
              <a:t> </a:t>
            </a:r>
            <a:r>
              <a:rPr lang="en-US" dirty="0" err="1" smtClean="0"/>
              <a:t>relativamente</a:t>
            </a:r>
            <a:r>
              <a:rPr lang="en-US" dirty="0" smtClean="0"/>
              <a:t> </a:t>
            </a:r>
            <a:r>
              <a:rPr lang="en-US" dirty="0" err="1" smtClean="0"/>
              <a:t>pequeña</a:t>
            </a:r>
            <a:r>
              <a:rPr lang="en-US" dirty="0" smtClean="0"/>
              <a:t>, la </a:t>
            </a:r>
            <a:r>
              <a:rPr lang="en-US" dirty="0" err="1" smtClean="0"/>
              <a:t>energía</a:t>
            </a:r>
            <a:r>
              <a:rPr lang="en-US" dirty="0" smtClean="0"/>
              <a:t> </a:t>
            </a:r>
            <a:r>
              <a:rPr lang="en-US" dirty="0" err="1" smtClean="0"/>
              <a:t>térmica</a:t>
            </a:r>
            <a:r>
              <a:rPr lang="en-US" dirty="0" smtClean="0"/>
              <a:t> de las </a:t>
            </a:r>
            <a:r>
              <a:rPr lang="en-US" dirty="0" err="1" smtClean="0"/>
              <a:t>descargas</a:t>
            </a:r>
            <a:r>
              <a:rPr lang="en-US" dirty="0" smtClean="0"/>
              <a:t> </a:t>
            </a:r>
            <a:r>
              <a:rPr lang="en-US" dirty="0" err="1" smtClean="0"/>
              <a:t>provocará</a:t>
            </a:r>
            <a:r>
              <a:rPr lang="en-US" dirty="0" smtClean="0"/>
              <a:t> </a:t>
            </a:r>
            <a:r>
              <a:rPr lang="en-US" dirty="0" err="1" smtClean="0"/>
              <a:t>degradación</a:t>
            </a:r>
            <a:r>
              <a:rPr lang="en-US" dirty="0" smtClean="0"/>
              <a:t>, </a:t>
            </a:r>
            <a:r>
              <a:rPr lang="en-US" dirty="0" err="1" smtClean="0"/>
              <a:t>envejecimiento</a:t>
            </a:r>
            <a:r>
              <a:rPr lang="en-US" dirty="0" smtClean="0"/>
              <a:t> y </a:t>
            </a:r>
            <a:r>
              <a:rPr lang="en-US" dirty="0" err="1" smtClean="0"/>
              <a:t>deterioro</a:t>
            </a:r>
            <a:r>
              <a:rPr lang="en-US" dirty="0" smtClean="0"/>
              <a:t> </a:t>
            </a:r>
            <a:r>
              <a:rPr lang="en-US" dirty="0" err="1" smtClean="0"/>
              <a:t>en</a:t>
            </a:r>
            <a:r>
              <a:rPr lang="en-US" dirty="0" smtClean="0"/>
              <a:t> </a:t>
            </a:r>
            <a:r>
              <a:rPr lang="en-US" dirty="0" err="1" smtClean="0"/>
              <a:t>los</a:t>
            </a:r>
            <a:r>
              <a:rPr lang="en-US" dirty="0" smtClean="0"/>
              <a:t> </a:t>
            </a:r>
            <a:r>
              <a:rPr lang="en-US" dirty="0" err="1" smtClean="0"/>
              <a:t>medios</a:t>
            </a:r>
            <a:r>
              <a:rPr lang="en-US" dirty="0" smtClean="0"/>
              <a:t> </a:t>
            </a:r>
            <a:r>
              <a:rPr lang="en-US" dirty="0" err="1" smtClean="0"/>
              <a:t>aislantes</a:t>
            </a:r>
            <a:r>
              <a:rPr lang="en-US" dirty="0" smtClean="0"/>
              <a:t>. La </a:t>
            </a:r>
            <a:r>
              <a:rPr lang="en-US" dirty="0" err="1" smtClean="0"/>
              <a:t>magnitud</a:t>
            </a:r>
            <a:r>
              <a:rPr lang="en-US" dirty="0" smtClean="0"/>
              <a:t> de la </a:t>
            </a:r>
            <a:r>
              <a:rPr lang="en-US" dirty="0" err="1" smtClean="0"/>
              <a:t>descarga</a:t>
            </a:r>
            <a:r>
              <a:rPr lang="en-US" dirty="0" smtClean="0"/>
              <a:t> </a:t>
            </a:r>
            <a:r>
              <a:rPr lang="en-US" dirty="0" err="1" smtClean="0"/>
              <a:t>eléctrica</a:t>
            </a:r>
            <a:r>
              <a:rPr lang="en-US" dirty="0" smtClean="0"/>
              <a:t> </a:t>
            </a:r>
            <a:r>
              <a:rPr lang="en-US" dirty="0" err="1" smtClean="0"/>
              <a:t>en</a:t>
            </a:r>
            <a:r>
              <a:rPr lang="en-US" dirty="0" smtClean="0"/>
              <a:t> el </a:t>
            </a:r>
            <a:r>
              <a:rPr lang="en-US" dirty="0" err="1" smtClean="0"/>
              <a:t>punto</a:t>
            </a:r>
            <a:r>
              <a:rPr lang="en-US" dirty="0" smtClean="0"/>
              <a:t> de </a:t>
            </a:r>
            <a:r>
              <a:rPr lang="en-US" dirty="0" err="1" smtClean="0"/>
              <a:t>descarga</a:t>
            </a:r>
            <a:r>
              <a:rPr lang="en-US" dirty="0" smtClean="0"/>
              <a:t> </a:t>
            </a:r>
            <a:r>
              <a:rPr lang="en-US" dirty="0" err="1" smtClean="0"/>
              <a:t>parcial</a:t>
            </a:r>
            <a:r>
              <a:rPr lang="en-US" dirty="0" smtClean="0"/>
              <a:t> no </a:t>
            </a:r>
            <a:r>
              <a:rPr lang="en-US" dirty="0" err="1" smtClean="0"/>
              <a:t>es</a:t>
            </a:r>
            <a:r>
              <a:rPr lang="en-US" dirty="0" smtClean="0"/>
              <a:t> </a:t>
            </a:r>
            <a:r>
              <a:rPr lang="en-US" dirty="0" err="1" smtClean="0"/>
              <a:t>una</a:t>
            </a:r>
            <a:r>
              <a:rPr lang="en-US" dirty="0" smtClean="0"/>
              <a:t> </a:t>
            </a:r>
            <a:r>
              <a:rPr lang="en-US" dirty="0" err="1" smtClean="0"/>
              <a:t>medida</a:t>
            </a:r>
            <a:r>
              <a:rPr lang="en-US" dirty="0" smtClean="0"/>
              <a:t> </a:t>
            </a:r>
            <a:r>
              <a:rPr lang="en-US" dirty="0" err="1" smtClean="0"/>
              <a:t>directa</a:t>
            </a:r>
            <a:r>
              <a:rPr lang="en-US" dirty="0" smtClean="0"/>
              <a:t> del </a:t>
            </a:r>
            <a:r>
              <a:rPr lang="en-US" dirty="0" err="1" smtClean="0"/>
              <a:t>deterioro</a:t>
            </a:r>
            <a:r>
              <a:rPr lang="en-US" dirty="0" smtClean="0"/>
              <a:t> del material </a:t>
            </a:r>
            <a:r>
              <a:rPr lang="en-US" dirty="0" err="1" smtClean="0"/>
              <a:t>aislante</a:t>
            </a:r>
            <a:r>
              <a:rPr lang="en-US" dirty="0" smtClean="0"/>
              <a:t> </a:t>
            </a:r>
            <a:r>
              <a:rPr lang="en-US" dirty="0" err="1" smtClean="0"/>
              <a:t>en</a:t>
            </a:r>
            <a:r>
              <a:rPr lang="en-US" dirty="0" smtClean="0"/>
              <a:t> </a:t>
            </a:r>
            <a:r>
              <a:rPr lang="en-US" dirty="0" err="1" smtClean="0"/>
              <a:t>esta</a:t>
            </a:r>
            <a:r>
              <a:rPr lang="en-US" dirty="0" smtClean="0"/>
              <a:t> </a:t>
            </a:r>
            <a:r>
              <a:rPr lang="en-US" dirty="0" err="1" smtClean="0"/>
              <a:t>región</a:t>
            </a:r>
            <a:r>
              <a:rPr lang="en-US" dirty="0" smtClean="0"/>
              <a:t>. </a:t>
            </a:r>
            <a:r>
              <a:rPr lang="en-US" dirty="0" err="1" smtClean="0"/>
              <a:t>Además</a:t>
            </a:r>
            <a:r>
              <a:rPr lang="en-US" dirty="0" smtClean="0"/>
              <a:t> del valor </a:t>
            </a:r>
            <a:r>
              <a:rPr lang="en-US" dirty="0" err="1" smtClean="0"/>
              <a:t>numérico</a:t>
            </a:r>
            <a:r>
              <a:rPr lang="en-US" dirty="0" smtClean="0"/>
              <a:t>, la </a:t>
            </a:r>
            <a:r>
              <a:rPr lang="en-US" dirty="0" err="1" smtClean="0"/>
              <a:t>intensidad</a:t>
            </a:r>
            <a:r>
              <a:rPr lang="en-US" dirty="0" smtClean="0"/>
              <a:t> y la forma de </a:t>
            </a:r>
            <a:r>
              <a:rPr lang="en-US" dirty="0" err="1" smtClean="0"/>
              <a:t>onda</a:t>
            </a:r>
            <a:r>
              <a:rPr lang="en-US" dirty="0" smtClean="0"/>
              <a:t> del </a:t>
            </a:r>
            <a:r>
              <a:rPr lang="en-US" dirty="0" err="1" smtClean="0"/>
              <a:t>impulso</a:t>
            </a:r>
            <a:r>
              <a:rPr lang="en-US" dirty="0" smtClean="0"/>
              <a:t>, la </a:t>
            </a:r>
            <a:r>
              <a:rPr lang="en-US" dirty="0" err="1" smtClean="0"/>
              <a:t>concentración</a:t>
            </a:r>
            <a:r>
              <a:rPr lang="en-US" dirty="0" smtClean="0"/>
              <a:t> regional de </a:t>
            </a:r>
            <a:r>
              <a:rPr lang="en-US" dirty="0" err="1" smtClean="0"/>
              <a:t>descarga</a:t>
            </a:r>
            <a:r>
              <a:rPr lang="en-US" dirty="0" smtClean="0"/>
              <a:t>, la </a:t>
            </a:r>
            <a:r>
              <a:rPr lang="en-US" dirty="0" err="1" smtClean="0"/>
              <a:t>fabricación</a:t>
            </a:r>
            <a:r>
              <a:rPr lang="en-US" dirty="0" smtClean="0"/>
              <a:t> y la </a:t>
            </a:r>
            <a:r>
              <a:rPr lang="en-US" dirty="0" err="1" smtClean="0"/>
              <a:t>colocación</a:t>
            </a:r>
            <a:r>
              <a:rPr lang="en-US" dirty="0" smtClean="0"/>
              <a:t> de la </a:t>
            </a:r>
            <a:r>
              <a:rPr lang="en-US" dirty="0" err="1" smtClean="0"/>
              <a:t>aislación</a:t>
            </a:r>
            <a:r>
              <a:rPr lang="en-US" dirty="0" smtClean="0"/>
              <a:t> </a:t>
            </a:r>
            <a:r>
              <a:rPr lang="en-US" dirty="0" err="1" smtClean="0"/>
              <a:t>también</a:t>
            </a:r>
            <a:r>
              <a:rPr lang="en-US" dirty="0" smtClean="0"/>
              <a:t> </a:t>
            </a:r>
            <a:r>
              <a:rPr lang="en-US" dirty="0" err="1" smtClean="0"/>
              <a:t>afectan</a:t>
            </a:r>
            <a:r>
              <a:rPr lang="en-US" dirty="0" smtClean="0"/>
              <a:t> la </a:t>
            </a:r>
            <a:r>
              <a:rPr lang="en-US" dirty="0" err="1" smtClean="0"/>
              <a:t>situación</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20</a:t>
            </a:fld>
            <a:endParaRPr lang="en-US"/>
          </a:p>
        </p:txBody>
      </p:sp>
    </p:spTree>
    <p:extLst>
      <p:ext uri="{BB962C8B-B14F-4D97-AF65-F5344CB8AC3E}">
        <p14:creationId xmlns:p14="http://schemas.microsoft.com/office/powerpoint/2010/main" val="1639635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5.7 PRUEBAS DE PUESTA EN MARCHA PARA TRANSFORMADORES DE POTENCIA EN EL LUGAR</a:t>
            </a:r>
          </a:p>
          <a:p>
            <a:pPr algn="just"/>
            <a:endParaRPr lang="en-US" dirty="0" smtClean="0"/>
          </a:p>
          <a:p>
            <a:pPr algn="just"/>
            <a:r>
              <a:rPr lang="en-US" b="1" dirty="0" smtClean="0"/>
              <a:t>5.7.1 General</a:t>
            </a:r>
          </a:p>
          <a:p>
            <a:pPr algn="just"/>
            <a:endParaRPr lang="en-US" dirty="0" smtClean="0"/>
          </a:p>
          <a:p>
            <a:pPr algn="just"/>
            <a:r>
              <a:rPr lang="en-US" dirty="0" smtClean="0"/>
              <a:t>La </a:t>
            </a:r>
            <a:r>
              <a:rPr lang="en-US" dirty="0" err="1" smtClean="0"/>
              <a:t>prueba</a:t>
            </a:r>
            <a:r>
              <a:rPr lang="en-US" dirty="0" smtClean="0"/>
              <a:t> de un </a:t>
            </a:r>
            <a:r>
              <a:rPr lang="en-US" dirty="0" err="1" smtClean="0"/>
              <a:t>transformador</a:t>
            </a:r>
            <a:r>
              <a:rPr lang="en-US" dirty="0" smtClean="0"/>
              <a:t> de </a:t>
            </a:r>
            <a:r>
              <a:rPr lang="en-US" dirty="0" err="1" smtClean="0"/>
              <a:t>potencia</a:t>
            </a:r>
            <a:r>
              <a:rPr lang="en-US" dirty="0" smtClean="0"/>
              <a:t> </a:t>
            </a:r>
            <a:r>
              <a:rPr lang="en-US" dirty="0" err="1" smtClean="0"/>
              <a:t>completo</a:t>
            </a:r>
            <a:r>
              <a:rPr lang="en-US" dirty="0" smtClean="0"/>
              <a:t> </a:t>
            </a:r>
            <a:r>
              <a:rPr lang="en-US" dirty="0" err="1" smtClean="0"/>
              <a:t>incluye</a:t>
            </a:r>
            <a:r>
              <a:rPr lang="en-US" dirty="0" smtClean="0"/>
              <a:t>:</a:t>
            </a:r>
          </a:p>
          <a:p>
            <a:pPr algn="just"/>
            <a:endParaRPr lang="en-US" dirty="0" smtClean="0"/>
          </a:p>
          <a:p>
            <a:pPr marL="571500" indent="-571500" algn="just">
              <a:buFont typeface="Wingdings" panose="05000000000000000000" pitchFamily="2" charset="2"/>
              <a:buChar char="Ø"/>
            </a:pPr>
            <a:r>
              <a:rPr lang="en-US" b="1" dirty="0" smtClean="0">
                <a:solidFill>
                  <a:srgbClr val="0070C0"/>
                </a:solidFill>
              </a:rPr>
              <a:t>Resistencia de </a:t>
            </a:r>
            <a:r>
              <a:rPr lang="en-US" b="1" dirty="0" err="1" smtClean="0">
                <a:solidFill>
                  <a:srgbClr val="0070C0"/>
                </a:solidFill>
              </a:rPr>
              <a:t>aislación</a:t>
            </a:r>
            <a:r>
              <a:rPr lang="en-US" b="1" dirty="0" smtClean="0">
                <a:solidFill>
                  <a:srgbClr val="0070C0"/>
                </a:solidFill>
              </a:rPr>
              <a:t> de </a:t>
            </a:r>
            <a:r>
              <a:rPr lang="en-US" b="1" dirty="0" err="1" smtClean="0">
                <a:solidFill>
                  <a:srgbClr val="0070C0"/>
                </a:solidFill>
              </a:rPr>
              <a:t>devanados</a:t>
            </a:r>
            <a:r>
              <a:rPr lang="en-US" b="1" dirty="0" smtClean="0">
                <a:solidFill>
                  <a:srgbClr val="0070C0"/>
                </a:solidFill>
              </a:rPr>
              <a:t>, </a:t>
            </a:r>
            <a:r>
              <a:rPr lang="en-US" b="1" dirty="0" err="1" smtClean="0">
                <a:solidFill>
                  <a:srgbClr val="0070C0"/>
                </a:solidFill>
              </a:rPr>
              <a:t>resistencia</a:t>
            </a:r>
            <a:r>
              <a:rPr lang="en-US" b="1" dirty="0" smtClean="0">
                <a:solidFill>
                  <a:srgbClr val="0070C0"/>
                </a:solidFill>
              </a:rPr>
              <a:t> de </a:t>
            </a:r>
            <a:r>
              <a:rPr lang="en-US" b="1" dirty="0" err="1" smtClean="0">
                <a:solidFill>
                  <a:srgbClr val="0070C0"/>
                </a:solidFill>
              </a:rPr>
              <a:t>devanados</a:t>
            </a:r>
            <a:r>
              <a:rPr lang="en-US" b="1" dirty="0" smtClean="0">
                <a:solidFill>
                  <a:srgbClr val="0070C0"/>
                </a:solidFill>
              </a:rPr>
              <a:t>, </a:t>
            </a:r>
            <a:r>
              <a:rPr lang="en-US" b="1" dirty="0" err="1" smtClean="0">
                <a:solidFill>
                  <a:srgbClr val="0070C0"/>
                </a:solidFill>
              </a:rPr>
              <a:t>grupo</a:t>
            </a:r>
            <a:r>
              <a:rPr lang="en-US" b="1" dirty="0" smtClean="0">
                <a:solidFill>
                  <a:srgbClr val="0070C0"/>
                </a:solidFill>
              </a:rPr>
              <a:t> </a:t>
            </a:r>
            <a:r>
              <a:rPr lang="en-US" b="1" dirty="0" err="1" smtClean="0">
                <a:solidFill>
                  <a:srgbClr val="0070C0"/>
                </a:solidFill>
              </a:rPr>
              <a:t>fasorial</a:t>
            </a:r>
            <a:r>
              <a:rPr lang="en-US" b="1" dirty="0" smtClean="0">
                <a:solidFill>
                  <a:srgbClr val="0070C0"/>
                </a:solidFill>
              </a:rPr>
              <a:t>, tan δ, </a:t>
            </a:r>
            <a:r>
              <a:rPr lang="en-US" b="1" dirty="0" err="1" smtClean="0">
                <a:solidFill>
                  <a:srgbClr val="0070C0"/>
                </a:solidFill>
              </a:rPr>
              <a:t>prueba</a:t>
            </a:r>
            <a:r>
              <a:rPr lang="en-US" b="1" dirty="0" smtClean="0">
                <a:solidFill>
                  <a:srgbClr val="0070C0"/>
                </a:solidFill>
              </a:rPr>
              <a:t> de </a:t>
            </a:r>
            <a:r>
              <a:rPr lang="en-US" b="1" dirty="0" err="1" smtClean="0">
                <a:solidFill>
                  <a:srgbClr val="0070C0"/>
                </a:solidFill>
              </a:rPr>
              <a:t>potencia</a:t>
            </a:r>
            <a:r>
              <a:rPr lang="en-US" b="1" dirty="0" smtClean="0">
                <a:solidFill>
                  <a:srgbClr val="0070C0"/>
                </a:solidFill>
              </a:rPr>
              <a:t> de </a:t>
            </a:r>
            <a:r>
              <a:rPr lang="en-US" b="1" dirty="0" err="1" smtClean="0">
                <a:solidFill>
                  <a:srgbClr val="0070C0"/>
                </a:solidFill>
              </a:rPr>
              <a:t>pérdida</a:t>
            </a:r>
            <a:r>
              <a:rPr lang="en-US" b="1" dirty="0" smtClean="0">
                <a:solidFill>
                  <a:srgbClr val="0070C0"/>
                </a:solidFill>
              </a:rPr>
              <a:t> con y sin </a:t>
            </a:r>
            <a:r>
              <a:rPr lang="en-US" b="1" dirty="0" err="1" smtClean="0">
                <a:solidFill>
                  <a:srgbClr val="0070C0"/>
                </a:solidFill>
              </a:rPr>
              <a:t>carga</a:t>
            </a:r>
            <a:r>
              <a:rPr lang="en-US" b="1" dirty="0" smtClean="0">
                <a:solidFill>
                  <a:srgbClr val="0070C0"/>
                </a:solidFill>
              </a:rPr>
              <a:t>, </a:t>
            </a:r>
            <a:r>
              <a:rPr lang="en-US" b="1" dirty="0" err="1" smtClean="0">
                <a:solidFill>
                  <a:srgbClr val="0070C0"/>
                </a:solidFill>
              </a:rPr>
              <a:t>prueba</a:t>
            </a:r>
            <a:r>
              <a:rPr lang="en-US" b="1" dirty="0" smtClean="0">
                <a:solidFill>
                  <a:srgbClr val="0070C0"/>
                </a:solidFill>
              </a:rPr>
              <a:t> de </a:t>
            </a:r>
            <a:r>
              <a:rPr lang="en-US" b="1" dirty="0" err="1" smtClean="0">
                <a:solidFill>
                  <a:srgbClr val="0070C0"/>
                </a:solidFill>
              </a:rPr>
              <a:t>cortocircuito</a:t>
            </a:r>
            <a:r>
              <a:rPr lang="en-US" b="1" dirty="0" smtClean="0">
                <a:solidFill>
                  <a:srgbClr val="0070C0"/>
                </a:solidFill>
              </a:rPr>
              <a:t> y </a:t>
            </a:r>
            <a:r>
              <a:rPr lang="en-US" b="1" dirty="0" err="1" smtClean="0">
                <a:solidFill>
                  <a:srgbClr val="0070C0"/>
                </a:solidFill>
              </a:rPr>
              <a:t>pérdidas</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el </a:t>
            </a:r>
            <a:r>
              <a:rPr lang="en-US" b="1" dirty="0" err="1" smtClean="0">
                <a:solidFill>
                  <a:srgbClr val="0070C0"/>
                </a:solidFill>
              </a:rPr>
              <a:t>cobre</a:t>
            </a:r>
            <a:r>
              <a:rPr lang="en-US" b="1" dirty="0" smtClean="0">
                <a:solidFill>
                  <a:srgbClr val="0070C0"/>
                </a:solidFill>
              </a:rPr>
              <a:t>, </a:t>
            </a:r>
            <a:r>
              <a:rPr lang="en-US" b="1" dirty="0" err="1" smtClean="0">
                <a:solidFill>
                  <a:srgbClr val="0070C0"/>
                </a:solidFill>
              </a:rPr>
              <a:t>prueba</a:t>
            </a:r>
            <a:r>
              <a:rPr lang="en-US" b="1" dirty="0" smtClean="0">
                <a:solidFill>
                  <a:srgbClr val="0070C0"/>
                </a:solidFill>
              </a:rPr>
              <a:t> de </a:t>
            </a:r>
            <a:r>
              <a:rPr lang="en-US" b="1" dirty="0" err="1" smtClean="0">
                <a:solidFill>
                  <a:srgbClr val="0070C0"/>
                </a:solidFill>
              </a:rPr>
              <a:t>aumento</a:t>
            </a:r>
            <a:r>
              <a:rPr lang="en-US" b="1" dirty="0" smtClean="0">
                <a:solidFill>
                  <a:srgbClr val="0070C0"/>
                </a:solidFill>
              </a:rPr>
              <a:t> de </a:t>
            </a:r>
            <a:r>
              <a:rPr lang="en-US" b="1" dirty="0" err="1" smtClean="0">
                <a:solidFill>
                  <a:srgbClr val="0070C0"/>
                </a:solidFill>
              </a:rPr>
              <a:t>temperatura</a:t>
            </a:r>
            <a:r>
              <a:rPr lang="en-US" b="1" dirty="0" smtClean="0">
                <a:solidFill>
                  <a:srgbClr val="0070C0"/>
                </a:solidFill>
              </a:rPr>
              <a:t> y </a:t>
            </a:r>
            <a:r>
              <a:rPr lang="en-US" b="1" dirty="0" err="1" smtClean="0">
                <a:solidFill>
                  <a:srgbClr val="0070C0"/>
                </a:solidFill>
              </a:rPr>
              <a:t>prueba</a:t>
            </a:r>
            <a:r>
              <a:rPr lang="en-US" b="1" dirty="0" smtClean="0">
                <a:solidFill>
                  <a:srgbClr val="0070C0"/>
                </a:solidFill>
              </a:rPr>
              <a:t> de </a:t>
            </a:r>
            <a:r>
              <a:rPr lang="en-US" b="1" dirty="0" err="1" smtClean="0">
                <a:solidFill>
                  <a:srgbClr val="0070C0"/>
                </a:solidFill>
              </a:rPr>
              <a:t>avería</a:t>
            </a:r>
            <a:r>
              <a:rPr lang="en-US" b="1" dirty="0" smtClean="0">
                <a:solidFill>
                  <a:srgbClr val="0070C0"/>
                </a:solidFill>
              </a:rPr>
              <a:t> del </a:t>
            </a:r>
            <a:r>
              <a:rPr lang="en-US" b="1" dirty="0" err="1" smtClean="0">
                <a:solidFill>
                  <a:srgbClr val="0070C0"/>
                </a:solidFill>
              </a:rPr>
              <a:t>aceite</a:t>
            </a:r>
            <a:r>
              <a:rPr lang="en-US" b="1" dirty="0" smtClean="0">
                <a:solidFill>
                  <a:srgbClr val="0070C0"/>
                </a:solidFill>
              </a:rPr>
              <a:t> del </a:t>
            </a:r>
            <a:r>
              <a:rPr lang="en-US" b="1" dirty="0" err="1" smtClean="0">
                <a:solidFill>
                  <a:srgbClr val="0070C0"/>
                </a:solidFill>
              </a:rPr>
              <a:t>transformador</a:t>
            </a:r>
            <a:r>
              <a:rPr lang="en-US" b="1" dirty="0" smtClean="0">
                <a:solidFill>
                  <a:srgbClr val="0070C0"/>
                </a:solidFill>
              </a:rPr>
              <a:t>.</a:t>
            </a:r>
          </a:p>
          <a:p>
            <a:pPr marL="571500" indent="-571500" algn="just">
              <a:buFont typeface="Wingdings" panose="05000000000000000000" pitchFamily="2" charset="2"/>
              <a:buChar char="Ø"/>
            </a:pPr>
            <a:r>
              <a:rPr lang="en-US" b="1" dirty="0" err="1" smtClean="0">
                <a:solidFill>
                  <a:srgbClr val="0070C0"/>
                </a:solidFill>
              </a:rPr>
              <a:t>Pruebas</a:t>
            </a:r>
            <a:r>
              <a:rPr lang="en-US" b="1" dirty="0" smtClean="0">
                <a:solidFill>
                  <a:srgbClr val="0070C0"/>
                </a:solidFill>
              </a:rPr>
              <a:t> de </a:t>
            </a:r>
            <a:r>
              <a:rPr lang="en-US" b="1" dirty="0" err="1" smtClean="0">
                <a:solidFill>
                  <a:srgbClr val="0070C0"/>
                </a:solidFill>
              </a:rPr>
              <a:t>paneles</a:t>
            </a:r>
            <a:r>
              <a:rPr lang="en-US" b="1" dirty="0" smtClean="0">
                <a:solidFill>
                  <a:srgbClr val="0070C0"/>
                </a:solidFill>
              </a:rPr>
              <a:t> de control y </a:t>
            </a:r>
            <a:r>
              <a:rPr lang="en-US" b="1" dirty="0" err="1" smtClean="0">
                <a:solidFill>
                  <a:srgbClr val="0070C0"/>
                </a:solidFill>
              </a:rPr>
              <a:t>relés</a:t>
            </a:r>
            <a:r>
              <a:rPr lang="en-US" b="1" dirty="0" smtClean="0">
                <a:solidFill>
                  <a:srgbClr val="0070C0"/>
                </a:solidFill>
              </a:rPr>
              <a:t>: </a:t>
            </a:r>
            <a:r>
              <a:rPr lang="en-US" b="1" dirty="0" err="1" smtClean="0">
                <a:solidFill>
                  <a:srgbClr val="0070C0"/>
                </a:solidFill>
              </a:rPr>
              <a:t>cajas</a:t>
            </a:r>
            <a:r>
              <a:rPr lang="en-US" b="1" dirty="0" smtClean="0">
                <a:solidFill>
                  <a:srgbClr val="0070C0"/>
                </a:solidFill>
              </a:rPr>
              <a:t> de </a:t>
            </a:r>
            <a:r>
              <a:rPr lang="en-US" b="1" dirty="0" err="1" smtClean="0">
                <a:solidFill>
                  <a:srgbClr val="0070C0"/>
                </a:solidFill>
              </a:rPr>
              <a:t>conexiones</a:t>
            </a:r>
            <a:r>
              <a:rPr lang="en-US" b="1" dirty="0" smtClean="0">
                <a:solidFill>
                  <a:srgbClr val="0070C0"/>
                </a:solidFill>
              </a:rPr>
              <a:t> (</a:t>
            </a:r>
            <a:r>
              <a:rPr lang="en-US" b="1" dirty="0" err="1" smtClean="0">
                <a:solidFill>
                  <a:srgbClr val="0070C0"/>
                </a:solidFill>
              </a:rPr>
              <a:t>paneles</a:t>
            </a:r>
            <a:r>
              <a:rPr lang="en-US" b="1" dirty="0" smtClean="0">
                <a:solidFill>
                  <a:srgbClr val="0070C0"/>
                </a:solidFill>
              </a:rPr>
              <a:t> de control local) y </a:t>
            </a:r>
            <a:r>
              <a:rPr lang="en-US" b="1" dirty="0" err="1" smtClean="0">
                <a:solidFill>
                  <a:srgbClr val="0070C0"/>
                </a:solidFill>
              </a:rPr>
              <a:t>quioscos</a:t>
            </a:r>
            <a:r>
              <a:rPr lang="en-US" b="1" dirty="0" smtClean="0">
                <a:solidFill>
                  <a:srgbClr val="0070C0"/>
                </a:solidFill>
              </a:rPr>
              <a:t> de </a:t>
            </a:r>
            <a:r>
              <a:rPr lang="en-US" b="1" dirty="0" err="1" smtClean="0">
                <a:solidFill>
                  <a:srgbClr val="0070C0"/>
                </a:solidFill>
              </a:rPr>
              <a:t>Selectividad</a:t>
            </a:r>
            <a:r>
              <a:rPr lang="en-US" b="1" dirty="0" smtClean="0">
                <a:solidFill>
                  <a:srgbClr val="0070C0"/>
                </a:solidFill>
              </a:rPr>
              <a:t> (</a:t>
            </a:r>
            <a:r>
              <a:rPr lang="en-US" b="1" dirty="0" err="1" smtClean="0">
                <a:solidFill>
                  <a:srgbClr val="0070C0"/>
                </a:solidFill>
              </a:rPr>
              <a:t>incluida</a:t>
            </a:r>
            <a:r>
              <a:rPr lang="en-US" b="1" dirty="0" smtClean="0">
                <a:solidFill>
                  <a:srgbClr val="0070C0"/>
                </a:solidFill>
              </a:rPr>
              <a:t> la </a:t>
            </a:r>
            <a:r>
              <a:rPr lang="en-US" b="1" dirty="0" err="1" smtClean="0">
                <a:solidFill>
                  <a:srgbClr val="0070C0"/>
                </a:solidFill>
              </a:rPr>
              <a:t>caja</a:t>
            </a:r>
            <a:r>
              <a:rPr lang="en-US" b="1" dirty="0" smtClean="0">
                <a:solidFill>
                  <a:srgbClr val="0070C0"/>
                </a:solidFill>
              </a:rPr>
              <a:t> de control de </a:t>
            </a:r>
            <a:r>
              <a:rPr lang="en-US" b="1" dirty="0" err="1" smtClean="0">
                <a:solidFill>
                  <a:srgbClr val="0070C0"/>
                </a:solidFill>
              </a:rPr>
              <a:t>transformadores</a:t>
            </a:r>
            <a:r>
              <a:rPr lang="en-US" b="1" dirty="0" smtClean="0">
                <a:solidFill>
                  <a:srgbClr val="0070C0"/>
                </a:solidFill>
              </a:rPr>
              <a:t> y </a:t>
            </a:r>
            <a:r>
              <a:rPr lang="en-US" b="1" dirty="0" err="1" smtClean="0">
                <a:solidFill>
                  <a:srgbClr val="0070C0"/>
                </a:solidFill>
              </a:rPr>
              <a:t>ventiladores</a:t>
            </a:r>
            <a:r>
              <a:rPr lang="en-US" b="1" dirty="0" smtClean="0">
                <a:solidFill>
                  <a:srgbClr val="0070C0"/>
                </a:solidFill>
              </a:rPr>
              <a:t>, y la </a:t>
            </a:r>
            <a:r>
              <a:rPr lang="en-US" b="1" dirty="0" err="1" smtClean="0">
                <a:solidFill>
                  <a:srgbClr val="0070C0"/>
                </a:solidFill>
              </a:rPr>
              <a:t>caja</a:t>
            </a:r>
            <a:r>
              <a:rPr lang="en-US" b="1" dirty="0" smtClean="0">
                <a:solidFill>
                  <a:srgbClr val="0070C0"/>
                </a:solidFill>
              </a:rPr>
              <a:t> del </a:t>
            </a:r>
            <a:r>
              <a:rPr lang="en-US" b="1" dirty="0" err="1" smtClean="0">
                <a:solidFill>
                  <a:srgbClr val="0070C0"/>
                </a:solidFill>
              </a:rPr>
              <a:t>cambiador</a:t>
            </a:r>
            <a:r>
              <a:rPr lang="en-US" b="1" dirty="0" smtClean="0">
                <a:solidFill>
                  <a:srgbClr val="0070C0"/>
                </a:solidFill>
              </a:rPr>
              <a:t> de </a:t>
            </a:r>
            <a:r>
              <a:rPr lang="en-US" b="1" dirty="0" err="1" smtClean="0">
                <a:solidFill>
                  <a:srgbClr val="0070C0"/>
                </a:solidFill>
              </a:rPr>
              <a:t>tomas</a:t>
            </a:r>
            <a:r>
              <a:rPr lang="en-US" b="1" dirty="0" smtClean="0">
                <a:solidFill>
                  <a:srgbClr val="0070C0"/>
                </a:solidFill>
              </a:rPr>
              <a:t>).</a:t>
            </a:r>
          </a:p>
          <a:p>
            <a:pPr marL="571500" indent="-571500" algn="just">
              <a:buFont typeface="Wingdings" panose="05000000000000000000" pitchFamily="2" charset="2"/>
              <a:buChar char="Ø"/>
            </a:pPr>
            <a:r>
              <a:rPr lang="en-US" b="1" dirty="0" err="1" smtClean="0">
                <a:solidFill>
                  <a:srgbClr val="0070C0"/>
                </a:solidFill>
              </a:rPr>
              <a:t>Transformadores</a:t>
            </a:r>
            <a:r>
              <a:rPr lang="en-US" b="1" dirty="0" smtClean="0">
                <a:solidFill>
                  <a:srgbClr val="0070C0"/>
                </a:solidFill>
              </a:rPr>
              <a:t> de </a:t>
            </a:r>
            <a:r>
              <a:rPr lang="en-US" b="1" dirty="0" err="1" smtClean="0">
                <a:solidFill>
                  <a:srgbClr val="0070C0"/>
                </a:solidFill>
              </a:rPr>
              <a:t>ventiladores</a:t>
            </a:r>
            <a:r>
              <a:rPr lang="en-US" b="1" dirty="0" smtClean="0">
                <a:solidFill>
                  <a:srgbClr val="0070C0"/>
                </a:solidFill>
              </a:rPr>
              <a:t> y </a:t>
            </a:r>
            <a:r>
              <a:rPr lang="en-US" b="1" dirty="0" err="1" smtClean="0">
                <a:solidFill>
                  <a:srgbClr val="0070C0"/>
                </a:solidFill>
              </a:rPr>
              <a:t>bombas</a:t>
            </a:r>
            <a:r>
              <a:rPr lang="en-US" b="1" dirty="0" smtClean="0">
                <a:solidFill>
                  <a:srgbClr val="0070C0"/>
                </a:solidFill>
              </a:rPr>
              <a:t>.</a:t>
            </a:r>
          </a:p>
          <a:p>
            <a:pPr marL="571500" indent="-571500" algn="just">
              <a:buFont typeface="Wingdings" panose="05000000000000000000" pitchFamily="2" charset="2"/>
              <a:buChar char="Ø"/>
            </a:pPr>
            <a:r>
              <a:rPr lang="en-US" b="1" dirty="0" err="1" smtClean="0">
                <a:solidFill>
                  <a:srgbClr val="0070C0"/>
                </a:solidFill>
              </a:rPr>
              <a:t>Verificar</a:t>
            </a:r>
            <a:r>
              <a:rPr lang="en-US" b="1" dirty="0" smtClean="0">
                <a:solidFill>
                  <a:srgbClr val="0070C0"/>
                </a:solidFill>
              </a:rPr>
              <a:t> el </a:t>
            </a:r>
            <a:r>
              <a:rPr lang="en-US" b="1" dirty="0" err="1" smtClean="0">
                <a:solidFill>
                  <a:srgbClr val="0070C0"/>
                </a:solidFill>
              </a:rPr>
              <a:t>funcionamiento</a:t>
            </a:r>
            <a:r>
              <a:rPr lang="en-US" b="1" dirty="0" smtClean="0">
                <a:solidFill>
                  <a:srgbClr val="0070C0"/>
                </a:solidFill>
              </a:rPr>
              <a:t> del </a:t>
            </a:r>
            <a:r>
              <a:rPr lang="en-US" b="1" dirty="0" err="1" smtClean="0">
                <a:solidFill>
                  <a:srgbClr val="0070C0"/>
                </a:solidFill>
              </a:rPr>
              <a:t>cambiador</a:t>
            </a:r>
            <a:r>
              <a:rPr lang="en-US" b="1" dirty="0" smtClean="0">
                <a:solidFill>
                  <a:srgbClr val="0070C0"/>
                </a:solidFill>
              </a:rPr>
              <a:t> de </a:t>
            </a:r>
            <a:r>
              <a:rPr lang="en-US" b="1" dirty="0" err="1" smtClean="0">
                <a:solidFill>
                  <a:srgbClr val="0070C0"/>
                </a:solidFill>
              </a:rPr>
              <a:t>tomas</a:t>
            </a:r>
            <a:r>
              <a:rPr lang="en-US" b="1" dirty="0" smtClean="0">
                <a:solidFill>
                  <a:srgbClr val="0070C0"/>
                </a:solidFill>
              </a:rPr>
              <a:t> con un </a:t>
            </a:r>
            <a:r>
              <a:rPr lang="en-US" b="1" dirty="0" err="1" smtClean="0">
                <a:solidFill>
                  <a:srgbClr val="0070C0"/>
                </a:solidFill>
              </a:rPr>
              <a:t>relé</a:t>
            </a:r>
            <a:r>
              <a:rPr lang="en-US" b="1" dirty="0" smtClean="0">
                <a:solidFill>
                  <a:srgbClr val="0070C0"/>
                </a:solidFill>
              </a:rPr>
              <a:t> </a:t>
            </a:r>
            <a:r>
              <a:rPr lang="en-US" b="1" dirty="0" err="1" smtClean="0">
                <a:solidFill>
                  <a:srgbClr val="0070C0"/>
                </a:solidFill>
              </a:rPr>
              <a:t>regulador</a:t>
            </a:r>
            <a:r>
              <a:rPr lang="en-US" b="1" dirty="0" smtClean="0">
                <a:solidFill>
                  <a:srgbClr val="0070C0"/>
                </a:solidFill>
              </a:rPr>
              <a:t> de </a:t>
            </a:r>
            <a:r>
              <a:rPr lang="en-US" b="1" dirty="0" err="1" smtClean="0">
                <a:solidFill>
                  <a:srgbClr val="0070C0"/>
                </a:solidFill>
              </a:rPr>
              <a:t>tensión</a:t>
            </a:r>
            <a:r>
              <a:rPr lang="en-US" b="1" dirty="0" smtClean="0">
                <a:solidFill>
                  <a:srgbClr val="0070C0"/>
                </a:solidFill>
              </a:rPr>
              <a:t> </a:t>
            </a:r>
            <a:r>
              <a:rPr lang="en-US" b="1" dirty="0" err="1" smtClean="0">
                <a:solidFill>
                  <a:srgbClr val="0070C0"/>
                </a:solidFill>
              </a:rPr>
              <a:t>durante</a:t>
            </a:r>
            <a:r>
              <a:rPr lang="en-US" b="1" dirty="0" smtClean="0">
                <a:solidFill>
                  <a:srgbClr val="0070C0"/>
                </a:solidFill>
              </a:rPr>
              <a:t> las </a:t>
            </a:r>
            <a:r>
              <a:rPr lang="en-US" b="1" dirty="0" err="1" smtClean="0">
                <a:solidFill>
                  <a:srgbClr val="0070C0"/>
                </a:solidFill>
              </a:rPr>
              <a:t>pruebas</a:t>
            </a:r>
            <a:r>
              <a:rPr lang="en-US" b="1" dirty="0" smtClean="0">
                <a:solidFill>
                  <a:srgbClr val="0070C0"/>
                </a:solidFill>
              </a:rPr>
              <a:t> </a:t>
            </a:r>
            <a:r>
              <a:rPr lang="en-US" b="1" dirty="0" err="1" smtClean="0">
                <a:solidFill>
                  <a:srgbClr val="0070C0"/>
                </a:solidFill>
              </a:rPr>
              <a:t>secundarias</a:t>
            </a:r>
            <a:r>
              <a:rPr lang="en-US" b="1" dirty="0" smtClean="0">
                <a:solidFill>
                  <a:srgbClr val="0070C0"/>
                </a:solidFill>
              </a:rPr>
              <a:t>.</a:t>
            </a:r>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21</a:t>
            </a:fld>
            <a:endParaRPr lang="en-US"/>
          </a:p>
        </p:txBody>
      </p:sp>
    </p:spTree>
    <p:extLst>
      <p:ext uri="{BB962C8B-B14F-4D97-AF65-F5344CB8AC3E}">
        <p14:creationId xmlns:p14="http://schemas.microsoft.com/office/powerpoint/2010/main" val="2996142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5.7.2 </a:t>
            </a:r>
            <a:r>
              <a:rPr lang="en-US" b="1" dirty="0" err="1" smtClean="0"/>
              <a:t>Pruebas</a:t>
            </a:r>
            <a:r>
              <a:rPr lang="en-US" b="1" dirty="0" smtClean="0"/>
              <a:t> </a:t>
            </a:r>
            <a:r>
              <a:rPr lang="en-US" b="1" dirty="0" err="1" smtClean="0"/>
              <a:t>primarias</a:t>
            </a:r>
            <a:endParaRPr lang="en-US" b="1" dirty="0" smtClean="0"/>
          </a:p>
          <a:p>
            <a:pPr algn="just"/>
            <a:endParaRPr lang="en-US" dirty="0" smtClean="0"/>
          </a:p>
          <a:p>
            <a:pPr marL="1480414" lvl="1" indent="-571500" algn="just">
              <a:buFont typeface="Wingdings" panose="05000000000000000000" pitchFamily="2" charset="2"/>
              <a:buChar char="ü"/>
            </a:pPr>
            <a:r>
              <a:rPr lang="en-US" b="1" dirty="0" err="1" smtClean="0">
                <a:solidFill>
                  <a:srgbClr val="0070C0"/>
                </a:solidFill>
              </a:rPr>
              <a:t>Prueba</a:t>
            </a:r>
            <a:r>
              <a:rPr lang="en-US" b="1" dirty="0" smtClean="0">
                <a:solidFill>
                  <a:srgbClr val="0070C0"/>
                </a:solidFill>
              </a:rPr>
              <a:t> de </a:t>
            </a:r>
            <a:r>
              <a:rPr lang="en-US" b="1" dirty="0" err="1" smtClean="0">
                <a:solidFill>
                  <a:srgbClr val="0070C0"/>
                </a:solidFill>
              </a:rPr>
              <a:t>estabilidad</a:t>
            </a:r>
            <a:r>
              <a:rPr lang="en-US" b="1" dirty="0" smtClean="0">
                <a:solidFill>
                  <a:srgbClr val="0070C0"/>
                </a:solidFill>
              </a:rPr>
              <a:t> de </a:t>
            </a:r>
            <a:r>
              <a:rPr lang="en-US" b="1" dirty="0" err="1" smtClean="0">
                <a:solidFill>
                  <a:srgbClr val="0070C0"/>
                </a:solidFill>
              </a:rPr>
              <a:t>relés</a:t>
            </a:r>
            <a:r>
              <a:rPr lang="en-US" b="1" dirty="0" smtClean="0">
                <a:solidFill>
                  <a:srgbClr val="0070C0"/>
                </a:solidFill>
              </a:rPr>
              <a:t> </a:t>
            </a:r>
            <a:r>
              <a:rPr lang="en-US" b="1" dirty="0" err="1" smtClean="0">
                <a:solidFill>
                  <a:srgbClr val="0070C0"/>
                </a:solidFill>
              </a:rPr>
              <a:t>diferenciales</a:t>
            </a:r>
            <a:r>
              <a:rPr lang="en-US" b="1" dirty="0" smtClean="0">
                <a:solidFill>
                  <a:srgbClr val="0070C0"/>
                </a:solidFill>
              </a:rPr>
              <a:t> de </a:t>
            </a:r>
            <a:r>
              <a:rPr lang="en-US" b="1" dirty="0" err="1" smtClean="0">
                <a:solidFill>
                  <a:srgbClr val="0070C0"/>
                </a:solidFill>
              </a:rPr>
              <a:t>transformador</a:t>
            </a:r>
            <a:r>
              <a:rPr lang="en-US" b="1" dirty="0" smtClean="0">
                <a:solidFill>
                  <a:srgbClr val="0070C0"/>
                </a:solidFill>
              </a:rPr>
              <a:t> que </a:t>
            </a:r>
            <a:r>
              <a:rPr lang="en-US" b="1" dirty="0" err="1" smtClean="0">
                <a:solidFill>
                  <a:srgbClr val="0070C0"/>
                </a:solidFill>
              </a:rPr>
              <a:t>utilizan</a:t>
            </a:r>
            <a:r>
              <a:rPr lang="en-US" b="1" dirty="0" smtClean="0">
                <a:solidFill>
                  <a:srgbClr val="0070C0"/>
                </a:solidFill>
              </a:rPr>
              <a:t> 380 V (</a:t>
            </a:r>
            <a:r>
              <a:rPr lang="en-US" b="1" dirty="0" err="1" smtClean="0">
                <a:solidFill>
                  <a:srgbClr val="0070C0"/>
                </a:solidFill>
              </a:rPr>
              <a:t>explicado</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otra</a:t>
            </a:r>
            <a:r>
              <a:rPr lang="en-US" b="1" dirty="0" smtClean="0">
                <a:solidFill>
                  <a:srgbClr val="0070C0"/>
                </a:solidFill>
              </a:rPr>
              <a:t> parte de </a:t>
            </a:r>
            <a:r>
              <a:rPr lang="en-US" b="1" dirty="0" err="1" smtClean="0">
                <a:solidFill>
                  <a:srgbClr val="0070C0"/>
                </a:solidFill>
              </a:rPr>
              <a:t>este</a:t>
            </a:r>
            <a:r>
              <a:rPr lang="en-US" b="1" dirty="0" smtClean="0">
                <a:solidFill>
                  <a:srgbClr val="0070C0"/>
                </a:solidFill>
              </a:rPr>
              <a:t> </a:t>
            </a:r>
            <a:r>
              <a:rPr lang="en-US" b="1" dirty="0" err="1" smtClean="0">
                <a:solidFill>
                  <a:srgbClr val="0070C0"/>
                </a:solidFill>
              </a:rPr>
              <a:t>libro</a:t>
            </a:r>
            <a:r>
              <a:rPr lang="en-US" b="1" dirty="0" smtClean="0">
                <a:solidFill>
                  <a:srgbClr val="0070C0"/>
                </a:solidFill>
              </a:rPr>
              <a:t>).</a:t>
            </a:r>
          </a:p>
          <a:p>
            <a:pPr marL="1480414" lvl="1" indent="-571500" algn="just">
              <a:buFont typeface="Wingdings" panose="05000000000000000000" pitchFamily="2" charset="2"/>
              <a:buChar char="ü"/>
            </a:pPr>
            <a:r>
              <a:rPr lang="en-US" b="1" dirty="0" err="1" smtClean="0">
                <a:solidFill>
                  <a:srgbClr val="0070C0"/>
                </a:solidFill>
              </a:rPr>
              <a:t>Inyección</a:t>
            </a:r>
            <a:r>
              <a:rPr lang="en-US" b="1" dirty="0" smtClean="0">
                <a:solidFill>
                  <a:srgbClr val="0070C0"/>
                </a:solidFill>
              </a:rPr>
              <a:t> de </a:t>
            </a:r>
            <a:r>
              <a:rPr lang="en-US" b="1" dirty="0" err="1" smtClean="0">
                <a:solidFill>
                  <a:srgbClr val="0070C0"/>
                </a:solidFill>
              </a:rPr>
              <a:t>corriente</a:t>
            </a:r>
            <a:r>
              <a:rPr lang="en-US" b="1" dirty="0" smtClean="0">
                <a:solidFill>
                  <a:srgbClr val="0070C0"/>
                </a:solidFill>
              </a:rPr>
              <a:t> </a:t>
            </a:r>
            <a:r>
              <a:rPr lang="en-US" b="1" dirty="0" err="1" smtClean="0">
                <a:solidFill>
                  <a:srgbClr val="0070C0"/>
                </a:solidFill>
              </a:rPr>
              <a:t>primaria</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la </a:t>
            </a:r>
            <a:r>
              <a:rPr lang="en-US" b="1" dirty="0" err="1" smtClean="0">
                <a:solidFill>
                  <a:srgbClr val="0070C0"/>
                </a:solidFill>
              </a:rPr>
              <a:t>bahía</a:t>
            </a:r>
            <a:r>
              <a:rPr lang="en-US" b="1" dirty="0" smtClean="0">
                <a:solidFill>
                  <a:srgbClr val="0070C0"/>
                </a:solidFill>
              </a:rPr>
              <a:t> del </a:t>
            </a:r>
            <a:r>
              <a:rPr lang="en-US" b="1" dirty="0" err="1" smtClean="0">
                <a:solidFill>
                  <a:srgbClr val="0070C0"/>
                </a:solidFill>
              </a:rPr>
              <a:t>transformador</a:t>
            </a:r>
            <a:r>
              <a:rPr lang="en-US" b="1" dirty="0" smtClean="0">
                <a:solidFill>
                  <a:srgbClr val="0070C0"/>
                </a:solidFill>
              </a:rPr>
              <a:t> para </a:t>
            </a:r>
            <a:r>
              <a:rPr lang="en-US" b="1" dirty="0" err="1" smtClean="0">
                <a:solidFill>
                  <a:srgbClr val="0070C0"/>
                </a:solidFill>
              </a:rPr>
              <a:t>comprobar</a:t>
            </a:r>
            <a:r>
              <a:rPr lang="en-US" b="1" dirty="0" smtClean="0">
                <a:solidFill>
                  <a:srgbClr val="0070C0"/>
                </a:solidFill>
              </a:rPr>
              <a:t> la </a:t>
            </a:r>
            <a:r>
              <a:rPr lang="en-US" b="1" dirty="0" err="1" smtClean="0">
                <a:solidFill>
                  <a:srgbClr val="0070C0"/>
                </a:solidFill>
              </a:rPr>
              <a:t>continuidad</a:t>
            </a:r>
            <a:r>
              <a:rPr lang="en-US" b="1" dirty="0" smtClean="0">
                <a:solidFill>
                  <a:srgbClr val="0070C0"/>
                </a:solidFill>
              </a:rPr>
              <a:t> del </a:t>
            </a:r>
            <a:r>
              <a:rPr lang="en-US" b="1" dirty="0" err="1" smtClean="0">
                <a:solidFill>
                  <a:srgbClr val="0070C0"/>
                </a:solidFill>
              </a:rPr>
              <a:t>circuito</a:t>
            </a:r>
            <a:r>
              <a:rPr lang="en-US" b="1" dirty="0" smtClean="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circuitos</a:t>
            </a:r>
            <a:r>
              <a:rPr lang="en-US" b="1" dirty="0" smtClean="0">
                <a:solidFill>
                  <a:srgbClr val="0070C0"/>
                </a:solidFill>
              </a:rPr>
              <a:t> </a:t>
            </a:r>
            <a:r>
              <a:rPr lang="en-US" b="1" dirty="0" err="1" smtClean="0">
                <a:solidFill>
                  <a:srgbClr val="0070C0"/>
                </a:solidFill>
              </a:rPr>
              <a:t>secundarios</a:t>
            </a:r>
            <a:r>
              <a:rPr lang="en-US" b="1" dirty="0" smtClean="0">
                <a:solidFill>
                  <a:srgbClr val="0070C0"/>
                </a:solidFill>
              </a:rPr>
              <a:t>.</a:t>
            </a:r>
          </a:p>
          <a:p>
            <a:pPr marL="1480414" lvl="1" indent="-571500" algn="just">
              <a:buFont typeface="Wingdings" panose="05000000000000000000" pitchFamily="2" charset="2"/>
              <a:buChar char="ü"/>
            </a:pPr>
            <a:r>
              <a:rPr lang="en-US" b="1" dirty="0" err="1" smtClean="0">
                <a:solidFill>
                  <a:srgbClr val="0070C0"/>
                </a:solidFill>
              </a:rPr>
              <a:t>Prueba</a:t>
            </a:r>
            <a:r>
              <a:rPr lang="en-US" b="1" dirty="0" smtClean="0">
                <a:solidFill>
                  <a:srgbClr val="0070C0"/>
                </a:solidFill>
              </a:rPr>
              <a:t> de </a:t>
            </a:r>
            <a:r>
              <a:rPr lang="en-US" b="1" dirty="0" err="1" smtClean="0">
                <a:solidFill>
                  <a:srgbClr val="0070C0"/>
                </a:solidFill>
              </a:rPr>
              <a:t>estabilidad</a:t>
            </a:r>
            <a:r>
              <a:rPr lang="en-US" b="1" dirty="0" smtClean="0">
                <a:solidFill>
                  <a:srgbClr val="0070C0"/>
                </a:solidFill>
              </a:rPr>
              <a:t> de la </a:t>
            </a:r>
            <a:r>
              <a:rPr lang="en-US" b="1" dirty="0" err="1" smtClean="0">
                <a:solidFill>
                  <a:srgbClr val="0070C0"/>
                </a:solidFill>
              </a:rPr>
              <a:t>protección</a:t>
            </a:r>
            <a:r>
              <a:rPr lang="en-US" b="1" dirty="0" smtClean="0">
                <a:solidFill>
                  <a:srgbClr val="0070C0"/>
                </a:solidFill>
              </a:rPr>
              <a:t> de </a:t>
            </a:r>
            <a:r>
              <a:rPr lang="en-US" b="1" dirty="0" err="1" smtClean="0">
                <a:solidFill>
                  <a:srgbClr val="0070C0"/>
                </a:solidFill>
              </a:rPr>
              <a:t>barras</a:t>
            </a:r>
            <a:r>
              <a:rPr lang="en-US" b="1" dirty="0" smtClean="0">
                <a:solidFill>
                  <a:srgbClr val="0070C0"/>
                </a:solidFill>
              </a:rPr>
              <a:t> al </a:t>
            </a:r>
            <a:r>
              <a:rPr lang="en-US" b="1" dirty="0" err="1" smtClean="0">
                <a:solidFill>
                  <a:srgbClr val="0070C0"/>
                </a:solidFill>
              </a:rPr>
              <a:t>mismo</a:t>
            </a:r>
            <a:r>
              <a:rPr lang="en-US" b="1" dirty="0" smtClean="0">
                <a:solidFill>
                  <a:srgbClr val="0070C0"/>
                </a:solidFill>
              </a:rPr>
              <a:t> </a:t>
            </a:r>
            <a:r>
              <a:rPr lang="en-US" b="1" dirty="0" err="1" smtClean="0">
                <a:solidFill>
                  <a:srgbClr val="0070C0"/>
                </a:solidFill>
              </a:rPr>
              <a:t>tiempo</a:t>
            </a:r>
            <a:r>
              <a:rPr lang="en-US" b="1" dirty="0" smtClean="0">
                <a:solidFill>
                  <a:srgbClr val="0070C0"/>
                </a:solidFill>
              </a:rPr>
              <a:t>.</a:t>
            </a:r>
          </a:p>
          <a:p>
            <a:pPr algn="just"/>
            <a:endParaRPr lang="en-US" dirty="0" smtClean="0"/>
          </a:p>
          <a:p>
            <a:pPr algn="just"/>
            <a:r>
              <a:rPr lang="en-US" dirty="0" err="1" smtClean="0"/>
              <a:t>Estos</a:t>
            </a:r>
            <a:r>
              <a:rPr lang="en-US" dirty="0" smtClean="0"/>
              <a:t> dos </a:t>
            </a:r>
            <a:r>
              <a:rPr lang="en-US" dirty="0" err="1" smtClean="0"/>
              <a:t>últimos</a:t>
            </a:r>
            <a:r>
              <a:rPr lang="en-US" dirty="0" smtClean="0"/>
              <a:t> </a:t>
            </a:r>
            <a:r>
              <a:rPr lang="en-US" dirty="0" err="1" smtClean="0"/>
              <a:t>elementos</a:t>
            </a:r>
            <a:r>
              <a:rPr lang="en-US" dirty="0" smtClean="0"/>
              <a:t> se </a:t>
            </a:r>
            <a:r>
              <a:rPr lang="en-US" dirty="0" err="1" smtClean="0"/>
              <a:t>explicarán</a:t>
            </a:r>
            <a:r>
              <a:rPr lang="en-US" dirty="0" smtClean="0"/>
              <a:t> </a:t>
            </a:r>
            <a:r>
              <a:rPr lang="en-US" dirty="0" err="1" smtClean="0"/>
              <a:t>en</a:t>
            </a:r>
            <a:r>
              <a:rPr lang="en-US" dirty="0" smtClean="0"/>
              <a:t> </a:t>
            </a:r>
            <a:r>
              <a:rPr lang="en-US" dirty="0" err="1" smtClean="0"/>
              <a:t>otra</a:t>
            </a:r>
            <a:r>
              <a:rPr lang="en-US" dirty="0" smtClean="0"/>
              <a:t> parte de </a:t>
            </a:r>
            <a:r>
              <a:rPr lang="en-US" dirty="0" err="1" smtClean="0"/>
              <a:t>este</a:t>
            </a:r>
            <a:r>
              <a:rPr lang="en-US" dirty="0" smtClean="0"/>
              <a:t> </a:t>
            </a:r>
            <a:r>
              <a:rPr lang="en-US" dirty="0" err="1" smtClean="0"/>
              <a:t>libro</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22</a:t>
            </a:fld>
            <a:endParaRPr lang="en-US"/>
          </a:p>
        </p:txBody>
      </p:sp>
    </p:spTree>
    <p:extLst>
      <p:ext uri="{BB962C8B-B14F-4D97-AF65-F5344CB8AC3E}">
        <p14:creationId xmlns:p14="http://schemas.microsoft.com/office/powerpoint/2010/main" val="17938828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5.7.3 </a:t>
            </a:r>
            <a:r>
              <a:rPr lang="en-US" b="1" dirty="0" err="1" smtClean="0"/>
              <a:t>Pruebas</a:t>
            </a:r>
            <a:r>
              <a:rPr lang="en-US" b="1" dirty="0" smtClean="0"/>
              <a:t> </a:t>
            </a:r>
            <a:r>
              <a:rPr lang="en-US" b="1" dirty="0" err="1" smtClean="0"/>
              <a:t>secundarias</a:t>
            </a:r>
            <a:endParaRPr lang="en-US" b="1" dirty="0" smtClean="0"/>
          </a:p>
          <a:p>
            <a:pPr algn="just"/>
            <a:endParaRPr lang="en-US" b="1" dirty="0" smtClean="0"/>
          </a:p>
          <a:p>
            <a:pPr marL="1480414" lvl="1" indent="-571500" algn="just">
              <a:buFont typeface="Wingdings" panose="05000000000000000000" pitchFamily="2" charset="2"/>
              <a:buChar char="q"/>
            </a:pPr>
            <a:r>
              <a:rPr lang="en-US" b="1" dirty="0" err="1" smtClean="0">
                <a:solidFill>
                  <a:srgbClr val="0070C0"/>
                </a:solidFill>
              </a:rPr>
              <a:t>Inyección</a:t>
            </a:r>
            <a:r>
              <a:rPr lang="en-US" b="1" dirty="0" smtClean="0">
                <a:solidFill>
                  <a:srgbClr val="0070C0"/>
                </a:solidFill>
              </a:rPr>
              <a:t> </a:t>
            </a:r>
            <a:r>
              <a:rPr lang="en-US" b="1" dirty="0" err="1" smtClean="0">
                <a:solidFill>
                  <a:srgbClr val="0070C0"/>
                </a:solidFill>
              </a:rPr>
              <a:t>secundaria</a:t>
            </a:r>
            <a:r>
              <a:rPr lang="en-US" b="1" dirty="0" smtClean="0">
                <a:solidFill>
                  <a:srgbClr val="0070C0"/>
                </a:solidFill>
              </a:rPr>
              <a:t> de </a:t>
            </a:r>
            <a:r>
              <a:rPr lang="en-US" b="1" dirty="0" err="1" smtClean="0">
                <a:solidFill>
                  <a:srgbClr val="0070C0"/>
                </a:solidFill>
              </a:rPr>
              <a:t>todos</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relés</a:t>
            </a:r>
            <a:r>
              <a:rPr lang="en-US" b="1" dirty="0" smtClean="0">
                <a:solidFill>
                  <a:srgbClr val="0070C0"/>
                </a:solidFill>
              </a:rPr>
              <a:t> de </a:t>
            </a:r>
            <a:r>
              <a:rPr lang="en-US" b="1" dirty="0" err="1" smtClean="0">
                <a:solidFill>
                  <a:srgbClr val="0070C0"/>
                </a:solidFill>
              </a:rPr>
              <a:t>protección</a:t>
            </a:r>
            <a:r>
              <a:rPr lang="en-US" b="1" dirty="0" smtClean="0">
                <a:solidFill>
                  <a:srgbClr val="0070C0"/>
                </a:solidFill>
              </a:rPr>
              <a:t> de </a:t>
            </a:r>
            <a:r>
              <a:rPr lang="en-US" b="1" dirty="0" err="1" smtClean="0">
                <a:solidFill>
                  <a:srgbClr val="0070C0"/>
                </a:solidFill>
              </a:rPr>
              <a:t>transformadores</a:t>
            </a:r>
            <a:r>
              <a:rPr lang="en-US" b="1" dirty="0" smtClean="0">
                <a:solidFill>
                  <a:srgbClr val="0070C0"/>
                </a:solidFill>
              </a:rPr>
              <a:t>.</a:t>
            </a:r>
          </a:p>
          <a:p>
            <a:pPr marL="1480414" lvl="1" indent="-571500" algn="just">
              <a:buFont typeface="Wingdings" panose="05000000000000000000" pitchFamily="2" charset="2"/>
              <a:buChar char="q"/>
            </a:pPr>
            <a:r>
              <a:rPr lang="en-US" b="1" dirty="0" err="1" smtClean="0">
                <a:solidFill>
                  <a:srgbClr val="0070C0"/>
                </a:solidFill>
              </a:rPr>
              <a:t>Verificar</a:t>
            </a:r>
            <a:r>
              <a:rPr lang="en-US" b="1" dirty="0" smtClean="0">
                <a:solidFill>
                  <a:srgbClr val="0070C0"/>
                </a:solidFill>
              </a:rPr>
              <a:t> el </a:t>
            </a:r>
            <a:r>
              <a:rPr lang="en-US" b="1" dirty="0" err="1" smtClean="0">
                <a:solidFill>
                  <a:srgbClr val="0070C0"/>
                </a:solidFill>
              </a:rPr>
              <a:t>relé</a:t>
            </a:r>
            <a:r>
              <a:rPr lang="en-US" b="1" dirty="0" smtClean="0">
                <a:solidFill>
                  <a:srgbClr val="0070C0"/>
                </a:solidFill>
              </a:rPr>
              <a:t> del </a:t>
            </a:r>
            <a:r>
              <a:rPr lang="en-US" b="1" dirty="0" err="1" smtClean="0">
                <a:solidFill>
                  <a:srgbClr val="0070C0"/>
                </a:solidFill>
              </a:rPr>
              <a:t>regulador</a:t>
            </a:r>
            <a:r>
              <a:rPr lang="en-US" b="1" dirty="0" smtClean="0">
                <a:solidFill>
                  <a:srgbClr val="0070C0"/>
                </a:solidFill>
              </a:rPr>
              <a:t> de </a:t>
            </a:r>
            <a:r>
              <a:rPr lang="en-US" b="1" dirty="0" err="1" smtClean="0">
                <a:solidFill>
                  <a:srgbClr val="0070C0"/>
                </a:solidFill>
              </a:rPr>
              <a:t>tensión</a:t>
            </a:r>
            <a:r>
              <a:rPr lang="en-US" b="1" dirty="0" smtClean="0">
                <a:solidFill>
                  <a:srgbClr val="0070C0"/>
                </a:solidFill>
              </a:rPr>
              <a:t> con el </a:t>
            </a:r>
            <a:r>
              <a:rPr lang="en-US" b="1" dirty="0" err="1" smtClean="0">
                <a:solidFill>
                  <a:srgbClr val="0070C0"/>
                </a:solidFill>
              </a:rPr>
              <a:t>funcionamiento</a:t>
            </a:r>
            <a:r>
              <a:rPr lang="en-US" b="1" dirty="0" smtClean="0">
                <a:solidFill>
                  <a:srgbClr val="0070C0"/>
                </a:solidFill>
              </a:rPr>
              <a:t> del </a:t>
            </a:r>
            <a:r>
              <a:rPr lang="en-US" b="1" dirty="0" err="1" smtClean="0">
                <a:solidFill>
                  <a:srgbClr val="0070C0"/>
                </a:solidFill>
              </a:rPr>
              <a:t>cambiador</a:t>
            </a:r>
            <a:r>
              <a:rPr lang="en-US" b="1" dirty="0" smtClean="0">
                <a:solidFill>
                  <a:srgbClr val="0070C0"/>
                </a:solidFill>
              </a:rPr>
              <a:t> de </a:t>
            </a:r>
            <a:r>
              <a:rPr lang="en-US" b="1" dirty="0" err="1" smtClean="0">
                <a:solidFill>
                  <a:srgbClr val="0070C0"/>
                </a:solidFill>
              </a:rPr>
              <a:t>tomas</a:t>
            </a:r>
            <a:r>
              <a:rPr lang="en-US" b="1" dirty="0" smtClean="0">
                <a:solidFill>
                  <a:srgbClr val="0070C0"/>
                </a:solidFill>
              </a:rPr>
              <a:t>.</a:t>
            </a:r>
          </a:p>
          <a:p>
            <a:pPr marL="1480414" lvl="1" indent="-571500" algn="just">
              <a:buFont typeface="Wingdings" panose="05000000000000000000" pitchFamily="2" charset="2"/>
              <a:buChar char="q"/>
            </a:pPr>
            <a:r>
              <a:rPr lang="en-US" b="1" dirty="0" err="1" smtClean="0">
                <a:solidFill>
                  <a:srgbClr val="0070C0"/>
                </a:solidFill>
              </a:rPr>
              <a:t>Verificar</a:t>
            </a:r>
            <a:r>
              <a:rPr lang="en-US" b="1" dirty="0" smtClean="0">
                <a:solidFill>
                  <a:srgbClr val="0070C0"/>
                </a:solidFill>
              </a:rPr>
              <a:t> </a:t>
            </a:r>
            <a:r>
              <a:rPr lang="en-US" b="1" dirty="0" err="1" smtClean="0">
                <a:solidFill>
                  <a:srgbClr val="0070C0"/>
                </a:solidFill>
              </a:rPr>
              <a:t>todos</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circuitos</a:t>
            </a:r>
            <a:r>
              <a:rPr lang="en-US" b="1" dirty="0" smtClean="0">
                <a:solidFill>
                  <a:srgbClr val="0070C0"/>
                </a:solidFill>
              </a:rPr>
              <a:t> de </a:t>
            </a:r>
            <a:r>
              <a:rPr lang="en-US" b="1" dirty="0" err="1" smtClean="0">
                <a:solidFill>
                  <a:srgbClr val="0070C0"/>
                </a:solidFill>
              </a:rPr>
              <a:t>alarma</a:t>
            </a:r>
            <a:r>
              <a:rPr lang="en-US" b="1" dirty="0" smtClean="0">
                <a:solidFill>
                  <a:srgbClr val="0070C0"/>
                </a:solidFill>
              </a:rPr>
              <a:t>.</a:t>
            </a:r>
          </a:p>
          <a:p>
            <a:pPr lvl="1" algn="just"/>
            <a:endParaRPr lang="en-US" dirty="0" smtClean="0"/>
          </a:p>
          <a:p>
            <a:pPr algn="just"/>
            <a:r>
              <a:rPr lang="en-US" b="1" dirty="0" smtClean="0"/>
              <a:t>5.7.4 </a:t>
            </a:r>
            <a:r>
              <a:rPr lang="en-US" b="1" dirty="0" err="1" smtClean="0"/>
              <a:t>Pruebas</a:t>
            </a:r>
            <a:r>
              <a:rPr lang="en-US" b="1" dirty="0" smtClean="0"/>
              <a:t> de </a:t>
            </a:r>
            <a:r>
              <a:rPr lang="en-US" b="1" dirty="0" err="1" smtClean="0"/>
              <a:t>disparo</a:t>
            </a:r>
            <a:endParaRPr lang="en-US" b="1" dirty="0" smtClean="0"/>
          </a:p>
          <a:p>
            <a:pPr algn="just"/>
            <a:endParaRPr lang="en-US" dirty="0" smtClean="0"/>
          </a:p>
          <a:p>
            <a:pPr marL="1480414" lvl="1" indent="-571500" algn="just">
              <a:buFont typeface="Wingdings" panose="05000000000000000000" pitchFamily="2" charset="2"/>
              <a:buChar char="q"/>
            </a:pPr>
            <a:r>
              <a:rPr lang="en-US" b="1" dirty="0" smtClean="0">
                <a:solidFill>
                  <a:srgbClr val="0070C0"/>
                </a:solidFill>
              </a:rPr>
              <a:t>Toda la </a:t>
            </a:r>
            <a:r>
              <a:rPr lang="en-US" b="1" dirty="0" err="1" smtClean="0">
                <a:solidFill>
                  <a:srgbClr val="0070C0"/>
                </a:solidFill>
              </a:rPr>
              <a:t>matriz</a:t>
            </a:r>
            <a:r>
              <a:rPr lang="en-US" b="1" dirty="0" smtClean="0">
                <a:solidFill>
                  <a:srgbClr val="0070C0"/>
                </a:solidFill>
              </a:rPr>
              <a:t> de </a:t>
            </a:r>
            <a:r>
              <a:rPr lang="en-US" b="1" dirty="0" err="1" smtClean="0">
                <a:solidFill>
                  <a:srgbClr val="0070C0"/>
                </a:solidFill>
              </a:rPr>
              <a:t>disparo</a:t>
            </a:r>
            <a:r>
              <a:rPr lang="en-US" b="1" dirty="0" smtClean="0">
                <a:solidFill>
                  <a:srgbClr val="0070C0"/>
                </a:solidFill>
              </a:rPr>
              <a:t> de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interruptores</a:t>
            </a:r>
            <a:r>
              <a:rPr lang="en-US" b="1" dirty="0" smtClean="0">
                <a:solidFill>
                  <a:srgbClr val="0070C0"/>
                </a:solidFill>
              </a:rPr>
              <a:t> de </a:t>
            </a:r>
            <a:r>
              <a:rPr lang="en-US" b="1" dirty="0" err="1" smtClean="0">
                <a:solidFill>
                  <a:srgbClr val="0070C0"/>
                </a:solidFill>
              </a:rPr>
              <a:t>alta</a:t>
            </a:r>
            <a:r>
              <a:rPr lang="en-US" b="1" dirty="0" smtClean="0">
                <a:solidFill>
                  <a:srgbClr val="0070C0"/>
                </a:solidFill>
              </a:rPr>
              <a:t> </a:t>
            </a:r>
            <a:r>
              <a:rPr lang="en-US" b="1" dirty="0" err="1" smtClean="0">
                <a:solidFill>
                  <a:srgbClr val="0070C0"/>
                </a:solidFill>
              </a:rPr>
              <a:t>tensión</a:t>
            </a:r>
            <a:r>
              <a:rPr lang="en-US" b="1" dirty="0" smtClean="0">
                <a:solidFill>
                  <a:srgbClr val="0070C0"/>
                </a:solidFill>
              </a:rPr>
              <a:t> se </a:t>
            </a:r>
            <a:r>
              <a:rPr lang="en-US" b="1" dirty="0" err="1" smtClean="0">
                <a:solidFill>
                  <a:srgbClr val="0070C0"/>
                </a:solidFill>
              </a:rPr>
              <a:t>probará</a:t>
            </a:r>
            <a:r>
              <a:rPr lang="en-US" b="1" dirty="0" smtClean="0">
                <a:solidFill>
                  <a:srgbClr val="0070C0"/>
                </a:solidFill>
              </a:rPr>
              <a:t> </a:t>
            </a:r>
            <a:r>
              <a:rPr lang="en-US" b="1" dirty="0" err="1" smtClean="0">
                <a:solidFill>
                  <a:srgbClr val="0070C0"/>
                </a:solidFill>
              </a:rPr>
              <a:t>accionando</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relés</a:t>
            </a:r>
            <a:r>
              <a:rPr lang="en-US" b="1" dirty="0" smtClean="0">
                <a:solidFill>
                  <a:srgbClr val="0070C0"/>
                </a:solidFill>
              </a:rPr>
              <a:t> que </a:t>
            </a:r>
            <a:r>
              <a:rPr lang="en-US" b="1" dirty="0" err="1" smtClean="0">
                <a:solidFill>
                  <a:srgbClr val="0070C0"/>
                </a:solidFill>
              </a:rPr>
              <a:t>emiten</a:t>
            </a:r>
            <a:r>
              <a:rPr lang="en-US" b="1" dirty="0" smtClean="0">
                <a:solidFill>
                  <a:srgbClr val="0070C0"/>
                </a:solidFill>
              </a:rPr>
              <a:t> la </a:t>
            </a:r>
            <a:r>
              <a:rPr lang="en-US" b="1" dirty="0" err="1" smtClean="0">
                <a:solidFill>
                  <a:srgbClr val="0070C0"/>
                </a:solidFill>
              </a:rPr>
              <a:t>señal</a:t>
            </a:r>
            <a:r>
              <a:rPr lang="en-US" b="1" dirty="0" smtClean="0">
                <a:solidFill>
                  <a:srgbClr val="0070C0"/>
                </a:solidFill>
              </a:rPr>
              <a:t> de </a:t>
            </a:r>
            <a:r>
              <a:rPr lang="en-US" b="1" dirty="0" err="1" smtClean="0">
                <a:solidFill>
                  <a:srgbClr val="0070C0"/>
                </a:solidFill>
              </a:rPr>
              <a:t>disparo</a:t>
            </a:r>
            <a:r>
              <a:rPr lang="en-US" b="1" dirty="0" smtClean="0">
                <a:solidFill>
                  <a:srgbClr val="0070C0"/>
                </a:solidFill>
              </a:rPr>
              <a:t> </a:t>
            </a:r>
            <a:r>
              <a:rPr lang="en-US" b="1" dirty="0" err="1" smtClean="0">
                <a:solidFill>
                  <a:srgbClr val="0070C0"/>
                </a:solidFill>
              </a:rPr>
              <a:t>desde</a:t>
            </a:r>
            <a:r>
              <a:rPr lang="en-US" b="1" dirty="0" smtClean="0">
                <a:solidFill>
                  <a:srgbClr val="0070C0"/>
                </a:solidFill>
              </a:rPr>
              <a:t> la </a:t>
            </a:r>
            <a:r>
              <a:rPr lang="en-US" b="1" dirty="0" err="1" smtClean="0">
                <a:solidFill>
                  <a:srgbClr val="0070C0"/>
                </a:solidFill>
              </a:rPr>
              <a:t>fuente</a:t>
            </a:r>
            <a:r>
              <a:rPr lang="en-US" b="1" dirty="0" smtClean="0">
                <a:solidFill>
                  <a:srgbClr val="0070C0"/>
                </a:solidFill>
              </a:rPr>
              <a:t>.</a:t>
            </a:r>
          </a:p>
          <a:p>
            <a:pPr marL="1480414" lvl="1" indent="-571500" algn="just">
              <a:buFont typeface="Wingdings" panose="05000000000000000000" pitchFamily="2" charset="2"/>
              <a:buChar char="q"/>
            </a:pPr>
            <a:r>
              <a:rPr lang="en-US" b="1" dirty="0" smtClean="0">
                <a:solidFill>
                  <a:srgbClr val="0070C0"/>
                </a:solidFill>
              </a:rPr>
              <a:t>Toda la </a:t>
            </a:r>
            <a:r>
              <a:rPr lang="en-US" b="1" dirty="0" err="1" smtClean="0">
                <a:solidFill>
                  <a:srgbClr val="0070C0"/>
                </a:solidFill>
              </a:rPr>
              <a:t>matriz</a:t>
            </a:r>
            <a:r>
              <a:rPr lang="en-US" b="1" dirty="0" smtClean="0">
                <a:solidFill>
                  <a:srgbClr val="0070C0"/>
                </a:solidFill>
              </a:rPr>
              <a:t> de </a:t>
            </a:r>
            <a:r>
              <a:rPr lang="en-US" b="1" dirty="0" err="1" smtClean="0">
                <a:solidFill>
                  <a:srgbClr val="0070C0"/>
                </a:solidFill>
              </a:rPr>
              <a:t>disparo</a:t>
            </a:r>
            <a:r>
              <a:rPr lang="en-US" b="1" dirty="0" smtClean="0">
                <a:solidFill>
                  <a:srgbClr val="0070C0"/>
                </a:solidFill>
              </a:rPr>
              <a:t> de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interruptores</a:t>
            </a:r>
            <a:r>
              <a:rPr lang="en-US" b="1" dirty="0" smtClean="0">
                <a:solidFill>
                  <a:srgbClr val="0070C0"/>
                </a:solidFill>
              </a:rPr>
              <a:t> de </a:t>
            </a:r>
            <a:r>
              <a:rPr lang="en-US" b="1" dirty="0" err="1" smtClean="0">
                <a:solidFill>
                  <a:srgbClr val="0070C0"/>
                </a:solidFill>
              </a:rPr>
              <a:t>baja</a:t>
            </a:r>
            <a:r>
              <a:rPr lang="en-US" b="1" dirty="0" smtClean="0">
                <a:solidFill>
                  <a:srgbClr val="0070C0"/>
                </a:solidFill>
              </a:rPr>
              <a:t> </a:t>
            </a:r>
            <a:r>
              <a:rPr lang="en-US" b="1" dirty="0" err="1" smtClean="0">
                <a:solidFill>
                  <a:srgbClr val="0070C0"/>
                </a:solidFill>
              </a:rPr>
              <a:t>ensión</a:t>
            </a:r>
            <a:r>
              <a:rPr lang="en-US" b="1" dirty="0" smtClean="0">
                <a:solidFill>
                  <a:srgbClr val="0070C0"/>
                </a:solidFill>
              </a:rPr>
              <a:t> se </a:t>
            </a:r>
            <a:r>
              <a:rPr lang="en-US" b="1" dirty="0" err="1" smtClean="0">
                <a:solidFill>
                  <a:srgbClr val="0070C0"/>
                </a:solidFill>
              </a:rPr>
              <a:t>probará</a:t>
            </a:r>
            <a:r>
              <a:rPr lang="en-US" b="1" dirty="0" smtClean="0">
                <a:solidFill>
                  <a:srgbClr val="0070C0"/>
                </a:solidFill>
              </a:rPr>
              <a:t> </a:t>
            </a:r>
            <a:r>
              <a:rPr lang="en-US" b="1" dirty="0" err="1" smtClean="0">
                <a:solidFill>
                  <a:srgbClr val="0070C0"/>
                </a:solidFill>
              </a:rPr>
              <a:t>accionando</a:t>
            </a:r>
            <a:r>
              <a:rPr lang="en-US" b="1" dirty="0" smtClean="0">
                <a:solidFill>
                  <a:srgbClr val="0070C0"/>
                </a:solidFill>
              </a:rPr>
              <a:t> </a:t>
            </a:r>
            <a:r>
              <a:rPr lang="en-US" b="1" dirty="0" err="1" smtClean="0">
                <a:solidFill>
                  <a:srgbClr val="0070C0"/>
                </a:solidFill>
              </a:rPr>
              <a:t>los</a:t>
            </a:r>
            <a:r>
              <a:rPr lang="en-US" b="1" dirty="0" smtClean="0">
                <a:solidFill>
                  <a:srgbClr val="0070C0"/>
                </a:solidFill>
              </a:rPr>
              <a:t> </a:t>
            </a:r>
            <a:r>
              <a:rPr lang="en-US" b="1" dirty="0" err="1" smtClean="0">
                <a:solidFill>
                  <a:srgbClr val="0070C0"/>
                </a:solidFill>
              </a:rPr>
              <a:t>relés</a:t>
            </a:r>
            <a:r>
              <a:rPr lang="en-US" b="1" dirty="0" smtClean="0">
                <a:solidFill>
                  <a:srgbClr val="0070C0"/>
                </a:solidFill>
              </a:rPr>
              <a:t> que </a:t>
            </a:r>
            <a:r>
              <a:rPr lang="en-US" b="1" dirty="0" err="1" smtClean="0">
                <a:solidFill>
                  <a:srgbClr val="0070C0"/>
                </a:solidFill>
              </a:rPr>
              <a:t>emiten</a:t>
            </a:r>
            <a:r>
              <a:rPr lang="en-US" b="1" dirty="0" smtClean="0">
                <a:solidFill>
                  <a:srgbClr val="0070C0"/>
                </a:solidFill>
              </a:rPr>
              <a:t> la </a:t>
            </a:r>
            <a:r>
              <a:rPr lang="en-US" b="1" dirty="0" err="1" smtClean="0">
                <a:solidFill>
                  <a:srgbClr val="0070C0"/>
                </a:solidFill>
              </a:rPr>
              <a:t>señal</a:t>
            </a:r>
            <a:r>
              <a:rPr lang="en-US" b="1" dirty="0" smtClean="0">
                <a:solidFill>
                  <a:srgbClr val="0070C0"/>
                </a:solidFill>
              </a:rPr>
              <a:t> de </a:t>
            </a:r>
            <a:r>
              <a:rPr lang="en-US" b="1" dirty="0" err="1" smtClean="0">
                <a:solidFill>
                  <a:srgbClr val="0070C0"/>
                </a:solidFill>
              </a:rPr>
              <a:t>disparo</a:t>
            </a:r>
            <a:r>
              <a:rPr lang="en-US" b="1" dirty="0" smtClean="0">
                <a:solidFill>
                  <a:srgbClr val="0070C0"/>
                </a:solidFill>
              </a:rPr>
              <a:t> </a:t>
            </a:r>
            <a:r>
              <a:rPr lang="en-US" b="1" dirty="0" err="1" smtClean="0">
                <a:solidFill>
                  <a:srgbClr val="0070C0"/>
                </a:solidFill>
              </a:rPr>
              <a:t>desde</a:t>
            </a:r>
            <a:r>
              <a:rPr lang="en-US" b="1" dirty="0" smtClean="0">
                <a:solidFill>
                  <a:srgbClr val="0070C0"/>
                </a:solidFill>
              </a:rPr>
              <a:t> la </a:t>
            </a:r>
            <a:r>
              <a:rPr lang="en-US" b="1" dirty="0" err="1" smtClean="0">
                <a:solidFill>
                  <a:srgbClr val="0070C0"/>
                </a:solidFill>
              </a:rPr>
              <a:t>fuente</a:t>
            </a:r>
            <a:r>
              <a:rPr lang="en-US" b="1" dirty="0" smtClean="0">
                <a:solidFill>
                  <a:srgbClr val="0070C0"/>
                </a:solidFill>
              </a:rPr>
              <a:t>.</a:t>
            </a:r>
          </a:p>
          <a:p>
            <a:pPr marL="1480414" lvl="1" indent="-571500" algn="just">
              <a:buFont typeface="Wingdings" panose="05000000000000000000" pitchFamily="2" charset="2"/>
              <a:buChar char="q"/>
            </a:pPr>
            <a:r>
              <a:rPr lang="en-US" b="1" dirty="0" err="1" smtClean="0">
                <a:solidFill>
                  <a:srgbClr val="0070C0"/>
                </a:solidFill>
              </a:rPr>
              <a:t>Pruebas</a:t>
            </a:r>
            <a:r>
              <a:rPr lang="en-US" b="1" dirty="0" smtClean="0">
                <a:solidFill>
                  <a:srgbClr val="0070C0"/>
                </a:solidFill>
              </a:rPr>
              <a:t> de </a:t>
            </a:r>
            <a:r>
              <a:rPr lang="en-US" b="1" dirty="0" err="1" smtClean="0">
                <a:solidFill>
                  <a:srgbClr val="0070C0"/>
                </a:solidFill>
              </a:rPr>
              <a:t>señales</a:t>
            </a:r>
            <a:r>
              <a:rPr lang="en-US" b="1" dirty="0" smtClean="0">
                <a:solidFill>
                  <a:srgbClr val="0070C0"/>
                </a:solidFill>
              </a:rPr>
              <a:t> de </a:t>
            </a:r>
            <a:r>
              <a:rPr lang="en-US" b="1" dirty="0" err="1" smtClean="0">
                <a:solidFill>
                  <a:srgbClr val="0070C0"/>
                </a:solidFill>
              </a:rPr>
              <a:t>interdisparo</a:t>
            </a:r>
            <a:r>
              <a:rPr lang="en-US" b="1" dirty="0" smtClean="0">
                <a:solidFill>
                  <a:srgbClr val="0070C0"/>
                </a:solidFill>
              </a:rPr>
              <a:t> entre el </a:t>
            </a:r>
            <a:r>
              <a:rPr lang="en-US" b="1" dirty="0" err="1" smtClean="0">
                <a:solidFill>
                  <a:srgbClr val="0070C0"/>
                </a:solidFill>
              </a:rPr>
              <a:t>lado</a:t>
            </a:r>
            <a:r>
              <a:rPr lang="en-US" b="1" dirty="0" smtClean="0">
                <a:solidFill>
                  <a:srgbClr val="0070C0"/>
                </a:solidFill>
              </a:rPr>
              <a:t> de alto y </a:t>
            </a:r>
            <a:r>
              <a:rPr lang="en-US" b="1" dirty="0" err="1" smtClean="0">
                <a:solidFill>
                  <a:srgbClr val="0070C0"/>
                </a:solidFill>
              </a:rPr>
              <a:t>baja</a:t>
            </a:r>
            <a:r>
              <a:rPr lang="en-US" b="1" dirty="0" smtClean="0">
                <a:solidFill>
                  <a:srgbClr val="0070C0"/>
                </a:solidFill>
              </a:rPr>
              <a:t> </a:t>
            </a:r>
            <a:r>
              <a:rPr lang="en-US" b="1" dirty="0" err="1" smtClean="0">
                <a:solidFill>
                  <a:srgbClr val="0070C0"/>
                </a:solidFill>
              </a:rPr>
              <a:t>tensión</a:t>
            </a:r>
            <a:r>
              <a:rPr lang="en-US" b="1" dirty="0" smtClean="0">
                <a:solidFill>
                  <a:srgbClr val="0070C0"/>
                </a:solidFill>
              </a:rPr>
              <a:t> del </a:t>
            </a:r>
            <a:r>
              <a:rPr lang="en-US" b="1" dirty="0" err="1" smtClean="0">
                <a:solidFill>
                  <a:srgbClr val="0070C0"/>
                </a:solidFill>
              </a:rPr>
              <a:t>transformador</a:t>
            </a:r>
            <a:r>
              <a:rPr lang="en-US" b="1" dirty="0" smtClean="0">
                <a:solidFill>
                  <a:srgbClr val="0070C0"/>
                </a:solidFill>
              </a:rPr>
              <a:t>.</a:t>
            </a:r>
          </a:p>
          <a:p>
            <a:pPr marL="1480414" lvl="1" indent="-571500" algn="just">
              <a:buFont typeface="Wingdings" panose="05000000000000000000" pitchFamily="2" charset="2"/>
              <a:buChar char="q"/>
            </a:pPr>
            <a:r>
              <a:rPr lang="en-US" b="1" dirty="0" err="1" smtClean="0">
                <a:solidFill>
                  <a:srgbClr val="0070C0"/>
                </a:solidFill>
              </a:rPr>
              <a:t>Simulación</a:t>
            </a:r>
            <a:r>
              <a:rPr lang="en-US" b="1" dirty="0" smtClean="0">
                <a:solidFill>
                  <a:srgbClr val="0070C0"/>
                </a:solidFill>
              </a:rPr>
              <a:t> de </a:t>
            </a:r>
            <a:r>
              <a:rPr lang="en-US" b="1" dirty="0" err="1" smtClean="0">
                <a:solidFill>
                  <a:srgbClr val="0070C0"/>
                </a:solidFill>
              </a:rPr>
              <a:t>pruebas</a:t>
            </a:r>
            <a:r>
              <a:rPr lang="en-US" b="1" dirty="0" smtClean="0">
                <a:solidFill>
                  <a:srgbClr val="0070C0"/>
                </a:solidFill>
              </a:rPr>
              <a:t> de </a:t>
            </a:r>
            <a:r>
              <a:rPr lang="en-US" b="1" dirty="0" err="1" smtClean="0">
                <a:solidFill>
                  <a:srgbClr val="0070C0"/>
                </a:solidFill>
              </a:rPr>
              <a:t>disparo</a:t>
            </a:r>
            <a:r>
              <a:rPr lang="en-US" b="1" dirty="0" smtClean="0">
                <a:solidFill>
                  <a:srgbClr val="0070C0"/>
                </a:solidFill>
              </a:rPr>
              <a:t> de </a:t>
            </a:r>
            <a:r>
              <a:rPr lang="en-US" b="1" dirty="0" err="1" smtClean="0">
                <a:solidFill>
                  <a:srgbClr val="0070C0"/>
                </a:solidFill>
              </a:rPr>
              <a:t>relés</a:t>
            </a:r>
            <a:r>
              <a:rPr lang="en-US" b="1" dirty="0" smtClean="0">
                <a:solidFill>
                  <a:srgbClr val="0070C0"/>
                </a:solidFill>
              </a:rPr>
              <a:t> </a:t>
            </a:r>
            <a:r>
              <a:rPr lang="en-US" b="1" dirty="0" err="1" smtClean="0">
                <a:solidFill>
                  <a:srgbClr val="0070C0"/>
                </a:solidFill>
              </a:rPr>
              <a:t>mecánicos</a:t>
            </a:r>
            <a:r>
              <a:rPr lang="en-US" b="1" dirty="0" smtClean="0">
                <a:solidFill>
                  <a:srgbClr val="0070C0"/>
                </a:solidFill>
              </a:rPr>
              <a:t> de </a:t>
            </a:r>
            <a:r>
              <a:rPr lang="en-US" b="1" dirty="0" err="1" smtClean="0">
                <a:solidFill>
                  <a:srgbClr val="0070C0"/>
                </a:solidFill>
              </a:rPr>
              <a:t>transformador</a:t>
            </a:r>
            <a:r>
              <a:rPr lang="en-US" b="1" dirty="0" smtClean="0">
                <a:solidFill>
                  <a:srgbClr val="0070C0"/>
                </a:solidFill>
              </a:rPr>
              <a:t>, </a:t>
            </a:r>
            <a:r>
              <a:rPr lang="en-US" b="1" dirty="0" err="1" smtClean="0">
                <a:solidFill>
                  <a:srgbClr val="0070C0"/>
                </a:solidFill>
              </a:rPr>
              <a:t>como</a:t>
            </a:r>
            <a:r>
              <a:rPr lang="en-US" b="1" dirty="0" smtClean="0">
                <a:solidFill>
                  <a:srgbClr val="0070C0"/>
                </a:solidFill>
              </a:rPr>
              <a:t> </a:t>
            </a:r>
            <a:r>
              <a:rPr lang="en-US" b="1" dirty="0" err="1" smtClean="0">
                <a:solidFill>
                  <a:srgbClr val="0070C0"/>
                </a:solidFill>
              </a:rPr>
              <a:t>temperatura</a:t>
            </a:r>
            <a:r>
              <a:rPr lang="en-US" b="1" dirty="0" smtClean="0">
                <a:solidFill>
                  <a:srgbClr val="0070C0"/>
                </a:solidFill>
              </a:rPr>
              <a:t> de </a:t>
            </a:r>
            <a:r>
              <a:rPr lang="en-US" b="1" dirty="0" err="1" smtClean="0">
                <a:solidFill>
                  <a:srgbClr val="0070C0"/>
                </a:solidFill>
              </a:rPr>
              <a:t>bobinado</a:t>
            </a:r>
            <a:r>
              <a:rPr lang="en-US" b="1" dirty="0" smtClean="0">
                <a:solidFill>
                  <a:srgbClr val="0070C0"/>
                </a:solidFill>
              </a:rPr>
              <a:t>, </a:t>
            </a:r>
            <a:r>
              <a:rPr lang="en-US" b="1" dirty="0" err="1" smtClean="0">
                <a:solidFill>
                  <a:srgbClr val="0070C0"/>
                </a:solidFill>
              </a:rPr>
              <a:t>relés</a:t>
            </a:r>
            <a:r>
              <a:rPr lang="en-US" b="1" dirty="0" smtClean="0">
                <a:solidFill>
                  <a:srgbClr val="0070C0"/>
                </a:solidFill>
              </a:rPr>
              <a:t> Buchholz, etc.</a:t>
            </a:r>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23</a:t>
            </a:fld>
            <a:endParaRPr lang="en-US"/>
          </a:p>
        </p:txBody>
      </p:sp>
    </p:spTree>
    <p:extLst>
      <p:ext uri="{BB962C8B-B14F-4D97-AF65-F5344CB8AC3E}">
        <p14:creationId xmlns:p14="http://schemas.microsoft.com/office/powerpoint/2010/main" val="39768891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1" dirty="0" smtClean="0"/>
              <a:t>5.7.5 </a:t>
            </a:r>
            <a:r>
              <a:rPr lang="en-US" b="1" dirty="0" err="1" smtClean="0"/>
              <a:t>Prueba</a:t>
            </a:r>
            <a:r>
              <a:rPr lang="en-US" b="1" dirty="0" smtClean="0"/>
              <a:t> de </a:t>
            </a:r>
            <a:r>
              <a:rPr lang="en-US" b="1" dirty="0" err="1" smtClean="0"/>
              <a:t>carga</a:t>
            </a:r>
            <a:endParaRPr lang="en-US" b="1" dirty="0" smtClean="0"/>
          </a:p>
          <a:p>
            <a:pPr algn="just"/>
            <a:endParaRPr lang="en-US" dirty="0" smtClean="0"/>
          </a:p>
          <a:p>
            <a:pPr algn="just"/>
            <a:r>
              <a:rPr lang="en-US" dirty="0" smtClean="0"/>
              <a:t>Antes de </a:t>
            </a:r>
            <a:r>
              <a:rPr lang="en-US" dirty="0" err="1" smtClean="0"/>
              <a:t>energizar</a:t>
            </a:r>
            <a:r>
              <a:rPr lang="en-US" dirty="0" smtClean="0"/>
              <a:t> la </a:t>
            </a:r>
            <a:r>
              <a:rPr lang="en-US" dirty="0" err="1" smtClean="0"/>
              <a:t>bahía</a:t>
            </a:r>
            <a:r>
              <a:rPr lang="en-US" dirty="0" smtClean="0"/>
              <a:t> del </a:t>
            </a:r>
            <a:r>
              <a:rPr lang="en-US" dirty="0" err="1" smtClean="0"/>
              <a:t>circuito</a:t>
            </a:r>
            <a:r>
              <a:rPr lang="en-US" dirty="0" smtClean="0"/>
              <a:t> del </a:t>
            </a:r>
            <a:r>
              <a:rPr lang="en-US" dirty="0" err="1" smtClean="0"/>
              <a:t>transformador</a:t>
            </a:r>
            <a:r>
              <a:rPr lang="en-US" dirty="0" smtClean="0"/>
              <a:t>, </a:t>
            </a:r>
            <a:r>
              <a:rPr lang="en-US" dirty="0" err="1" smtClean="0"/>
              <a:t>conectamos</a:t>
            </a:r>
            <a:r>
              <a:rPr lang="en-US" dirty="0" smtClean="0"/>
              <a:t> la </a:t>
            </a:r>
            <a:r>
              <a:rPr lang="en-US" dirty="0" err="1" smtClean="0"/>
              <a:t>bahía</a:t>
            </a:r>
            <a:r>
              <a:rPr lang="en-US" dirty="0" smtClean="0"/>
              <a:t> del </a:t>
            </a:r>
            <a:r>
              <a:rPr lang="en-US" dirty="0" err="1" smtClean="0"/>
              <a:t>transformador</a:t>
            </a:r>
            <a:r>
              <a:rPr lang="en-US" dirty="0" smtClean="0"/>
              <a:t> a </a:t>
            </a:r>
            <a:r>
              <a:rPr lang="en-US" dirty="0" err="1" smtClean="0"/>
              <a:t>una</a:t>
            </a:r>
            <a:r>
              <a:rPr lang="en-US" dirty="0" smtClean="0"/>
              <a:t> </a:t>
            </a:r>
            <a:r>
              <a:rPr lang="en-US" dirty="0" err="1" smtClean="0"/>
              <a:t>barra</a:t>
            </a:r>
            <a:r>
              <a:rPr lang="en-US" dirty="0" smtClean="0"/>
              <a:t> </a:t>
            </a:r>
            <a:r>
              <a:rPr lang="en-US" dirty="0" err="1" smtClean="0"/>
              <a:t>colectora</a:t>
            </a:r>
            <a:r>
              <a:rPr lang="en-US" dirty="0" smtClean="0"/>
              <a:t> </a:t>
            </a:r>
            <a:r>
              <a:rPr lang="en-US" dirty="0" err="1" smtClean="0"/>
              <a:t>vacía</a:t>
            </a:r>
            <a:r>
              <a:rPr lang="en-US" dirty="0" smtClean="0"/>
              <a:t> </a:t>
            </a:r>
            <a:r>
              <a:rPr lang="en-US" dirty="0" err="1" smtClean="0"/>
              <a:t>en</a:t>
            </a:r>
            <a:r>
              <a:rPr lang="en-US" dirty="0" smtClean="0"/>
              <a:t> la </a:t>
            </a:r>
            <a:r>
              <a:rPr lang="en-US" dirty="0" err="1" smtClean="0"/>
              <a:t>subestación</a:t>
            </a:r>
            <a:r>
              <a:rPr lang="en-US" dirty="0" smtClean="0"/>
              <a:t>. Con la </a:t>
            </a:r>
            <a:r>
              <a:rPr lang="en-US" dirty="0" err="1" smtClean="0"/>
              <a:t>aceleración</a:t>
            </a:r>
            <a:r>
              <a:rPr lang="en-US" dirty="0" smtClean="0"/>
              <a:t> del </a:t>
            </a:r>
            <a:r>
              <a:rPr lang="en-US" dirty="0" err="1" smtClean="0"/>
              <a:t>relé</a:t>
            </a:r>
            <a:r>
              <a:rPr lang="en-US" dirty="0" smtClean="0"/>
              <a:t> de </a:t>
            </a:r>
            <a:r>
              <a:rPr lang="en-US" dirty="0" err="1" smtClean="0"/>
              <a:t>sobrecorriente</a:t>
            </a:r>
            <a:r>
              <a:rPr lang="en-US" dirty="0" smtClean="0"/>
              <a:t> para </a:t>
            </a:r>
            <a:r>
              <a:rPr lang="en-US" dirty="0" err="1" smtClean="0"/>
              <a:t>tener</a:t>
            </a:r>
            <a:r>
              <a:rPr lang="en-US" dirty="0" smtClean="0"/>
              <a:t> un </a:t>
            </a:r>
            <a:r>
              <a:rPr lang="en-US" dirty="0" err="1" smtClean="0"/>
              <a:t>disparo</a:t>
            </a:r>
            <a:r>
              <a:rPr lang="en-US" dirty="0" smtClean="0"/>
              <a:t> </a:t>
            </a:r>
            <a:r>
              <a:rPr lang="en-US" dirty="0" err="1" smtClean="0"/>
              <a:t>rápido</a:t>
            </a:r>
            <a:r>
              <a:rPr lang="en-US" dirty="0" smtClean="0"/>
              <a:t> </a:t>
            </a:r>
            <a:r>
              <a:rPr lang="en-US" dirty="0" err="1" smtClean="0"/>
              <a:t>por</a:t>
            </a:r>
            <a:r>
              <a:rPr lang="en-US" dirty="0" smtClean="0"/>
              <a:t> </a:t>
            </a:r>
            <a:r>
              <a:rPr lang="en-US" dirty="0" err="1" smtClean="0"/>
              <a:t>cualquier</a:t>
            </a:r>
            <a:r>
              <a:rPr lang="en-US" dirty="0" smtClean="0"/>
              <a:t> </a:t>
            </a:r>
            <a:r>
              <a:rPr lang="en-US" dirty="0" err="1" smtClean="0"/>
              <a:t>falla</a:t>
            </a:r>
            <a:r>
              <a:rPr lang="en-US" dirty="0" smtClean="0"/>
              <a:t>, (</a:t>
            </a:r>
            <a:r>
              <a:rPr lang="en-US" dirty="0" err="1" smtClean="0"/>
              <a:t>esto</a:t>
            </a:r>
            <a:r>
              <a:rPr lang="en-US" dirty="0" smtClean="0"/>
              <a:t> </a:t>
            </a:r>
            <a:r>
              <a:rPr lang="en-US" dirty="0" err="1" smtClean="0"/>
              <a:t>significa</a:t>
            </a:r>
            <a:r>
              <a:rPr lang="en-US" dirty="0" smtClean="0"/>
              <a:t> </a:t>
            </a:r>
            <a:r>
              <a:rPr lang="en-US" dirty="0" err="1" smtClean="0"/>
              <a:t>reducir</a:t>
            </a:r>
            <a:r>
              <a:rPr lang="en-US" dirty="0" smtClean="0"/>
              <a:t> la </a:t>
            </a:r>
            <a:r>
              <a:rPr lang="en-US" dirty="0" err="1" smtClean="0"/>
              <a:t>configuración</a:t>
            </a:r>
            <a:r>
              <a:rPr lang="en-US" dirty="0" smtClean="0"/>
              <a:t> de </a:t>
            </a:r>
            <a:r>
              <a:rPr lang="en-US" dirty="0" err="1" smtClean="0"/>
              <a:t>retardo</a:t>
            </a:r>
            <a:r>
              <a:rPr lang="en-US" dirty="0" smtClean="0"/>
              <a:t> de </a:t>
            </a:r>
            <a:r>
              <a:rPr lang="en-US" dirty="0" err="1" smtClean="0"/>
              <a:t>tiempo</a:t>
            </a:r>
            <a:r>
              <a:rPr lang="en-US" dirty="0" smtClean="0"/>
              <a:t> del </a:t>
            </a:r>
            <a:r>
              <a:rPr lang="en-US" dirty="0" err="1" smtClean="0"/>
              <a:t>relé</a:t>
            </a:r>
            <a:r>
              <a:rPr lang="en-US" dirty="0" smtClean="0"/>
              <a:t> de </a:t>
            </a:r>
            <a:r>
              <a:rPr lang="en-US" dirty="0" err="1" smtClean="0"/>
              <a:t>sobrecorriente</a:t>
            </a:r>
            <a:r>
              <a:rPr lang="en-US" dirty="0" smtClean="0"/>
              <a:t>) </a:t>
            </a:r>
            <a:r>
              <a:rPr lang="en-US" dirty="0" err="1" smtClean="0"/>
              <a:t>también</a:t>
            </a:r>
            <a:r>
              <a:rPr lang="en-US" dirty="0" smtClean="0"/>
              <a:t> para </a:t>
            </a:r>
            <a:r>
              <a:rPr lang="en-US" dirty="0" err="1" smtClean="0"/>
              <a:t>medir</a:t>
            </a:r>
            <a:r>
              <a:rPr lang="en-US" dirty="0" smtClean="0"/>
              <a:t> la </a:t>
            </a:r>
            <a:r>
              <a:rPr lang="en-US" dirty="0" err="1" smtClean="0"/>
              <a:t>tensión</a:t>
            </a:r>
            <a:r>
              <a:rPr lang="en-US" dirty="0" smtClean="0"/>
              <a:t> </a:t>
            </a:r>
            <a:r>
              <a:rPr lang="en-US" dirty="0" err="1" smtClean="0"/>
              <a:t>en</a:t>
            </a:r>
            <a:r>
              <a:rPr lang="en-US" dirty="0" smtClean="0"/>
              <a:t> el </a:t>
            </a:r>
            <a:r>
              <a:rPr lang="en-US" dirty="0" err="1" smtClean="0"/>
              <a:t>secundario</a:t>
            </a:r>
            <a:r>
              <a:rPr lang="en-US" dirty="0" smtClean="0"/>
              <a:t> del </a:t>
            </a:r>
            <a:r>
              <a:rPr lang="en-US" dirty="0" err="1" smtClean="0"/>
              <a:t>circuito</a:t>
            </a:r>
            <a:r>
              <a:rPr lang="en-US" dirty="0" smtClean="0"/>
              <a:t> de la </a:t>
            </a:r>
            <a:r>
              <a:rPr lang="en-US" dirty="0" err="1" smtClean="0"/>
              <a:t>bahía</a:t>
            </a:r>
            <a:r>
              <a:rPr lang="en-US" dirty="0" smtClean="0"/>
              <a:t> del </a:t>
            </a:r>
            <a:r>
              <a:rPr lang="en-US" dirty="0" err="1" smtClean="0"/>
              <a:t>transformador</a:t>
            </a:r>
            <a:r>
              <a:rPr lang="en-US" dirty="0" smtClean="0"/>
              <a:t> y el </a:t>
            </a:r>
            <a:r>
              <a:rPr lang="en-US" dirty="0" err="1" smtClean="0"/>
              <a:t>circuito</a:t>
            </a:r>
            <a:r>
              <a:rPr lang="en-US" dirty="0" smtClean="0"/>
              <a:t> de </a:t>
            </a:r>
            <a:r>
              <a:rPr lang="en-US" dirty="0" err="1" smtClean="0"/>
              <a:t>referencia</a:t>
            </a:r>
            <a:r>
              <a:rPr lang="en-US" dirty="0" smtClean="0"/>
              <a:t> </a:t>
            </a:r>
            <a:r>
              <a:rPr lang="en-US" dirty="0" err="1" smtClean="0"/>
              <a:t>en</a:t>
            </a:r>
            <a:r>
              <a:rPr lang="en-US" dirty="0" smtClean="0"/>
              <a:t> la </a:t>
            </a:r>
            <a:r>
              <a:rPr lang="en-US" dirty="0" err="1" smtClean="0"/>
              <a:t>subestación</a:t>
            </a:r>
            <a:r>
              <a:rPr lang="en-US" dirty="0" smtClean="0"/>
              <a:t>, </a:t>
            </a:r>
            <a:r>
              <a:rPr lang="en-US" dirty="0" err="1" smtClean="0"/>
              <a:t>esto</a:t>
            </a:r>
            <a:r>
              <a:rPr lang="en-US" dirty="0" smtClean="0"/>
              <a:t> </a:t>
            </a:r>
            <a:r>
              <a:rPr lang="en-US" dirty="0" err="1" smtClean="0"/>
              <a:t>significa</a:t>
            </a:r>
            <a:r>
              <a:rPr lang="en-US" dirty="0" smtClean="0"/>
              <a:t> </a:t>
            </a:r>
            <a:r>
              <a:rPr lang="en-US" dirty="0" err="1" smtClean="0"/>
              <a:t>medir</a:t>
            </a:r>
            <a:r>
              <a:rPr lang="en-US" dirty="0" smtClean="0"/>
              <a:t> entre la </a:t>
            </a:r>
            <a:r>
              <a:rPr lang="en-US" dirty="0" err="1" smtClean="0"/>
              <a:t>Fase</a:t>
            </a:r>
            <a:r>
              <a:rPr lang="en-US" dirty="0" smtClean="0"/>
              <a:t> R del </a:t>
            </a:r>
            <a:r>
              <a:rPr lang="en-US" dirty="0" err="1" smtClean="0"/>
              <a:t>circuito</a:t>
            </a:r>
            <a:r>
              <a:rPr lang="en-US" dirty="0" smtClean="0"/>
              <a:t> del </a:t>
            </a:r>
            <a:r>
              <a:rPr lang="en-US" dirty="0" err="1" smtClean="0"/>
              <a:t>transformador</a:t>
            </a:r>
            <a:r>
              <a:rPr lang="en-US" dirty="0" smtClean="0"/>
              <a:t> y la </a:t>
            </a:r>
            <a:r>
              <a:rPr lang="en-US" dirty="0" err="1" smtClean="0"/>
              <a:t>Fase</a:t>
            </a:r>
            <a:r>
              <a:rPr lang="en-US" dirty="0" smtClean="0"/>
              <a:t> R del </a:t>
            </a:r>
            <a:r>
              <a:rPr lang="en-US" dirty="0" err="1" smtClean="0"/>
              <a:t>circuito</a:t>
            </a:r>
            <a:r>
              <a:rPr lang="en-US" dirty="0" smtClean="0"/>
              <a:t> de </a:t>
            </a:r>
            <a:r>
              <a:rPr lang="en-US" dirty="0" err="1" smtClean="0"/>
              <a:t>referencia</a:t>
            </a:r>
            <a:r>
              <a:rPr lang="en-US" dirty="0" smtClean="0"/>
              <a:t> </a:t>
            </a:r>
            <a:r>
              <a:rPr lang="en-US" dirty="0" err="1" smtClean="0"/>
              <a:t>debe</a:t>
            </a:r>
            <a:r>
              <a:rPr lang="en-US" dirty="0" smtClean="0"/>
              <a:t> leer cero </a:t>
            </a:r>
            <a:r>
              <a:rPr lang="en-US" dirty="0" err="1" smtClean="0"/>
              <a:t>también</a:t>
            </a:r>
            <a:r>
              <a:rPr lang="en-US" dirty="0" smtClean="0"/>
              <a:t> para las </a:t>
            </a:r>
            <a:r>
              <a:rPr lang="en-US" dirty="0" err="1" smtClean="0"/>
              <a:t>otras</a:t>
            </a:r>
            <a:r>
              <a:rPr lang="en-US" dirty="0" smtClean="0"/>
              <a:t> dos </a:t>
            </a:r>
            <a:r>
              <a:rPr lang="en-US" dirty="0" err="1" smtClean="0"/>
              <a:t>fases</a:t>
            </a:r>
            <a:r>
              <a:rPr lang="en-US" dirty="0" smtClean="0"/>
              <a:t> S y T, </a:t>
            </a:r>
            <a:r>
              <a:rPr lang="en-US" dirty="0" err="1" smtClean="0"/>
              <a:t>también</a:t>
            </a:r>
            <a:r>
              <a:rPr lang="en-US" dirty="0" smtClean="0"/>
              <a:t> se </a:t>
            </a:r>
            <a:r>
              <a:rPr lang="en-US" dirty="0" err="1" smtClean="0"/>
              <a:t>debe</a:t>
            </a:r>
            <a:r>
              <a:rPr lang="en-US" dirty="0" smtClean="0"/>
              <a:t> </a:t>
            </a:r>
            <a:r>
              <a:rPr lang="en-US" dirty="0" err="1" smtClean="0"/>
              <a:t>verificar</a:t>
            </a:r>
            <a:r>
              <a:rPr lang="en-US" dirty="0" smtClean="0"/>
              <a:t> la </a:t>
            </a:r>
            <a:r>
              <a:rPr lang="en-US" dirty="0" err="1" smtClean="0"/>
              <a:t>rotación</a:t>
            </a:r>
            <a:r>
              <a:rPr lang="en-US" dirty="0" smtClean="0"/>
              <a:t> de </a:t>
            </a:r>
            <a:r>
              <a:rPr lang="en-US" dirty="0" err="1" smtClean="0"/>
              <a:t>fase</a:t>
            </a:r>
            <a:r>
              <a:rPr lang="en-US" dirty="0" smtClean="0"/>
              <a:t> antes de </a:t>
            </a:r>
            <a:r>
              <a:rPr lang="en-US" dirty="0" err="1" smtClean="0"/>
              <a:t>cargar</a:t>
            </a:r>
            <a:r>
              <a:rPr lang="en-US" dirty="0" smtClean="0"/>
              <a:t> el </a:t>
            </a:r>
            <a:r>
              <a:rPr lang="en-US" dirty="0" err="1" smtClean="0"/>
              <a:t>transformador</a:t>
            </a:r>
            <a:r>
              <a:rPr lang="en-US" dirty="0" smtClean="0"/>
              <a:t>. </a:t>
            </a:r>
          </a:p>
          <a:p>
            <a:pPr algn="just"/>
            <a:r>
              <a:rPr lang="en-US" dirty="0" err="1" smtClean="0"/>
              <a:t>Esto</a:t>
            </a:r>
            <a:r>
              <a:rPr lang="en-US" dirty="0" smtClean="0"/>
              <a:t> se </a:t>
            </a:r>
            <a:r>
              <a:rPr lang="en-US" dirty="0" err="1" smtClean="0"/>
              <a:t>explicará</a:t>
            </a:r>
            <a:r>
              <a:rPr lang="en-US" dirty="0" smtClean="0"/>
              <a:t> </a:t>
            </a:r>
            <a:r>
              <a:rPr lang="en-US" dirty="0" err="1" smtClean="0"/>
              <a:t>más</a:t>
            </a:r>
            <a:r>
              <a:rPr lang="en-US" dirty="0" smtClean="0"/>
              <a:t> </a:t>
            </a:r>
            <a:r>
              <a:rPr lang="en-US" dirty="0" err="1" smtClean="0"/>
              <a:t>adelante</a:t>
            </a:r>
            <a:r>
              <a:rPr lang="en-US" dirty="0" smtClean="0"/>
              <a:t> </a:t>
            </a:r>
            <a:r>
              <a:rPr lang="en-US" dirty="0" err="1" smtClean="0"/>
              <a:t>en</a:t>
            </a:r>
            <a:r>
              <a:rPr lang="en-US" dirty="0" smtClean="0"/>
              <a:t> las </a:t>
            </a:r>
            <a:r>
              <a:rPr lang="en-US" dirty="0" err="1" smtClean="0"/>
              <a:t>pruebas</a:t>
            </a:r>
            <a:r>
              <a:rPr lang="en-US" dirty="0" smtClean="0"/>
              <a:t> de </a:t>
            </a:r>
            <a:r>
              <a:rPr lang="en-US" dirty="0" err="1" smtClean="0"/>
              <a:t>puesta</a:t>
            </a:r>
            <a:r>
              <a:rPr lang="en-US" dirty="0" smtClean="0"/>
              <a:t> </a:t>
            </a:r>
            <a:r>
              <a:rPr lang="en-US" dirty="0" err="1" smtClean="0"/>
              <a:t>en</a:t>
            </a:r>
            <a:r>
              <a:rPr lang="en-US" dirty="0" smtClean="0"/>
              <a:t> </a:t>
            </a:r>
            <a:r>
              <a:rPr lang="en-US" dirty="0" err="1" smtClean="0"/>
              <a:t>servicio</a:t>
            </a:r>
            <a:r>
              <a:rPr lang="en-US" dirty="0" smtClean="0"/>
              <a:t>.</a:t>
            </a:r>
          </a:p>
          <a:p>
            <a:endParaRPr lang="en-US" dirty="0"/>
          </a:p>
        </p:txBody>
      </p:sp>
      <p:sp>
        <p:nvSpPr>
          <p:cNvPr id="4" name="Marcador de número de diapositiva 3"/>
          <p:cNvSpPr>
            <a:spLocks noGrp="1"/>
          </p:cNvSpPr>
          <p:nvPr>
            <p:ph type="sldNum" sz="quarter" idx="10"/>
          </p:nvPr>
        </p:nvSpPr>
        <p:spPr/>
        <p:txBody>
          <a:bodyPr/>
          <a:lstStyle/>
          <a:p>
            <a:fld id="{464BF7F0-7B94-4A49-B514-29C6BCC1CE43}" type="slidenum">
              <a:rPr lang="en-US" smtClean="0"/>
              <a:t>24</a:t>
            </a:fld>
            <a:endParaRPr lang="en-US"/>
          </a:p>
        </p:txBody>
      </p:sp>
    </p:spTree>
    <p:extLst>
      <p:ext uri="{BB962C8B-B14F-4D97-AF65-F5344CB8AC3E}">
        <p14:creationId xmlns:p14="http://schemas.microsoft.com/office/powerpoint/2010/main" val="351024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3019425" y="2244726"/>
            <a:ext cx="18116550" cy="4775200"/>
          </a:xfrm>
        </p:spPr>
        <p:txBody>
          <a:bodyPr anchor="b"/>
          <a:lstStyle>
            <a:lvl1pPr algn="ctr">
              <a:defRPr sz="11888"/>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3019425" y="7204076"/>
            <a:ext cx="18116550" cy="3311524"/>
          </a:xfrm>
        </p:spPr>
        <p:txBody>
          <a:bodyPr/>
          <a:lstStyle>
            <a:lvl1pPr marL="0" indent="0" algn="ctr">
              <a:buNone/>
              <a:defRPr sz="4755"/>
            </a:lvl1pPr>
            <a:lvl2pPr marL="905850" indent="0" algn="ctr">
              <a:buNone/>
              <a:defRPr sz="3963"/>
            </a:lvl2pPr>
            <a:lvl3pPr marL="1811701" indent="0" algn="ctr">
              <a:buNone/>
              <a:defRPr sz="3566"/>
            </a:lvl3pPr>
            <a:lvl4pPr marL="2717551" indent="0" algn="ctr">
              <a:buNone/>
              <a:defRPr sz="3170"/>
            </a:lvl4pPr>
            <a:lvl5pPr marL="3623401" indent="0" algn="ctr">
              <a:buNone/>
              <a:defRPr sz="3170"/>
            </a:lvl5pPr>
            <a:lvl6pPr marL="4529252" indent="0" algn="ctr">
              <a:buNone/>
              <a:defRPr sz="3170"/>
            </a:lvl6pPr>
            <a:lvl7pPr marL="5435102" indent="0" algn="ctr">
              <a:buNone/>
              <a:defRPr sz="3170"/>
            </a:lvl7pPr>
            <a:lvl8pPr marL="6340953" indent="0" algn="ctr">
              <a:buNone/>
              <a:defRPr sz="3170"/>
            </a:lvl8pPr>
            <a:lvl9pPr marL="7246803" indent="0" algn="ctr">
              <a:buNone/>
              <a:defRPr sz="317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D3E274A6-AAEE-43EE-9EED-6EE58C813C2A}"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3666209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3E274A6-AAEE-43EE-9EED-6EE58C813C2A}"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3173726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648103" y="3419477"/>
            <a:ext cx="20834033" cy="5705474"/>
          </a:xfrm>
        </p:spPr>
        <p:txBody>
          <a:bodyPr anchor="b"/>
          <a:lstStyle>
            <a:lvl1pPr>
              <a:defRPr sz="11888"/>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48103" y="9178927"/>
            <a:ext cx="20834033" cy="3000374"/>
          </a:xfrm>
        </p:spPr>
        <p:txBody>
          <a:bodyPr/>
          <a:lstStyle>
            <a:lvl1pPr marL="0" indent="0">
              <a:buNone/>
              <a:defRPr sz="4755">
                <a:solidFill>
                  <a:schemeClr val="tx1">
                    <a:tint val="75000"/>
                  </a:schemeClr>
                </a:solidFill>
              </a:defRPr>
            </a:lvl1pPr>
            <a:lvl2pPr marL="905850" indent="0">
              <a:buNone/>
              <a:defRPr sz="3963">
                <a:solidFill>
                  <a:schemeClr val="tx1">
                    <a:tint val="75000"/>
                  </a:schemeClr>
                </a:solidFill>
              </a:defRPr>
            </a:lvl2pPr>
            <a:lvl3pPr marL="1811701" indent="0">
              <a:buNone/>
              <a:defRPr sz="3566">
                <a:solidFill>
                  <a:schemeClr val="tx1">
                    <a:tint val="75000"/>
                  </a:schemeClr>
                </a:solidFill>
              </a:defRPr>
            </a:lvl3pPr>
            <a:lvl4pPr marL="2717551" indent="0">
              <a:buNone/>
              <a:defRPr sz="3170">
                <a:solidFill>
                  <a:schemeClr val="tx1">
                    <a:tint val="75000"/>
                  </a:schemeClr>
                </a:solidFill>
              </a:defRPr>
            </a:lvl4pPr>
            <a:lvl5pPr marL="3623401" indent="0">
              <a:buNone/>
              <a:defRPr sz="3170">
                <a:solidFill>
                  <a:schemeClr val="tx1">
                    <a:tint val="75000"/>
                  </a:schemeClr>
                </a:solidFill>
              </a:defRPr>
            </a:lvl5pPr>
            <a:lvl6pPr marL="4529252" indent="0">
              <a:buNone/>
              <a:defRPr sz="3170">
                <a:solidFill>
                  <a:schemeClr val="tx1">
                    <a:tint val="75000"/>
                  </a:schemeClr>
                </a:solidFill>
              </a:defRPr>
            </a:lvl6pPr>
            <a:lvl7pPr marL="5435102" indent="0">
              <a:buNone/>
              <a:defRPr sz="3170">
                <a:solidFill>
                  <a:schemeClr val="tx1">
                    <a:tint val="75000"/>
                  </a:schemeClr>
                </a:solidFill>
              </a:defRPr>
            </a:lvl7pPr>
            <a:lvl8pPr marL="6340953" indent="0">
              <a:buNone/>
              <a:defRPr sz="3170">
                <a:solidFill>
                  <a:schemeClr val="tx1">
                    <a:tint val="75000"/>
                  </a:schemeClr>
                </a:solidFill>
              </a:defRPr>
            </a:lvl8pPr>
            <a:lvl9pPr marL="7246803" indent="0">
              <a:buNone/>
              <a:defRPr sz="317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D3E274A6-AAEE-43EE-9EED-6EE58C813C2A}"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3484487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660684" y="3651250"/>
            <a:ext cx="10266045" cy="87026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12228671" y="3651250"/>
            <a:ext cx="10266045" cy="87026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D3E274A6-AAEE-43EE-9EED-6EE58C813C2A}"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88827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663830" y="730251"/>
            <a:ext cx="20834033" cy="2651126"/>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63831" y="3362326"/>
            <a:ext cx="10218865" cy="1647824"/>
          </a:xfrm>
        </p:spPr>
        <p:txBody>
          <a:bodyPr anchor="b"/>
          <a:lstStyle>
            <a:lvl1pPr marL="0" indent="0">
              <a:buNone/>
              <a:defRPr sz="4755" b="1"/>
            </a:lvl1pPr>
            <a:lvl2pPr marL="905850" indent="0">
              <a:buNone/>
              <a:defRPr sz="3963" b="1"/>
            </a:lvl2pPr>
            <a:lvl3pPr marL="1811701" indent="0">
              <a:buNone/>
              <a:defRPr sz="3566" b="1"/>
            </a:lvl3pPr>
            <a:lvl4pPr marL="2717551" indent="0">
              <a:buNone/>
              <a:defRPr sz="3170" b="1"/>
            </a:lvl4pPr>
            <a:lvl5pPr marL="3623401" indent="0">
              <a:buNone/>
              <a:defRPr sz="3170" b="1"/>
            </a:lvl5pPr>
            <a:lvl6pPr marL="4529252" indent="0">
              <a:buNone/>
              <a:defRPr sz="3170" b="1"/>
            </a:lvl6pPr>
            <a:lvl7pPr marL="5435102" indent="0">
              <a:buNone/>
              <a:defRPr sz="3170" b="1"/>
            </a:lvl7pPr>
            <a:lvl8pPr marL="6340953" indent="0">
              <a:buNone/>
              <a:defRPr sz="3170" b="1"/>
            </a:lvl8pPr>
            <a:lvl9pPr marL="7246803" indent="0">
              <a:buNone/>
              <a:defRPr sz="3170" b="1"/>
            </a:lvl9pPr>
          </a:lstStyle>
          <a:p>
            <a:pPr lvl="0"/>
            <a:r>
              <a:rPr lang="es-ES" smtClean="0"/>
              <a:t>Editar el estilo de texto del patrón</a:t>
            </a:r>
          </a:p>
        </p:txBody>
      </p:sp>
      <p:sp>
        <p:nvSpPr>
          <p:cNvPr id="4" name="Content Placeholder 3"/>
          <p:cNvSpPr>
            <a:spLocks noGrp="1"/>
          </p:cNvSpPr>
          <p:nvPr>
            <p:ph sz="half" idx="2"/>
          </p:nvPr>
        </p:nvSpPr>
        <p:spPr>
          <a:xfrm>
            <a:off x="1663831" y="5010150"/>
            <a:ext cx="10218865" cy="73691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12228671" y="3362326"/>
            <a:ext cx="10269191" cy="1647824"/>
          </a:xfrm>
        </p:spPr>
        <p:txBody>
          <a:bodyPr anchor="b"/>
          <a:lstStyle>
            <a:lvl1pPr marL="0" indent="0">
              <a:buNone/>
              <a:defRPr sz="4755" b="1"/>
            </a:lvl1pPr>
            <a:lvl2pPr marL="905850" indent="0">
              <a:buNone/>
              <a:defRPr sz="3963" b="1"/>
            </a:lvl2pPr>
            <a:lvl3pPr marL="1811701" indent="0">
              <a:buNone/>
              <a:defRPr sz="3566" b="1"/>
            </a:lvl3pPr>
            <a:lvl4pPr marL="2717551" indent="0">
              <a:buNone/>
              <a:defRPr sz="3170" b="1"/>
            </a:lvl4pPr>
            <a:lvl5pPr marL="3623401" indent="0">
              <a:buNone/>
              <a:defRPr sz="3170" b="1"/>
            </a:lvl5pPr>
            <a:lvl6pPr marL="4529252" indent="0">
              <a:buNone/>
              <a:defRPr sz="3170" b="1"/>
            </a:lvl6pPr>
            <a:lvl7pPr marL="5435102" indent="0">
              <a:buNone/>
              <a:defRPr sz="3170" b="1"/>
            </a:lvl7pPr>
            <a:lvl8pPr marL="6340953" indent="0">
              <a:buNone/>
              <a:defRPr sz="3170" b="1"/>
            </a:lvl8pPr>
            <a:lvl9pPr marL="7246803" indent="0">
              <a:buNone/>
              <a:defRPr sz="3170" b="1"/>
            </a:lvl9pPr>
          </a:lstStyle>
          <a:p>
            <a:pPr lvl="0"/>
            <a:r>
              <a:rPr lang="es-ES" smtClean="0"/>
              <a:t>Editar el estilo de texto del patrón</a:t>
            </a:r>
          </a:p>
        </p:txBody>
      </p:sp>
      <p:sp>
        <p:nvSpPr>
          <p:cNvPr id="6" name="Content Placeholder 5"/>
          <p:cNvSpPr>
            <a:spLocks noGrp="1"/>
          </p:cNvSpPr>
          <p:nvPr>
            <p:ph sz="quarter" idx="4"/>
          </p:nvPr>
        </p:nvSpPr>
        <p:spPr>
          <a:xfrm>
            <a:off x="12228671" y="5010150"/>
            <a:ext cx="10269191" cy="73691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D3E274A6-AAEE-43EE-9EED-6EE58C813C2A}" type="datetimeFigureOut">
              <a:rPr lang="en-US" smtClean="0"/>
              <a:t>4/8/2023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3771520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D3E274A6-AAEE-43EE-9EED-6EE58C813C2A}" type="datetimeFigureOut">
              <a:rPr lang="en-US" smtClean="0"/>
              <a:t>4/8/2023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1835487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E274A6-AAEE-43EE-9EED-6EE58C813C2A}" type="datetimeFigureOut">
              <a:rPr lang="en-US" smtClean="0"/>
              <a:t>4/8/2023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1912296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63831" y="914400"/>
            <a:ext cx="7790745" cy="3200400"/>
          </a:xfrm>
        </p:spPr>
        <p:txBody>
          <a:bodyPr anchor="b"/>
          <a:lstStyle>
            <a:lvl1pPr>
              <a:defRPr sz="634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0269191" y="1974851"/>
            <a:ext cx="12228671" cy="9747250"/>
          </a:xfrm>
        </p:spPr>
        <p:txBody>
          <a:bodyPr/>
          <a:lstStyle>
            <a:lvl1pPr>
              <a:defRPr sz="6340"/>
            </a:lvl1pPr>
            <a:lvl2pPr>
              <a:defRPr sz="5548"/>
            </a:lvl2pPr>
            <a:lvl3pPr>
              <a:defRPr sz="4755"/>
            </a:lvl3pPr>
            <a:lvl4pPr>
              <a:defRPr sz="3963"/>
            </a:lvl4pPr>
            <a:lvl5pPr>
              <a:defRPr sz="3963"/>
            </a:lvl5pPr>
            <a:lvl6pPr>
              <a:defRPr sz="3963"/>
            </a:lvl6pPr>
            <a:lvl7pPr>
              <a:defRPr sz="3963"/>
            </a:lvl7pPr>
            <a:lvl8pPr>
              <a:defRPr sz="3963"/>
            </a:lvl8pPr>
            <a:lvl9pPr>
              <a:defRPr sz="3963"/>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663831" y="4114800"/>
            <a:ext cx="7790745" cy="7623176"/>
          </a:xfrm>
        </p:spPr>
        <p:txBody>
          <a:bodyPr/>
          <a:lstStyle>
            <a:lvl1pPr marL="0" indent="0">
              <a:buNone/>
              <a:defRPr sz="3170"/>
            </a:lvl1pPr>
            <a:lvl2pPr marL="905850" indent="0">
              <a:buNone/>
              <a:defRPr sz="2774"/>
            </a:lvl2pPr>
            <a:lvl3pPr marL="1811701" indent="0">
              <a:buNone/>
              <a:defRPr sz="2378"/>
            </a:lvl3pPr>
            <a:lvl4pPr marL="2717551" indent="0">
              <a:buNone/>
              <a:defRPr sz="1981"/>
            </a:lvl4pPr>
            <a:lvl5pPr marL="3623401" indent="0">
              <a:buNone/>
              <a:defRPr sz="1981"/>
            </a:lvl5pPr>
            <a:lvl6pPr marL="4529252" indent="0">
              <a:buNone/>
              <a:defRPr sz="1981"/>
            </a:lvl6pPr>
            <a:lvl7pPr marL="5435102" indent="0">
              <a:buNone/>
              <a:defRPr sz="1981"/>
            </a:lvl7pPr>
            <a:lvl8pPr marL="6340953" indent="0">
              <a:buNone/>
              <a:defRPr sz="1981"/>
            </a:lvl8pPr>
            <a:lvl9pPr marL="7246803" indent="0">
              <a:buNone/>
              <a:defRPr sz="1981"/>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D3E274A6-AAEE-43EE-9EED-6EE58C813C2A}"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4193324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63831" y="914400"/>
            <a:ext cx="7790745" cy="3200400"/>
          </a:xfrm>
        </p:spPr>
        <p:txBody>
          <a:bodyPr anchor="b"/>
          <a:lstStyle>
            <a:lvl1pPr>
              <a:defRPr sz="634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0269191" y="1974851"/>
            <a:ext cx="12228671" cy="9747250"/>
          </a:xfrm>
        </p:spPr>
        <p:txBody>
          <a:bodyPr anchor="t"/>
          <a:lstStyle>
            <a:lvl1pPr marL="0" indent="0">
              <a:buNone/>
              <a:defRPr sz="6340"/>
            </a:lvl1pPr>
            <a:lvl2pPr marL="905850" indent="0">
              <a:buNone/>
              <a:defRPr sz="5548"/>
            </a:lvl2pPr>
            <a:lvl3pPr marL="1811701" indent="0">
              <a:buNone/>
              <a:defRPr sz="4755"/>
            </a:lvl3pPr>
            <a:lvl4pPr marL="2717551" indent="0">
              <a:buNone/>
              <a:defRPr sz="3963"/>
            </a:lvl4pPr>
            <a:lvl5pPr marL="3623401" indent="0">
              <a:buNone/>
              <a:defRPr sz="3963"/>
            </a:lvl5pPr>
            <a:lvl6pPr marL="4529252" indent="0">
              <a:buNone/>
              <a:defRPr sz="3963"/>
            </a:lvl6pPr>
            <a:lvl7pPr marL="5435102" indent="0">
              <a:buNone/>
              <a:defRPr sz="3963"/>
            </a:lvl7pPr>
            <a:lvl8pPr marL="6340953" indent="0">
              <a:buNone/>
              <a:defRPr sz="3963"/>
            </a:lvl8pPr>
            <a:lvl9pPr marL="7246803" indent="0">
              <a:buNone/>
              <a:defRPr sz="3963"/>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663831" y="4114800"/>
            <a:ext cx="7790745" cy="7623176"/>
          </a:xfrm>
        </p:spPr>
        <p:txBody>
          <a:bodyPr/>
          <a:lstStyle>
            <a:lvl1pPr marL="0" indent="0">
              <a:buNone/>
              <a:defRPr sz="3170"/>
            </a:lvl1pPr>
            <a:lvl2pPr marL="905850" indent="0">
              <a:buNone/>
              <a:defRPr sz="2774"/>
            </a:lvl2pPr>
            <a:lvl3pPr marL="1811701" indent="0">
              <a:buNone/>
              <a:defRPr sz="2378"/>
            </a:lvl3pPr>
            <a:lvl4pPr marL="2717551" indent="0">
              <a:buNone/>
              <a:defRPr sz="1981"/>
            </a:lvl4pPr>
            <a:lvl5pPr marL="3623401" indent="0">
              <a:buNone/>
              <a:defRPr sz="1981"/>
            </a:lvl5pPr>
            <a:lvl6pPr marL="4529252" indent="0">
              <a:buNone/>
              <a:defRPr sz="1981"/>
            </a:lvl6pPr>
            <a:lvl7pPr marL="5435102" indent="0">
              <a:buNone/>
              <a:defRPr sz="1981"/>
            </a:lvl7pPr>
            <a:lvl8pPr marL="6340953" indent="0">
              <a:buNone/>
              <a:defRPr sz="1981"/>
            </a:lvl8pPr>
            <a:lvl9pPr marL="7246803" indent="0">
              <a:buNone/>
              <a:defRPr sz="1981"/>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D3E274A6-AAEE-43EE-9EED-6EE58C813C2A}"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48315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3E274A6-AAEE-43EE-9EED-6EE58C813C2A}"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3561505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286208" y="730250"/>
            <a:ext cx="5208508" cy="11623676"/>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660684" y="730250"/>
            <a:ext cx="15323582" cy="11623676"/>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3E274A6-AAEE-43EE-9EED-6EE58C813C2A}"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550331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4/8/2023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620314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60684" y="730251"/>
            <a:ext cx="20834033" cy="2651126"/>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60684" y="3651250"/>
            <a:ext cx="20834033" cy="8702676"/>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660684" y="12712701"/>
            <a:ext cx="5434965" cy="730250"/>
          </a:xfrm>
          <a:prstGeom prst="rect">
            <a:avLst/>
          </a:prstGeom>
        </p:spPr>
        <p:txBody>
          <a:bodyPr vert="horz" lIns="91440" tIns="45720" rIns="91440" bIns="45720" rtlCol="0" anchor="ctr"/>
          <a:lstStyle>
            <a:lvl1pPr algn="l">
              <a:defRPr sz="2378">
                <a:solidFill>
                  <a:schemeClr val="tx1">
                    <a:tint val="75000"/>
                  </a:schemeClr>
                </a:solidFill>
              </a:defRPr>
            </a:lvl1pPr>
          </a:lstStyle>
          <a:p>
            <a:fld id="{D3E274A6-AAEE-43EE-9EED-6EE58C813C2A}" type="datetimeFigureOut">
              <a:rPr lang="en-US" smtClean="0"/>
              <a:t>4/8/2023</a:t>
            </a:fld>
            <a:endParaRPr lang="en-US"/>
          </a:p>
        </p:txBody>
      </p:sp>
      <p:sp>
        <p:nvSpPr>
          <p:cNvPr id="5" name="Footer Placeholder 4"/>
          <p:cNvSpPr>
            <a:spLocks noGrp="1"/>
          </p:cNvSpPr>
          <p:nvPr>
            <p:ph type="ftr" sz="quarter" idx="3"/>
          </p:nvPr>
        </p:nvSpPr>
        <p:spPr>
          <a:xfrm>
            <a:off x="8001476" y="12712701"/>
            <a:ext cx="8152448" cy="730250"/>
          </a:xfrm>
          <a:prstGeom prst="rect">
            <a:avLst/>
          </a:prstGeom>
        </p:spPr>
        <p:txBody>
          <a:bodyPr vert="horz" lIns="91440" tIns="45720" rIns="91440" bIns="45720" rtlCol="0" anchor="ctr"/>
          <a:lstStyle>
            <a:lvl1pPr algn="ctr">
              <a:defRPr sz="2378">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059751" y="12712701"/>
            <a:ext cx="5434965" cy="730250"/>
          </a:xfrm>
          <a:prstGeom prst="rect">
            <a:avLst/>
          </a:prstGeom>
        </p:spPr>
        <p:txBody>
          <a:bodyPr vert="horz" lIns="91440" tIns="45720" rIns="91440" bIns="45720" rtlCol="0" anchor="ctr"/>
          <a:lstStyle>
            <a:lvl1pPr algn="r">
              <a:defRPr sz="2378">
                <a:solidFill>
                  <a:schemeClr val="tx1">
                    <a:tint val="75000"/>
                  </a:schemeClr>
                </a:solidFill>
              </a:defRPr>
            </a:lvl1pPr>
          </a:lstStyle>
          <a:p>
            <a:fld id="{927E8487-8125-4D8A-9D94-90ED4356D00E}" type="slidenum">
              <a:rPr lang="en-US" smtClean="0"/>
              <a:t>‹Nº›</a:t>
            </a:fld>
            <a:endParaRPr lang="en-US"/>
          </a:p>
        </p:txBody>
      </p:sp>
    </p:spTree>
    <p:extLst>
      <p:ext uri="{BB962C8B-B14F-4D97-AF65-F5344CB8AC3E}">
        <p14:creationId xmlns:p14="http://schemas.microsoft.com/office/powerpoint/2010/main" val="182793998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1811701" rtl="0" eaLnBrk="1" latinLnBrk="0" hangingPunct="1">
        <a:lnSpc>
          <a:spcPct val="90000"/>
        </a:lnSpc>
        <a:spcBef>
          <a:spcPct val="0"/>
        </a:spcBef>
        <a:buNone/>
        <a:defRPr sz="8718" kern="1200">
          <a:solidFill>
            <a:schemeClr val="tx1"/>
          </a:solidFill>
          <a:latin typeface="+mj-lt"/>
          <a:ea typeface="+mj-ea"/>
          <a:cs typeface="+mj-cs"/>
        </a:defRPr>
      </a:lvl1pPr>
    </p:titleStyle>
    <p:bodyStyle>
      <a:lvl1pPr marL="452925" indent="-452925" algn="l" defTabSz="1811701" rtl="0" eaLnBrk="1" latinLnBrk="0" hangingPunct="1">
        <a:lnSpc>
          <a:spcPct val="90000"/>
        </a:lnSpc>
        <a:spcBef>
          <a:spcPts val="1981"/>
        </a:spcBef>
        <a:buFont typeface="Arial" panose="020B0604020202020204" pitchFamily="34" charset="0"/>
        <a:buChar char="•"/>
        <a:defRPr sz="5548" kern="1200">
          <a:solidFill>
            <a:schemeClr val="tx1"/>
          </a:solidFill>
          <a:latin typeface="+mn-lt"/>
          <a:ea typeface="+mn-ea"/>
          <a:cs typeface="+mn-cs"/>
        </a:defRPr>
      </a:lvl1pPr>
      <a:lvl2pPr marL="1358776" indent="-452925" algn="l" defTabSz="1811701" rtl="0" eaLnBrk="1" latinLnBrk="0" hangingPunct="1">
        <a:lnSpc>
          <a:spcPct val="90000"/>
        </a:lnSpc>
        <a:spcBef>
          <a:spcPts val="991"/>
        </a:spcBef>
        <a:buFont typeface="Arial" panose="020B0604020202020204" pitchFamily="34" charset="0"/>
        <a:buChar char="•"/>
        <a:defRPr sz="4755" kern="1200">
          <a:solidFill>
            <a:schemeClr val="tx1"/>
          </a:solidFill>
          <a:latin typeface="+mn-lt"/>
          <a:ea typeface="+mn-ea"/>
          <a:cs typeface="+mn-cs"/>
        </a:defRPr>
      </a:lvl2pPr>
      <a:lvl3pPr marL="2264626" indent="-452925" algn="l" defTabSz="1811701" rtl="0" eaLnBrk="1" latinLnBrk="0" hangingPunct="1">
        <a:lnSpc>
          <a:spcPct val="90000"/>
        </a:lnSpc>
        <a:spcBef>
          <a:spcPts val="991"/>
        </a:spcBef>
        <a:buFont typeface="Arial" panose="020B0604020202020204" pitchFamily="34" charset="0"/>
        <a:buChar char="•"/>
        <a:defRPr sz="3963" kern="1200">
          <a:solidFill>
            <a:schemeClr val="tx1"/>
          </a:solidFill>
          <a:latin typeface="+mn-lt"/>
          <a:ea typeface="+mn-ea"/>
          <a:cs typeface="+mn-cs"/>
        </a:defRPr>
      </a:lvl3pPr>
      <a:lvl4pPr marL="3170476"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4pPr>
      <a:lvl5pPr marL="4076327"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5pPr>
      <a:lvl6pPr marL="4982177"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6pPr>
      <a:lvl7pPr marL="5888027"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7pPr>
      <a:lvl8pPr marL="6793878"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8pPr>
      <a:lvl9pPr marL="7699728"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9pPr>
    </p:bodyStyle>
    <p:otherStyle>
      <a:defPPr>
        <a:defRPr lang="en-US"/>
      </a:defPPr>
      <a:lvl1pPr marL="0" algn="l" defTabSz="1811701" rtl="0" eaLnBrk="1" latinLnBrk="0" hangingPunct="1">
        <a:defRPr sz="3566" kern="1200">
          <a:solidFill>
            <a:schemeClr val="tx1"/>
          </a:solidFill>
          <a:latin typeface="+mn-lt"/>
          <a:ea typeface="+mn-ea"/>
          <a:cs typeface="+mn-cs"/>
        </a:defRPr>
      </a:lvl1pPr>
      <a:lvl2pPr marL="905850" algn="l" defTabSz="1811701" rtl="0" eaLnBrk="1" latinLnBrk="0" hangingPunct="1">
        <a:defRPr sz="3566" kern="1200">
          <a:solidFill>
            <a:schemeClr val="tx1"/>
          </a:solidFill>
          <a:latin typeface="+mn-lt"/>
          <a:ea typeface="+mn-ea"/>
          <a:cs typeface="+mn-cs"/>
        </a:defRPr>
      </a:lvl2pPr>
      <a:lvl3pPr marL="1811701" algn="l" defTabSz="1811701" rtl="0" eaLnBrk="1" latinLnBrk="0" hangingPunct="1">
        <a:defRPr sz="3566" kern="1200">
          <a:solidFill>
            <a:schemeClr val="tx1"/>
          </a:solidFill>
          <a:latin typeface="+mn-lt"/>
          <a:ea typeface="+mn-ea"/>
          <a:cs typeface="+mn-cs"/>
        </a:defRPr>
      </a:lvl3pPr>
      <a:lvl4pPr marL="2717551" algn="l" defTabSz="1811701" rtl="0" eaLnBrk="1" latinLnBrk="0" hangingPunct="1">
        <a:defRPr sz="3566" kern="1200">
          <a:solidFill>
            <a:schemeClr val="tx1"/>
          </a:solidFill>
          <a:latin typeface="+mn-lt"/>
          <a:ea typeface="+mn-ea"/>
          <a:cs typeface="+mn-cs"/>
        </a:defRPr>
      </a:lvl4pPr>
      <a:lvl5pPr marL="3623401" algn="l" defTabSz="1811701" rtl="0" eaLnBrk="1" latinLnBrk="0" hangingPunct="1">
        <a:defRPr sz="3566" kern="1200">
          <a:solidFill>
            <a:schemeClr val="tx1"/>
          </a:solidFill>
          <a:latin typeface="+mn-lt"/>
          <a:ea typeface="+mn-ea"/>
          <a:cs typeface="+mn-cs"/>
        </a:defRPr>
      </a:lvl5pPr>
      <a:lvl6pPr marL="4529252" algn="l" defTabSz="1811701" rtl="0" eaLnBrk="1" latinLnBrk="0" hangingPunct="1">
        <a:defRPr sz="3566" kern="1200">
          <a:solidFill>
            <a:schemeClr val="tx1"/>
          </a:solidFill>
          <a:latin typeface="+mn-lt"/>
          <a:ea typeface="+mn-ea"/>
          <a:cs typeface="+mn-cs"/>
        </a:defRPr>
      </a:lvl6pPr>
      <a:lvl7pPr marL="5435102" algn="l" defTabSz="1811701" rtl="0" eaLnBrk="1" latinLnBrk="0" hangingPunct="1">
        <a:defRPr sz="3566" kern="1200">
          <a:solidFill>
            <a:schemeClr val="tx1"/>
          </a:solidFill>
          <a:latin typeface="+mn-lt"/>
          <a:ea typeface="+mn-ea"/>
          <a:cs typeface="+mn-cs"/>
        </a:defRPr>
      </a:lvl7pPr>
      <a:lvl8pPr marL="6340953" algn="l" defTabSz="1811701" rtl="0" eaLnBrk="1" latinLnBrk="0" hangingPunct="1">
        <a:defRPr sz="3566" kern="1200">
          <a:solidFill>
            <a:schemeClr val="tx1"/>
          </a:solidFill>
          <a:latin typeface="+mn-lt"/>
          <a:ea typeface="+mn-ea"/>
          <a:cs typeface="+mn-cs"/>
        </a:defRPr>
      </a:lvl8pPr>
      <a:lvl9pPr marL="7246803" algn="l" defTabSz="1811701" rtl="0" eaLnBrk="1" latinLnBrk="0" hangingPunct="1">
        <a:defRPr sz="356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78022" y="7793338"/>
            <a:ext cx="31353" cy="65724"/>
          </a:xfrm>
          <a:prstGeom prst="rect">
            <a:avLst/>
          </a:prstGeom>
        </p:spPr>
        <p:txBody>
          <a:bodyPr vert="horz" wrap="square" lIns="0" tIns="7938" rIns="0" bIns="0" rtlCol="0">
            <a:spAutoFit/>
          </a:bodyPr>
          <a:lstStyle/>
          <a:p>
            <a:pPr marL="7936">
              <a:spcBef>
                <a:spcPts val="62"/>
              </a:spcBef>
            </a:pPr>
            <a:r>
              <a:rPr sz="375" spc="-6" dirty="0">
                <a:latin typeface="Arial Unicode MS"/>
                <a:cs typeface="Arial Unicode MS"/>
              </a:rPr>
              <a:t>-</a:t>
            </a:r>
            <a:endParaRPr sz="375">
              <a:latin typeface="Arial Unicode MS"/>
              <a:cs typeface="Arial Unicode MS"/>
            </a:endParaRPr>
          </a:p>
        </p:txBody>
      </p:sp>
      <p:sp>
        <p:nvSpPr>
          <p:cNvPr id="9" name="Rectángulo 8"/>
          <p:cNvSpPr/>
          <p:nvPr/>
        </p:nvSpPr>
        <p:spPr>
          <a:xfrm>
            <a:off x="416435" y="548604"/>
            <a:ext cx="23029718" cy="11264622"/>
          </a:xfrm>
          <a:prstGeom prst="rect">
            <a:avLst/>
          </a:prstGeom>
        </p:spPr>
        <p:txBody>
          <a:bodyPr wrap="square">
            <a:spAutoFit/>
          </a:bodyPr>
          <a:lstStyle/>
          <a:p>
            <a:pPr algn="just"/>
            <a:r>
              <a:rPr lang="en-US" sz="5400" b="1" dirty="0" err="1"/>
              <a:t>Capítulo</a:t>
            </a:r>
            <a:r>
              <a:rPr lang="en-US" sz="5400" b="1" dirty="0"/>
              <a:t> 5 </a:t>
            </a:r>
            <a:r>
              <a:rPr lang="en-US" sz="5400" b="1" dirty="0" err="1"/>
              <a:t>Teoría</a:t>
            </a:r>
            <a:r>
              <a:rPr lang="en-US" sz="5400" b="1" dirty="0" smtClean="0"/>
              <a:t>, </a:t>
            </a:r>
            <a:r>
              <a:rPr lang="en-US" sz="5400" b="1" dirty="0" err="1" smtClean="0"/>
              <a:t>prueba</a:t>
            </a:r>
            <a:r>
              <a:rPr lang="en-US" sz="5400" b="1" dirty="0" smtClean="0"/>
              <a:t> y </a:t>
            </a:r>
            <a:r>
              <a:rPr lang="en-US" sz="5400" b="1" dirty="0" err="1" smtClean="0"/>
              <a:t>puesta</a:t>
            </a:r>
            <a:r>
              <a:rPr lang="en-US" sz="5400" b="1" dirty="0" smtClean="0"/>
              <a:t> </a:t>
            </a:r>
            <a:r>
              <a:rPr lang="en-US" sz="5400" b="1" dirty="0" err="1" smtClean="0"/>
              <a:t>en</a:t>
            </a:r>
            <a:r>
              <a:rPr lang="en-US" sz="5400" b="1" dirty="0" smtClean="0"/>
              <a:t> </a:t>
            </a:r>
            <a:r>
              <a:rPr lang="en-US" sz="5400" b="1" dirty="0" err="1" smtClean="0"/>
              <a:t>servicio</a:t>
            </a:r>
            <a:r>
              <a:rPr lang="en-US" sz="5400" b="1" dirty="0" smtClean="0"/>
              <a:t> de </a:t>
            </a:r>
            <a:r>
              <a:rPr lang="en-US" sz="5400" b="1" dirty="0" err="1"/>
              <a:t>transformadores</a:t>
            </a:r>
            <a:r>
              <a:rPr lang="en-US" sz="5400" b="1" dirty="0"/>
              <a:t> de </a:t>
            </a:r>
            <a:r>
              <a:rPr lang="en-US" sz="5400" b="1" dirty="0" err="1"/>
              <a:t>potencia</a:t>
            </a:r>
            <a:endParaRPr lang="en-US" sz="5400" b="1" dirty="0"/>
          </a:p>
          <a:p>
            <a:pPr algn="just"/>
            <a:endParaRPr lang="en-US" sz="2800" dirty="0"/>
          </a:p>
          <a:p>
            <a:pPr algn="just"/>
            <a:r>
              <a:rPr lang="en-US" sz="2800" b="1" dirty="0"/>
              <a:t>5.1 INTRODUCCION</a:t>
            </a:r>
          </a:p>
          <a:p>
            <a:pPr algn="just"/>
            <a:endParaRPr lang="en-US" sz="2800" dirty="0"/>
          </a:p>
          <a:p>
            <a:pPr algn="just"/>
            <a:r>
              <a:rPr lang="en-US" sz="2800" dirty="0"/>
              <a:t>Un </a:t>
            </a:r>
            <a:r>
              <a:rPr lang="en-US" sz="2800" dirty="0" err="1"/>
              <a:t>transformador</a:t>
            </a:r>
            <a:r>
              <a:rPr lang="en-US" sz="2800" dirty="0"/>
              <a:t> de </a:t>
            </a:r>
            <a:r>
              <a:rPr lang="en-US" sz="2800" dirty="0" err="1"/>
              <a:t>potencia</a:t>
            </a:r>
            <a:r>
              <a:rPr lang="en-US" sz="2800" dirty="0"/>
              <a:t> </a:t>
            </a:r>
            <a:r>
              <a:rPr lang="en-US" sz="2800" dirty="0" err="1"/>
              <a:t>es</a:t>
            </a:r>
            <a:r>
              <a:rPr lang="en-US" sz="2800" dirty="0"/>
              <a:t> el </a:t>
            </a:r>
            <a:r>
              <a:rPr lang="en-US" sz="2800" dirty="0" err="1"/>
              <a:t>dispositivo</a:t>
            </a:r>
            <a:r>
              <a:rPr lang="en-US" sz="2800" dirty="0"/>
              <a:t> que </a:t>
            </a:r>
            <a:r>
              <a:rPr lang="en-US" sz="2800" dirty="0" err="1"/>
              <a:t>transfiere</a:t>
            </a:r>
            <a:r>
              <a:rPr lang="en-US" sz="2800" dirty="0"/>
              <a:t> la </a:t>
            </a:r>
            <a:r>
              <a:rPr lang="en-US" sz="2800" dirty="0" err="1"/>
              <a:t>potencia</a:t>
            </a:r>
            <a:r>
              <a:rPr lang="en-US" sz="2800" dirty="0"/>
              <a:t> a </a:t>
            </a:r>
            <a:r>
              <a:rPr lang="en-US" sz="2800" dirty="0" err="1"/>
              <a:t>través</a:t>
            </a:r>
            <a:r>
              <a:rPr lang="en-US" sz="2800" dirty="0"/>
              <a:t> del </a:t>
            </a:r>
            <a:r>
              <a:rPr lang="en-US" sz="2800" dirty="0" err="1"/>
              <a:t>sistema</a:t>
            </a:r>
            <a:r>
              <a:rPr lang="en-US" sz="2800" dirty="0"/>
              <a:t> de </a:t>
            </a:r>
            <a:r>
              <a:rPr lang="en-US" sz="2800" dirty="0" err="1"/>
              <a:t>potencia</a:t>
            </a:r>
            <a:r>
              <a:rPr lang="en-US" sz="2800" dirty="0"/>
              <a:t> con </a:t>
            </a:r>
            <a:r>
              <a:rPr lang="en-US" sz="2800" dirty="0" err="1"/>
              <a:t>diferentes</a:t>
            </a:r>
            <a:r>
              <a:rPr lang="en-US" sz="2800" dirty="0"/>
              <a:t> </a:t>
            </a:r>
            <a:r>
              <a:rPr lang="en-US" sz="2800" dirty="0" err="1"/>
              <a:t>niveles</a:t>
            </a:r>
            <a:r>
              <a:rPr lang="en-US" sz="2800" dirty="0"/>
              <a:t> de </a:t>
            </a:r>
            <a:r>
              <a:rPr lang="en-US" sz="2800" dirty="0" err="1"/>
              <a:t>tensión</a:t>
            </a:r>
            <a:r>
              <a:rPr lang="en-US" sz="2800" dirty="0"/>
              <a:t>. </a:t>
            </a:r>
            <a:r>
              <a:rPr lang="en-US" sz="2800" dirty="0" err="1"/>
              <a:t>Existen</a:t>
            </a:r>
            <a:r>
              <a:rPr lang="en-US" sz="2800" dirty="0"/>
              <a:t> </a:t>
            </a:r>
            <a:r>
              <a:rPr lang="en-US" sz="2800" dirty="0" err="1"/>
              <a:t>tanto</a:t>
            </a:r>
            <a:r>
              <a:rPr lang="en-US" sz="2800" dirty="0"/>
              <a:t> </a:t>
            </a:r>
            <a:r>
              <a:rPr lang="en-US" sz="2800" dirty="0" err="1"/>
              <a:t>transformadores</a:t>
            </a:r>
            <a:r>
              <a:rPr lang="en-US" sz="2800" dirty="0"/>
              <a:t> de </a:t>
            </a:r>
            <a:r>
              <a:rPr lang="en-US" sz="2800" dirty="0" err="1"/>
              <a:t>potencia</a:t>
            </a:r>
            <a:r>
              <a:rPr lang="en-US" sz="2800" dirty="0"/>
              <a:t> </a:t>
            </a:r>
            <a:r>
              <a:rPr lang="en-US" sz="2800" dirty="0" err="1"/>
              <a:t>elevadores</a:t>
            </a:r>
            <a:r>
              <a:rPr lang="en-US" sz="2800" dirty="0"/>
              <a:t> </a:t>
            </a:r>
            <a:r>
              <a:rPr lang="en-US" sz="2800" dirty="0" err="1" smtClean="0"/>
              <a:t>como</a:t>
            </a:r>
            <a:r>
              <a:rPr lang="en-US" sz="2800" dirty="0" smtClean="0"/>
              <a:t> </a:t>
            </a:r>
            <a:r>
              <a:rPr lang="en-US" sz="2800" dirty="0" err="1" smtClean="0"/>
              <a:t>transformadores</a:t>
            </a:r>
            <a:r>
              <a:rPr lang="en-US" sz="2800" dirty="0" smtClean="0"/>
              <a:t> </a:t>
            </a:r>
            <a:r>
              <a:rPr lang="en-US" sz="2800" dirty="0"/>
              <a:t>de </a:t>
            </a:r>
            <a:r>
              <a:rPr lang="en-US" sz="2800" dirty="0" err="1"/>
              <a:t>potencia</a:t>
            </a:r>
            <a:r>
              <a:rPr lang="en-US" sz="2800" dirty="0"/>
              <a:t> </a:t>
            </a:r>
            <a:r>
              <a:rPr lang="en-US" sz="2800" dirty="0" err="1"/>
              <a:t>reductores</a:t>
            </a:r>
            <a:r>
              <a:rPr lang="en-US" sz="2800" dirty="0"/>
              <a:t>. Este </a:t>
            </a:r>
            <a:r>
              <a:rPr lang="en-US" sz="2800" dirty="0" err="1"/>
              <a:t>es</a:t>
            </a:r>
            <a:r>
              <a:rPr lang="en-US" sz="2800" dirty="0"/>
              <a:t> un </a:t>
            </a:r>
            <a:r>
              <a:rPr lang="en-US" sz="2800" dirty="0" err="1"/>
              <a:t>componente</a:t>
            </a:r>
            <a:r>
              <a:rPr lang="en-US" sz="2800" dirty="0"/>
              <a:t> </a:t>
            </a:r>
            <a:r>
              <a:rPr lang="en-US" sz="2800" dirty="0" err="1"/>
              <a:t>muy</a:t>
            </a:r>
            <a:r>
              <a:rPr lang="en-US" sz="2800" dirty="0"/>
              <a:t> </a:t>
            </a:r>
            <a:r>
              <a:rPr lang="en-US" sz="2800" dirty="0" err="1"/>
              <a:t>caro</a:t>
            </a:r>
            <a:r>
              <a:rPr lang="en-US" sz="2800" dirty="0"/>
              <a:t> </a:t>
            </a:r>
            <a:r>
              <a:rPr lang="en-US" sz="2800" dirty="0" err="1"/>
              <a:t>en</a:t>
            </a:r>
            <a:r>
              <a:rPr lang="en-US" sz="2800" dirty="0"/>
              <a:t> </a:t>
            </a:r>
            <a:r>
              <a:rPr lang="en-US" sz="2800" dirty="0" smtClean="0"/>
              <a:t>un </a:t>
            </a:r>
            <a:r>
              <a:rPr lang="en-US" sz="2800" dirty="0" err="1" smtClean="0"/>
              <a:t>sistema</a:t>
            </a:r>
            <a:r>
              <a:rPr lang="en-US" sz="2800" dirty="0" smtClean="0"/>
              <a:t> </a:t>
            </a:r>
            <a:r>
              <a:rPr lang="en-US" sz="2800" dirty="0"/>
              <a:t>de </a:t>
            </a:r>
            <a:r>
              <a:rPr lang="en-US" sz="2800" dirty="0" err="1"/>
              <a:t>potencia</a:t>
            </a:r>
            <a:r>
              <a:rPr lang="en-US" sz="2800" dirty="0"/>
              <a:t> y </a:t>
            </a:r>
            <a:r>
              <a:rPr lang="en-US" sz="2800" dirty="0" err="1"/>
              <a:t>debe</a:t>
            </a:r>
            <a:r>
              <a:rPr lang="en-US" sz="2800" dirty="0"/>
              <a:t> </a:t>
            </a:r>
            <a:r>
              <a:rPr lang="en-US" sz="2800" dirty="0" err="1"/>
              <a:t>mantenerse</a:t>
            </a:r>
            <a:r>
              <a:rPr lang="en-US" sz="2800" dirty="0"/>
              <a:t> </a:t>
            </a:r>
            <a:r>
              <a:rPr lang="en-US" sz="2800" dirty="0" err="1"/>
              <a:t>en</a:t>
            </a:r>
            <a:r>
              <a:rPr lang="en-US" sz="2800" dirty="0"/>
              <a:t> </a:t>
            </a:r>
            <a:r>
              <a:rPr lang="en-US" sz="2800" dirty="0" err="1"/>
              <a:t>buenas</a:t>
            </a:r>
            <a:r>
              <a:rPr lang="en-US" sz="2800" dirty="0"/>
              <a:t> </a:t>
            </a:r>
            <a:r>
              <a:rPr lang="en-US" sz="2800" dirty="0" err="1"/>
              <a:t>condiciones</a:t>
            </a:r>
            <a:r>
              <a:rPr lang="en-US" sz="2800" dirty="0"/>
              <a:t> para que </a:t>
            </a:r>
            <a:r>
              <a:rPr lang="en-US" sz="2800" dirty="0" err="1"/>
              <a:t>funcione</a:t>
            </a:r>
            <a:r>
              <a:rPr lang="en-US" sz="2800" dirty="0"/>
              <a:t> al </a:t>
            </a:r>
            <a:r>
              <a:rPr lang="en-US" sz="2800" dirty="0" err="1"/>
              <a:t>nivel</a:t>
            </a:r>
            <a:r>
              <a:rPr lang="en-US" sz="2800" dirty="0"/>
              <a:t> </a:t>
            </a:r>
            <a:r>
              <a:rPr lang="en-US" sz="2800" dirty="0" err="1"/>
              <a:t>óptimo</a:t>
            </a:r>
            <a:r>
              <a:rPr lang="en-US" sz="2800" dirty="0"/>
              <a:t>. Se introduce un </a:t>
            </a:r>
            <a:r>
              <a:rPr lang="en-US" sz="2800" dirty="0" err="1"/>
              <a:t>nuevo</a:t>
            </a:r>
            <a:r>
              <a:rPr lang="en-US" sz="2800" dirty="0"/>
              <a:t> </a:t>
            </a:r>
            <a:r>
              <a:rPr lang="en-US" sz="2800" dirty="0" err="1"/>
              <a:t>dispositivo</a:t>
            </a:r>
            <a:r>
              <a:rPr lang="en-US" sz="2800" dirty="0"/>
              <a:t> para </a:t>
            </a:r>
            <a:r>
              <a:rPr lang="en-US" sz="2800" dirty="0" err="1"/>
              <a:t>monitorear</a:t>
            </a:r>
            <a:r>
              <a:rPr lang="en-US" sz="2800" dirty="0"/>
              <a:t> la </a:t>
            </a:r>
            <a:r>
              <a:rPr lang="en-US" sz="2800" dirty="0" err="1"/>
              <a:t>condición</a:t>
            </a:r>
            <a:r>
              <a:rPr lang="en-US" sz="2800" dirty="0"/>
              <a:t> de la </a:t>
            </a:r>
            <a:r>
              <a:rPr lang="en-US" sz="2800" dirty="0" err="1"/>
              <a:t>aislación</a:t>
            </a:r>
            <a:r>
              <a:rPr lang="en-US" sz="2800" dirty="0"/>
              <a:t> al </a:t>
            </a:r>
            <a:r>
              <a:rPr lang="en-US" sz="2800" dirty="0" err="1"/>
              <a:t>monitorear</a:t>
            </a:r>
            <a:r>
              <a:rPr lang="en-US" sz="2800" dirty="0"/>
              <a:t> la </a:t>
            </a:r>
            <a:r>
              <a:rPr lang="en-US" sz="2800" dirty="0" err="1"/>
              <a:t>descarga</a:t>
            </a:r>
            <a:r>
              <a:rPr lang="en-US" sz="2800" dirty="0"/>
              <a:t> </a:t>
            </a:r>
            <a:r>
              <a:rPr lang="en-US" sz="2800" dirty="0" err="1"/>
              <a:t>parcial</a:t>
            </a:r>
            <a:r>
              <a:rPr lang="en-US" sz="2800" dirty="0"/>
              <a:t> </a:t>
            </a:r>
            <a:r>
              <a:rPr lang="en-US" sz="2800" dirty="0" err="1"/>
              <a:t>en</a:t>
            </a:r>
            <a:r>
              <a:rPr lang="en-US" sz="2800" dirty="0"/>
              <a:t> </a:t>
            </a:r>
            <a:r>
              <a:rPr lang="en-US" sz="2800" dirty="0" err="1"/>
              <a:t>los</a:t>
            </a:r>
            <a:r>
              <a:rPr lang="en-US" sz="2800" dirty="0"/>
              <a:t> </a:t>
            </a:r>
            <a:r>
              <a:rPr lang="en-US" sz="2800" dirty="0" err="1"/>
              <a:t>transformadores</a:t>
            </a:r>
            <a:r>
              <a:rPr lang="en-US" sz="2800" dirty="0"/>
              <a:t> </a:t>
            </a:r>
            <a:r>
              <a:rPr lang="en-US" sz="2800" dirty="0" err="1"/>
              <a:t>como</a:t>
            </a:r>
            <a:r>
              <a:rPr lang="en-US" sz="2800" dirty="0"/>
              <a:t> </a:t>
            </a:r>
            <a:r>
              <a:rPr lang="en-US" sz="2800" dirty="0" err="1"/>
              <a:t>monitoreo</a:t>
            </a:r>
            <a:r>
              <a:rPr lang="en-US" sz="2800" dirty="0"/>
              <a:t> </a:t>
            </a:r>
            <a:r>
              <a:rPr lang="en-US" sz="2800" dirty="0" err="1" smtClean="0"/>
              <a:t>en</a:t>
            </a:r>
            <a:r>
              <a:rPr lang="en-US" sz="2800" dirty="0" smtClean="0"/>
              <a:t> vivo </a:t>
            </a:r>
            <a:r>
              <a:rPr lang="en-US" sz="2800" dirty="0"/>
              <a:t>y </a:t>
            </a:r>
            <a:r>
              <a:rPr lang="en-US" sz="2800" dirty="0" err="1"/>
              <a:t>puede</a:t>
            </a:r>
            <a:r>
              <a:rPr lang="en-US" sz="2800" dirty="0"/>
              <a:t> </a:t>
            </a:r>
            <a:r>
              <a:rPr lang="en-US" sz="2800" dirty="0" err="1"/>
              <a:t>ayudar</a:t>
            </a:r>
            <a:r>
              <a:rPr lang="en-US" sz="2800" dirty="0"/>
              <a:t> a </a:t>
            </a:r>
            <a:r>
              <a:rPr lang="en-US" sz="2800" dirty="0" err="1"/>
              <a:t>predecir</a:t>
            </a:r>
            <a:r>
              <a:rPr lang="en-US" sz="2800" dirty="0"/>
              <a:t> </a:t>
            </a:r>
            <a:r>
              <a:rPr lang="en-US" sz="2800" dirty="0" err="1"/>
              <a:t>cuándo</a:t>
            </a:r>
            <a:r>
              <a:rPr lang="en-US" sz="2800" dirty="0"/>
              <a:t> </a:t>
            </a:r>
            <a:r>
              <a:rPr lang="en-US" sz="2800" dirty="0" err="1"/>
              <a:t>fallará</a:t>
            </a:r>
            <a:r>
              <a:rPr lang="en-US" sz="2800" dirty="0"/>
              <a:t> la </a:t>
            </a:r>
            <a:r>
              <a:rPr lang="en-US" sz="2800" dirty="0" err="1"/>
              <a:t>aislación</a:t>
            </a:r>
            <a:r>
              <a:rPr lang="en-US" sz="2800" dirty="0"/>
              <a:t> del </a:t>
            </a:r>
            <a:r>
              <a:rPr lang="en-US" sz="2800" dirty="0" err="1"/>
              <a:t>transformador</a:t>
            </a:r>
            <a:r>
              <a:rPr lang="en-US" sz="2800" dirty="0"/>
              <a:t>, que </a:t>
            </a:r>
            <a:r>
              <a:rPr lang="en-US" sz="2800" dirty="0" err="1"/>
              <a:t>es</a:t>
            </a:r>
            <a:r>
              <a:rPr lang="en-US" sz="2800" dirty="0"/>
              <a:t> la causa </a:t>
            </a:r>
            <a:r>
              <a:rPr lang="en-US" sz="2800" dirty="0" err="1"/>
              <a:t>más</a:t>
            </a:r>
            <a:r>
              <a:rPr lang="en-US" sz="2800" dirty="0"/>
              <a:t> </a:t>
            </a:r>
            <a:r>
              <a:rPr lang="en-US" sz="2800" dirty="0" err="1"/>
              <a:t>común</a:t>
            </a:r>
            <a:r>
              <a:rPr lang="en-US" sz="2800" dirty="0"/>
              <a:t> de </a:t>
            </a:r>
            <a:r>
              <a:rPr lang="en-US" sz="2800" dirty="0" err="1"/>
              <a:t>falla</a:t>
            </a:r>
            <a:r>
              <a:rPr lang="en-US" sz="2800" dirty="0"/>
              <a:t> de </a:t>
            </a:r>
            <a:r>
              <a:rPr lang="en-US" sz="2800" dirty="0" err="1"/>
              <a:t>los</a:t>
            </a:r>
            <a:r>
              <a:rPr lang="en-US" sz="2800" dirty="0"/>
              <a:t> </a:t>
            </a:r>
            <a:r>
              <a:rPr lang="en-US" sz="2800" dirty="0" err="1"/>
              <a:t>transformadores</a:t>
            </a:r>
            <a:r>
              <a:rPr lang="en-US" sz="2800" dirty="0"/>
              <a:t> de </a:t>
            </a:r>
            <a:r>
              <a:rPr lang="en-US" sz="2800" dirty="0" err="1"/>
              <a:t>potencia</a:t>
            </a:r>
            <a:r>
              <a:rPr lang="en-US" sz="2800" dirty="0"/>
              <a:t>.</a:t>
            </a:r>
          </a:p>
          <a:p>
            <a:pPr algn="just"/>
            <a:endParaRPr lang="en-US" sz="2800" dirty="0"/>
          </a:p>
          <a:p>
            <a:pPr algn="just"/>
            <a:r>
              <a:rPr lang="en-US" sz="2800" b="1" dirty="0"/>
              <a:t>5.2 CONSTRUCCIÓN </a:t>
            </a:r>
            <a:r>
              <a:rPr lang="en-US" sz="2800" b="1" dirty="0" smtClean="0"/>
              <a:t>DEL TRANSFORMADOR</a:t>
            </a:r>
            <a:endParaRPr lang="en-US" sz="2800" b="1" dirty="0"/>
          </a:p>
          <a:p>
            <a:pPr algn="just"/>
            <a:endParaRPr lang="en-US" sz="2800" dirty="0"/>
          </a:p>
          <a:p>
            <a:pPr algn="just"/>
            <a:r>
              <a:rPr lang="en-US" sz="2800" dirty="0" smtClean="0"/>
              <a:t>La </a:t>
            </a:r>
            <a:r>
              <a:rPr lang="en-US" sz="2800" dirty="0" err="1" smtClean="0"/>
              <a:t>Figura</a:t>
            </a:r>
            <a:r>
              <a:rPr lang="en-US" sz="2800" dirty="0" smtClean="0"/>
              <a:t> 5.1 </a:t>
            </a:r>
            <a:r>
              <a:rPr lang="en-US" sz="2800" dirty="0" err="1" smtClean="0"/>
              <a:t>muestra</a:t>
            </a:r>
            <a:r>
              <a:rPr lang="en-US" sz="2800" dirty="0" smtClean="0"/>
              <a:t> las </a:t>
            </a:r>
            <a:r>
              <a:rPr lang="en-US" sz="2800" dirty="0" err="1" smtClean="0"/>
              <a:t>diferentes</a:t>
            </a:r>
            <a:r>
              <a:rPr lang="en-US" sz="2800" dirty="0" smtClean="0"/>
              <a:t> </a:t>
            </a:r>
            <a:r>
              <a:rPr lang="en-US" sz="2800" dirty="0" err="1" smtClean="0"/>
              <a:t>partes</a:t>
            </a:r>
            <a:r>
              <a:rPr lang="en-US" sz="2800" dirty="0" smtClean="0"/>
              <a:t> de un </a:t>
            </a:r>
            <a:r>
              <a:rPr lang="en-US" sz="2800" dirty="0" err="1"/>
              <a:t>transformador</a:t>
            </a:r>
            <a:r>
              <a:rPr lang="en-US" sz="2800" dirty="0"/>
              <a:t>.</a:t>
            </a:r>
          </a:p>
          <a:p>
            <a:pPr algn="just"/>
            <a:r>
              <a:rPr lang="en-US" sz="2800" dirty="0"/>
              <a:t>Un </a:t>
            </a:r>
            <a:r>
              <a:rPr lang="en-US" sz="2800" dirty="0" err="1"/>
              <a:t>transformador</a:t>
            </a:r>
            <a:r>
              <a:rPr lang="en-US" sz="2800" dirty="0"/>
              <a:t> </a:t>
            </a:r>
            <a:r>
              <a:rPr lang="en-US" sz="2800" dirty="0" err="1"/>
              <a:t>consta</a:t>
            </a:r>
            <a:r>
              <a:rPr lang="en-US" sz="2800" dirty="0"/>
              <a:t> de la </a:t>
            </a:r>
            <a:r>
              <a:rPr lang="en-US" sz="2800" dirty="0" err="1" smtClean="0"/>
              <a:t>cuba</a:t>
            </a:r>
            <a:r>
              <a:rPr lang="en-US" sz="2800" dirty="0" smtClean="0"/>
              <a:t> y </a:t>
            </a:r>
            <a:r>
              <a:rPr lang="en-US" sz="2800" dirty="0" err="1" smtClean="0"/>
              <a:t>sus</a:t>
            </a:r>
            <a:r>
              <a:rPr lang="en-US" sz="2800" dirty="0" smtClean="0"/>
              <a:t> </a:t>
            </a:r>
            <a:r>
              <a:rPr lang="en-US" sz="2800" dirty="0" err="1" smtClean="0"/>
              <a:t>accesorios</a:t>
            </a:r>
            <a:r>
              <a:rPr lang="en-US" sz="2800" dirty="0" smtClean="0"/>
              <a:t>, el </a:t>
            </a:r>
            <a:r>
              <a:rPr lang="en-US" sz="2800" dirty="0" err="1"/>
              <a:t>núcleo</a:t>
            </a:r>
            <a:r>
              <a:rPr lang="en-US" sz="2800" dirty="0"/>
              <a:t> y el </a:t>
            </a:r>
            <a:r>
              <a:rPr lang="en-US" sz="2800" dirty="0" err="1"/>
              <a:t>conjunto</a:t>
            </a:r>
            <a:r>
              <a:rPr lang="en-US" sz="2800" dirty="0"/>
              <a:t> de </a:t>
            </a:r>
            <a:r>
              <a:rPr lang="en-US" sz="2800" dirty="0" err="1"/>
              <a:t>bobinado</a:t>
            </a:r>
            <a:r>
              <a:rPr lang="en-US" sz="2800" dirty="0"/>
              <a:t>, y el </a:t>
            </a:r>
            <a:r>
              <a:rPr lang="en-US" sz="2800" dirty="0" err="1"/>
              <a:t>medio</a:t>
            </a:r>
            <a:r>
              <a:rPr lang="en-US" sz="2800" dirty="0"/>
              <a:t> </a:t>
            </a:r>
            <a:r>
              <a:rPr lang="en-US" sz="2800" dirty="0" err="1"/>
              <a:t>aislante</a:t>
            </a:r>
            <a:r>
              <a:rPr lang="en-US" sz="2800" dirty="0"/>
              <a:t> y </a:t>
            </a:r>
            <a:r>
              <a:rPr lang="en-US" sz="2800" dirty="0" err="1"/>
              <a:t>refrigerante</a:t>
            </a:r>
            <a:r>
              <a:rPr lang="en-US" sz="2800" dirty="0"/>
              <a:t>. La </a:t>
            </a:r>
            <a:r>
              <a:rPr lang="en-US" sz="2800" dirty="0" err="1"/>
              <a:t>cuba</a:t>
            </a:r>
            <a:r>
              <a:rPr lang="en-US" sz="2800" dirty="0"/>
              <a:t> </a:t>
            </a:r>
            <a:r>
              <a:rPr lang="en-US" sz="2800" dirty="0" err="1"/>
              <a:t>está</a:t>
            </a:r>
            <a:r>
              <a:rPr lang="en-US" sz="2800" dirty="0"/>
              <a:t> </a:t>
            </a:r>
            <a:r>
              <a:rPr lang="en-US" sz="2800" dirty="0" err="1"/>
              <a:t>hecha</a:t>
            </a:r>
            <a:r>
              <a:rPr lang="en-US" sz="2800" dirty="0"/>
              <a:t> de </a:t>
            </a:r>
            <a:r>
              <a:rPr lang="en-US" sz="2800" dirty="0" err="1"/>
              <a:t>acero</a:t>
            </a:r>
            <a:r>
              <a:rPr lang="en-US" sz="2800" dirty="0"/>
              <a:t> </a:t>
            </a:r>
            <a:r>
              <a:rPr lang="en-US" sz="2800" dirty="0" err="1"/>
              <a:t>soldado</a:t>
            </a:r>
            <a:r>
              <a:rPr lang="en-US" sz="2800" dirty="0"/>
              <a:t> y </a:t>
            </a:r>
            <a:r>
              <a:rPr lang="en-US" sz="2800" dirty="0" err="1"/>
              <a:t>pintado</a:t>
            </a:r>
            <a:r>
              <a:rPr lang="en-US" sz="2800" dirty="0"/>
              <a:t>, y </a:t>
            </a:r>
            <a:r>
              <a:rPr lang="en-US" sz="2800" dirty="0" err="1"/>
              <a:t>mecánicamente</a:t>
            </a:r>
            <a:r>
              <a:rPr lang="en-US" sz="2800" dirty="0"/>
              <a:t> </a:t>
            </a:r>
            <a:r>
              <a:rPr lang="en-US" sz="2800" dirty="0" err="1"/>
              <a:t>es</a:t>
            </a:r>
            <a:r>
              <a:rPr lang="en-US" sz="2800" dirty="0"/>
              <a:t> </a:t>
            </a:r>
            <a:r>
              <a:rPr lang="en-US" sz="2800" dirty="0" err="1"/>
              <a:t>muy</a:t>
            </a:r>
            <a:r>
              <a:rPr lang="en-US" sz="2800" dirty="0"/>
              <a:t> </a:t>
            </a:r>
            <a:r>
              <a:rPr lang="en-US" sz="2800" dirty="0" err="1"/>
              <a:t>fuerte</a:t>
            </a:r>
            <a:r>
              <a:rPr lang="en-US" sz="2800" dirty="0"/>
              <a:t> para </a:t>
            </a:r>
            <a:r>
              <a:rPr lang="en-US" sz="2800" dirty="0" err="1"/>
              <a:t>soportar</a:t>
            </a:r>
            <a:r>
              <a:rPr lang="en-US" sz="2800" dirty="0"/>
              <a:t> el </a:t>
            </a:r>
            <a:r>
              <a:rPr lang="en-US" sz="2800" dirty="0" err="1"/>
              <a:t>núcleo</a:t>
            </a:r>
            <a:r>
              <a:rPr lang="en-US" sz="2800" dirty="0"/>
              <a:t> y </a:t>
            </a:r>
            <a:r>
              <a:rPr lang="en-US" sz="2800" dirty="0" err="1"/>
              <a:t>los</a:t>
            </a:r>
            <a:r>
              <a:rPr lang="en-US" sz="2800" dirty="0"/>
              <a:t> </a:t>
            </a:r>
          </a:p>
          <a:p>
            <a:pPr algn="just"/>
            <a:r>
              <a:rPr lang="en-US" sz="2800" dirty="0" err="1"/>
              <a:t>devanados</a:t>
            </a:r>
            <a:r>
              <a:rPr lang="en-US" sz="2800" dirty="0"/>
              <a:t> del </a:t>
            </a:r>
            <a:r>
              <a:rPr lang="en-US" sz="2800" dirty="0" err="1"/>
              <a:t>transformador</a:t>
            </a:r>
            <a:r>
              <a:rPr lang="en-US" sz="2800" dirty="0"/>
              <a:t> y el peso del </a:t>
            </a:r>
            <a:r>
              <a:rPr lang="en-US" sz="2800" dirty="0" err="1"/>
              <a:t>aceite</a:t>
            </a:r>
            <a:r>
              <a:rPr lang="en-US" sz="2800" dirty="0" smtClean="0"/>
              <a:t>. Los </a:t>
            </a:r>
            <a:r>
              <a:rPr lang="en-US" sz="2800" dirty="0" err="1"/>
              <a:t>accesorios</a:t>
            </a:r>
            <a:r>
              <a:rPr lang="en-US" sz="2800" dirty="0"/>
              <a:t> </a:t>
            </a:r>
            <a:r>
              <a:rPr lang="en-US" sz="2800" dirty="0" err="1"/>
              <a:t>pueden</a:t>
            </a:r>
            <a:r>
              <a:rPr lang="en-US" sz="2800" dirty="0"/>
              <a:t> </a:t>
            </a:r>
            <a:r>
              <a:rPr lang="en-US" sz="2800" dirty="0" err="1"/>
              <a:t>incluir</a:t>
            </a:r>
            <a:r>
              <a:rPr lang="en-US" sz="2800" dirty="0"/>
              <a:t> lo </a:t>
            </a:r>
            <a:r>
              <a:rPr lang="en-US" sz="2800" dirty="0" err="1"/>
              <a:t>siguiente</a:t>
            </a:r>
            <a:r>
              <a:rPr lang="en-US" sz="2800" dirty="0"/>
              <a:t>:</a:t>
            </a:r>
          </a:p>
          <a:p>
            <a:pPr marL="457200" indent="-457200" algn="just">
              <a:buFont typeface="Wingdings" panose="05000000000000000000" pitchFamily="2" charset="2"/>
              <a:buChar char="q"/>
            </a:pPr>
            <a:r>
              <a:rPr lang="en-US" sz="2800" b="1" dirty="0" smtClean="0">
                <a:solidFill>
                  <a:srgbClr val="0070C0"/>
                </a:solidFill>
              </a:rPr>
              <a:t>Un </a:t>
            </a:r>
            <a:r>
              <a:rPr lang="en-US" sz="2800" b="1" dirty="0" err="1">
                <a:solidFill>
                  <a:srgbClr val="0070C0"/>
                </a:solidFill>
              </a:rPr>
              <a:t>respiradero</a:t>
            </a:r>
            <a:r>
              <a:rPr lang="en-US" sz="2800" b="1" dirty="0">
                <a:solidFill>
                  <a:srgbClr val="0070C0"/>
                </a:solidFill>
              </a:rPr>
              <a:t> para </a:t>
            </a:r>
            <a:r>
              <a:rPr lang="en-US" sz="2800" b="1" dirty="0" err="1">
                <a:solidFill>
                  <a:srgbClr val="0070C0"/>
                </a:solidFill>
              </a:rPr>
              <a:t>compensar</a:t>
            </a:r>
            <a:r>
              <a:rPr lang="en-US" sz="2800" b="1" dirty="0">
                <a:solidFill>
                  <a:srgbClr val="0070C0"/>
                </a:solidFill>
              </a:rPr>
              <a:t> la </a:t>
            </a:r>
            <a:r>
              <a:rPr lang="en-US" sz="2800" b="1" dirty="0" err="1">
                <a:solidFill>
                  <a:srgbClr val="0070C0"/>
                </a:solidFill>
              </a:rPr>
              <a:t>expansión</a:t>
            </a:r>
            <a:r>
              <a:rPr lang="en-US" sz="2800" b="1" dirty="0">
                <a:solidFill>
                  <a:srgbClr val="0070C0"/>
                </a:solidFill>
              </a:rPr>
              <a:t> y </a:t>
            </a:r>
            <a:r>
              <a:rPr lang="en-US" sz="2800" b="1" dirty="0" err="1">
                <a:solidFill>
                  <a:srgbClr val="0070C0"/>
                </a:solidFill>
              </a:rPr>
              <a:t>contracción</a:t>
            </a:r>
            <a:r>
              <a:rPr lang="en-US" sz="2800" b="1" dirty="0">
                <a:solidFill>
                  <a:srgbClr val="0070C0"/>
                </a:solidFill>
              </a:rPr>
              <a:t> del </a:t>
            </a:r>
            <a:r>
              <a:rPr lang="en-US" sz="2800" b="1" dirty="0" err="1">
                <a:solidFill>
                  <a:srgbClr val="0070C0"/>
                </a:solidFill>
              </a:rPr>
              <a:t>medio</a:t>
            </a:r>
            <a:r>
              <a:rPr lang="en-US" sz="2800" b="1" dirty="0">
                <a:solidFill>
                  <a:srgbClr val="0070C0"/>
                </a:solidFill>
              </a:rPr>
              <a:t> </a:t>
            </a:r>
            <a:r>
              <a:rPr lang="en-US" sz="2800" b="1" dirty="0" err="1">
                <a:solidFill>
                  <a:srgbClr val="0070C0"/>
                </a:solidFill>
              </a:rPr>
              <a:t>refrigerante</a:t>
            </a:r>
            <a:r>
              <a:rPr lang="en-US" sz="2800" b="1" dirty="0">
                <a:solidFill>
                  <a:srgbClr val="0070C0"/>
                </a:solidFill>
              </a:rPr>
              <a:t> (</a:t>
            </a:r>
            <a:r>
              <a:rPr lang="en-US" sz="2800" b="1" dirty="0" err="1">
                <a:solidFill>
                  <a:srgbClr val="0070C0"/>
                </a:solidFill>
              </a:rPr>
              <a:t>aceite</a:t>
            </a:r>
            <a:r>
              <a:rPr lang="en-US" sz="2800" b="1" dirty="0">
                <a:solidFill>
                  <a:srgbClr val="0070C0"/>
                </a:solidFill>
              </a:rPr>
              <a:t>) </a:t>
            </a:r>
            <a:r>
              <a:rPr lang="en-US" sz="2800" b="1" dirty="0" err="1">
                <a:solidFill>
                  <a:srgbClr val="0070C0"/>
                </a:solidFill>
              </a:rPr>
              <a:t>debido</a:t>
            </a:r>
            <a:r>
              <a:rPr lang="en-US" sz="2800" b="1" dirty="0">
                <a:solidFill>
                  <a:srgbClr val="0070C0"/>
                </a:solidFill>
              </a:rPr>
              <a:t> a </a:t>
            </a:r>
            <a:r>
              <a:rPr lang="en-US" sz="2800" b="1" dirty="0" err="1">
                <a:solidFill>
                  <a:srgbClr val="0070C0"/>
                </a:solidFill>
              </a:rPr>
              <a:t>los</a:t>
            </a:r>
            <a:r>
              <a:rPr lang="en-US" sz="2800" b="1" dirty="0">
                <a:solidFill>
                  <a:srgbClr val="0070C0"/>
                </a:solidFill>
              </a:rPr>
              <a:t> </a:t>
            </a:r>
            <a:r>
              <a:rPr lang="en-US" sz="2800" b="1" dirty="0" err="1">
                <a:solidFill>
                  <a:srgbClr val="0070C0"/>
                </a:solidFill>
              </a:rPr>
              <a:t>cambios</a:t>
            </a:r>
            <a:r>
              <a:rPr lang="en-US" sz="2800" b="1" dirty="0">
                <a:solidFill>
                  <a:srgbClr val="0070C0"/>
                </a:solidFill>
              </a:rPr>
              <a:t> </a:t>
            </a:r>
            <a:r>
              <a:rPr lang="en-US" sz="2800" b="1" dirty="0" smtClean="0">
                <a:solidFill>
                  <a:srgbClr val="0070C0"/>
                </a:solidFill>
              </a:rPr>
              <a:t>de </a:t>
            </a:r>
            <a:r>
              <a:rPr lang="en-US" sz="2800" b="1" dirty="0" err="1" smtClean="0">
                <a:solidFill>
                  <a:srgbClr val="0070C0"/>
                </a:solidFill>
              </a:rPr>
              <a:t>temperatura</a:t>
            </a:r>
            <a:r>
              <a:rPr lang="en-US" sz="2800" b="1" dirty="0">
                <a:solidFill>
                  <a:srgbClr val="0070C0"/>
                </a:solidFill>
              </a:rPr>
              <a:t>. </a:t>
            </a:r>
            <a:r>
              <a:rPr lang="en-US" sz="2800" b="1" dirty="0" smtClean="0">
                <a:solidFill>
                  <a:srgbClr val="0070C0"/>
                </a:solidFill>
              </a:rPr>
              <a:t>Las </a:t>
            </a:r>
            <a:r>
              <a:rPr lang="en-US" sz="2800" b="1" dirty="0" err="1" smtClean="0">
                <a:solidFill>
                  <a:srgbClr val="0070C0"/>
                </a:solidFill>
              </a:rPr>
              <a:t>unidades</a:t>
            </a:r>
            <a:r>
              <a:rPr lang="en-US" sz="2800" b="1" dirty="0" smtClean="0">
                <a:solidFill>
                  <a:srgbClr val="0070C0"/>
                </a:solidFill>
              </a:rPr>
              <a:t> </a:t>
            </a:r>
            <a:r>
              <a:rPr lang="en-US" sz="2800" b="1" dirty="0" err="1">
                <a:solidFill>
                  <a:srgbClr val="0070C0"/>
                </a:solidFill>
              </a:rPr>
              <a:t>pequeñas</a:t>
            </a:r>
            <a:r>
              <a:rPr lang="en-US" sz="2800" b="1" dirty="0">
                <a:solidFill>
                  <a:srgbClr val="0070C0"/>
                </a:solidFill>
              </a:rPr>
              <a:t> </a:t>
            </a:r>
            <a:r>
              <a:rPr lang="en-US" sz="2800" b="1" dirty="0" err="1">
                <a:solidFill>
                  <a:srgbClr val="0070C0"/>
                </a:solidFill>
              </a:rPr>
              <a:t>tienen</a:t>
            </a:r>
            <a:r>
              <a:rPr lang="en-US" sz="2800" b="1" dirty="0">
                <a:solidFill>
                  <a:srgbClr val="0070C0"/>
                </a:solidFill>
              </a:rPr>
              <a:t> un </a:t>
            </a:r>
            <a:r>
              <a:rPr lang="en-US" sz="2800" b="1" dirty="0" err="1">
                <a:solidFill>
                  <a:srgbClr val="0070C0"/>
                </a:solidFill>
              </a:rPr>
              <a:t>espacio</a:t>
            </a:r>
            <a:r>
              <a:rPr lang="en-US" sz="2800" b="1" dirty="0">
                <a:solidFill>
                  <a:srgbClr val="0070C0"/>
                </a:solidFill>
              </a:rPr>
              <a:t> de </a:t>
            </a:r>
            <a:r>
              <a:rPr lang="en-US" sz="2800" b="1" dirty="0" err="1">
                <a:solidFill>
                  <a:srgbClr val="0070C0"/>
                </a:solidFill>
              </a:rPr>
              <a:t>aire</a:t>
            </a:r>
            <a:r>
              <a:rPr lang="en-US" sz="2800" b="1" dirty="0">
                <a:solidFill>
                  <a:srgbClr val="0070C0"/>
                </a:solidFill>
              </a:rPr>
              <a:t> </a:t>
            </a:r>
            <a:r>
              <a:rPr lang="en-US" sz="2800" b="1" dirty="0" err="1">
                <a:solidFill>
                  <a:srgbClr val="0070C0"/>
                </a:solidFill>
              </a:rPr>
              <a:t>sobre</a:t>
            </a:r>
            <a:r>
              <a:rPr lang="en-US" sz="2800" b="1" dirty="0">
                <a:solidFill>
                  <a:srgbClr val="0070C0"/>
                </a:solidFill>
              </a:rPr>
              <a:t> el </a:t>
            </a:r>
            <a:r>
              <a:rPr lang="en-US" sz="2800" b="1" dirty="0" err="1">
                <a:solidFill>
                  <a:srgbClr val="0070C0"/>
                </a:solidFill>
              </a:rPr>
              <a:t>aceite</a:t>
            </a:r>
            <a:r>
              <a:rPr lang="en-US" sz="2800" b="1" dirty="0">
                <a:solidFill>
                  <a:srgbClr val="0070C0"/>
                </a:solidFill>
              </a:rPr>
              <a:t> </a:t>
            </a:r>
            <a:r>
              <a:rPr lang="en-US" sz="2800" b="1" dirty="0" err="1">
                <a:solidFill>
                  <a:srgbClr val="0070C0"/>
                </a:solidFill>
              </a:rPr>
              <a:t>conectado</a:t>
            </a:r>
            <a:r>
              <a:rPr lang="en-US" sz="2800" b="1" dirty="0">
                <a:solidFill>
                  <a:srgbClr val="0070C0"/>
                </a:solidFill>
              </a:rPr>
              <a:t> a la </a:t>
            </a:r>
            <a:r>
              <a:rPr lang="en-US" sz="2800" b="1" dirty="0" err="1">
                <a:solidFill>
                  <a:srgbClr val="0070C0"/>
                </a:solidFill>
              </a:rPr>
              <a:t>atmósfera</a:t>
            </a:r>
            <a:r>
              <a:rPr lang="en-US" sz="2800" b="1" dirty="0">
                <a:solidFill>
                  <a:srgbClr val="0070C0"/>
                </a:solidFill>
              </a:rPr>
              <a:t> </a:t>
            </a:r>
            <a:r>
              <a:rPr lang="en-US" sz="2800" b="1" dirty="0" err="1">
                <a:solidFill>
                  <a:srgbClr val="0070C0"/>
                </a:solidFill>
              </a:rPr>
              <a:t>por</a:t>
            </a:r>
            <a:r>
              <a:rPr lang="en-US" sz="2800" b="1" dirty="0">
                <a:solidFill>
                  <a:srgbClr val="0070C0"/>
                </a:solidFill>
              </a:rPr>
              <a:t> el </a:t>
            </a:r>
            <a:r>
              <a:rPr lang="en-US" sz="2800" b="1" dirty="0" err="1">
                <a:solidFill>
                  <a:srgbClr val="0070C0"/>
                </a:solidFill>
              </a:rPr>
              <a:t>respiradero</a:t>
            </a:r>
            <a:r>
              <a:rPr lang="en-US" sz="2800" b="1" dirty="0">
                <a:solidFill>
                  <a:srgbClr val="0070C0"/>
                </a:solidFill>
              </a:rPr>
              <a:t>. El </a:t>
            </a:r>
            <a:r>
              <a:rPr lang="en-US" sz="2800" b="1" dirty="0" err="1">
                <a:solidFill>
                  <a:srgbClr val="0070C0"/>
                </a:solidFill>
              </a:rPr>
              <a:t>respiradero</a:t>
            </a:r>
            <a:r>
              <a:rPr lang="en-US" sz="2800" b="1" dirty="0">
                <a:solidFill>
                  <a:srgbClr val="0070C0"/>
                </a:solidFill>
              </a:rPr>
              <a:t> </a:t>
            </a:r>
            <a:r>
              <a:rPr lang="en-US" sz="2800" b="1" dirty="0" err="1">
                <a:solidFill>
                  <a:srgbClr val="0070C0"/>
                </a:solidFill>
              </a:rPr>
              <a:t>debe</a:t>
            </a:r>
            <a:r>
              <a:rPr lang="en-US" sz="2800" b="1" dirty="0">
                <a:solidFill>
                  <a:srgbClr val="0070C0"/>
                </a:solidFill>
              </a:rPr>
              <a:t> </a:t>
            </a:r>
            <a:r>
              <a:rPr lang="en-US" sz="2800" b="1" dirty="0" err="1">
                <a:solidFill>
                  <a:srgbClr val="0070C0"/>
                </a:solidFill>
              </a:rPr>
              <a:t>proteger</a:t>
            </a:r>
            <a:r>
              <a:rPr lang="en-US" sz="2800" b="1" dirty="0">
                <a:solidFill>
                  <a:srgbClr val="0070C0"/>
                </a:solidFill>
              </a:rPr>
              <a:t> el </a:t>
            </a:r>
            <a:r>
              <a:rPr lang="en-US" sz="2800" b="1" dirty="0" err="1">
                <a:solidFill>
                  <a:srgbClr val="0070C0"/>
                </a:solidFill>
              </a:rPr>
              <a:t>aceite</a:t>
            </a:r>
            <a:r>
              <a:rPr lang="en-US" sz="2800" b="1" dirty="0">
                <a:solidFill>
                  <a:srgbClr val="0070C0"/>
                </a:solidFill>
              </a:rPr>
              <a:t> </a:t>
            </a:r>
            <a:r>
              <a:rPr lang="en-US" sz="2800" b="1" dirty="0" smtClean="0">
                <a:solidFill>
                  <a:srgbClr val="0070C0"/>
                </a:solidFill>
              </a:rPr>
              <a:t>de </a:t>
            </a:r>
            <a:r>
              <a:rPr lang="en-US" sz="2800" b="1" dirty="0" err="1" smtClean="0">
                <a:solidFill>
                  <a:srgbClr val="0070C0"/>
                </a:solidFill>
              </a:rPr>
              <a:t>los</a:t>
            </a:r>
            <a:r>
              <a:rPr lang="en-US" sz="2800" b="1" dirty="0" smtClean="0">
                <a:solidFill>
                  <a:srgbClr val="0070C0"/>
                </a:solidFill>
              </a:rPr>
              <a:t> </a:t>
            </a:r>
            <a:r>
              <a:rPr lang="en-US" sz="2800" b="1" dirty="0" err="1">
                <a:solidFill>
                  <a:srgbClr val="0070C0"/>
                </a:solidFill>
              </a:rPr>
              <a:t>cambios</a:t>
            </a:r>
            <a:r>
              <a:rPr lang="en-US" sz="2800" b="1" dirty="0">
                <a:solidFill>
                  <a:srgbClr val="0070C0"/>
                </a:solidFill>
              </a:rPr>
              <a:t> </a:t>
            </a:r>
            <a:r>
              <a:rPr lang="en-US" sz="2800" b="1" dirty="0" err="1">
                <a:solidFill>
                  <a:srgbClr val="0070C0"/>
                </a:solidFill>
              </a:rPr>
              <a:t>debidos</a:t>
            </a:r>
            <a:r>
              <a:rPr lang="en-US" sz="2800" b="1" dirty="0">
                <a:solidFill>
                  <a:srgbClr val="0070C0"/>
                </a:solidFill>
              </a:rPr>
              <a:t> a la </a:t>
            </a:r>
            <a:r>
              <a:rPr lang="en-US" sz="2800" b="1" dirty="0" err="1">
                <a:solidFill>
                  <a:srgbClr val="0070C0"/>
                </a:solidFill>
              </a:rPr>
              <a:t>humedad</a:t>
            </a:r>
            <a:r>
              <a:rPr lang="en-US" sz="2800" b="1" dirty="0">
                <a:solidFill>
                  <a:srgbClr val="0070C0"/>
                </a:solidFill>
              </a:rPr>
              <a:t>, la </a:t>
            </a:r>
            <a:r>
              <a:rPr lang="en-US" sz="2800" b="1" dirty="0" err="1">
                <a:solidFill>
                  <a:srgbClr val="0070C0"/>
                </a:solidFill>
              </a:rPr>
              <a:t>nieve</a:t>
            </a:r>
            <a:r>
              <a:rPr lang="en-US" sz="2800" b="1" dirty="0">
                <a:solidFill>
                  <a:srgbClr val="0070C0"/>
                </a:solidFill>
              </a:rPr>
              <a:t>, etc.</a:t>
            </a:r>
          </a:p>
          <a:p>
            <a:pPr marL="457200" indent="-457200" algn="just">
              <a:buFont typeface="Wingdings" panose="05000000000000000000" pitchFamily="2" charset="2"/>
              <a:buChar char="q"/>
            </a:pPr>
            <a:r>
              <a:rPr lang="en-US" sz="2800" b="1" dirty="0" smtClean="0">
                <a:solidFill>
                  <a:srgbClr val="0070C0"/>
                </a:solidFill>
              </a:rPr>
              <a:t>Un </a:t>
            </a:r>
            <a:r>
              <a:rPr lang="en-US" sz="2800" b="1" dirty="0" err="1" smtClean="0">
                <a:solidFill>
                  <a:srgbClr val="0070C0"/>
                </a:solidFill>
              </a:rPr>
              <a:t>conservador</a:t>
            </a:r>
            <a:r>
              <a:rPr lang="en-US" sz="2800" b="1" dirty="0" smtClean="0">
                <a:solidFill>
                  <a:srgbClr val="0070C0"/>
                </a:solidFill>
              </a:rPr>
              <a:t> o </a:t>
            </a:r>
            <a:r>
              <a:rPr lang="en-US" sz="2800" b="1" dirty="0" err="1" smtClean="0">
                <a:solidFill>
                  <a:srgbClr val="0070C0"/>
                </a:solidFill>
              </a:rPr>
              <a:t>tanque</a:t>
            </a:r>
            <a:r>
              <a:rPr lang="en-US" sz="2800" b="1" dirty="0" smtClean="0">
                <a:solidFill>
                  <a:srgbClr val="0070C0"/>
                </a:solidFill>
              </a:rPr>
              <a:t> de </a:t>
            </a:r>
            <a:r>
              <a:rPr lang="en-US" sz="2800" b="1" dirty="0" err="1" smtClean="0">
                <a:solidFill>
                  <a:srgbClr val="0070C0"/>
                </a:solidFill>
              </a:rPr>
              <a:t>expansión</a:t>
            </a:r>
            <a:r>
              <a:rPr lang="en-US" sz="2800" b="1" dirty="0" smtClean="0">
                <a:solidFill>
                  <a:srgbClr val="0070C0"/>
                </a:solidFill>
              </a:rPr>
              <a:t> </a:t>
            </a:r>
            <a:r>
              <a:rPr lang="en-US" sz="2800" b="1" dirty="0" err="1" smtClean="0">
                <a:solidFill>
                  <a:srgbClr val="0070C0"/>
                </a:solidFill>
              </a:rPr>
              <a:t>es</a:t>
            </a:r>
            <a:r>
              <a:rPr lang="en-US" sz="2800" b="1" dirty="0" smtClean="0">
                <a:solidFill>
                  <a:srgbClr val="0070C0"/>
                </a:solidFill>
              </a:rPr>
              <a:t> un </a:t>
            </a:r>
            <a:r>
              <a:rPr lang="en-US" sz="2800" b="1" dirty="0" err="1" smtClean="0">
                <a:solidFill>
                  <a:srgbClr val="0070C0"/>
                </a:solidFill>
              </a:rPr>
              <a:t>tanque</a:t>
            </a:r>
            <a:r>
              <a:rPr lang="en-US" sz="2800" b="1" dirty="0" smtClean="0">
                <a:solidFill>
                  <a:srgbClr val="0070C0"/>
                </a:solidFill>
              </a:rPr>
              <a:t> </a:t>
            </a:r>
            <a:r>
              <a:rPr lang="en-US" sz="2800" b="1" dirty="0" err="1">
                <a:solidFill>
                  <a:srgbClr val="0070C0"/>
                </a:solidFill>
              </a:rPr>
              <a:t>pequeño</a:t>
            </a:r>
            <a:r>
              <a:rPr lang="en-US" sz="2800" b="1" dirty="0">
                <a:solidFill>
                  <a:srgbClr val="0070C0"/>
                </a:solidFill>
              </a:rPr>
              <a:t> que </a:t>
            </a:r>
            <a:r>
              <a:rPr lang="en-US" sz="2800" b="1" dirty="0" err="1">
                <a:solidFill>
                  <a:srgbClr val="0070C0"/>
                </a:solidFill>
              </a:rPr>
              <a:t>mantiene</a:t>
            </a:r>
            <a:r>
              <a:rPr lang="en-US" sz="2800" b="1" dirty="0">
                <a:solidFill>
                  <a:srgbClr val="0070C0"/>
                </a:solidFill>
              </a:rPr>
              <a:t> la </a:t>
            </a:r>
            <a:r>
              <a:rPr lang="en-US" sz="2800" b="1" dirty="0" err="1">
                <a:solidFill>
                  <a:srgbClr val="0070C0"/>
                </a:solidFill>
              </a:rPr>
              <a:t>cuba</a:t>
            </a:r>
            <a:r>
              <a:rPr lang="en-US" sz="2800" b="1" dirty="0">
                <a:solidFill>
                  <a:srgbClr val="0070C0"/>
                </a:solidFill>
              </a:rPr>
              <a:t> principal </a:t>
            </a:r>
            <a:r>
              <a:rPr lang="en-US" sz="2800" b="1" dirty="0" err="1">
                <a:solidFill>
                  <a:srgbClr val="0070C0"/>
                </a:solidFill>
              </a:rPr>
              <a:t>lleno</a:t>
            </a:r>
            <a:r>
              <a:rPr lang="en-US" sz="2800" b="1" dirty="0">
                <a:solidFill>
                  <a:srgbClr val="0070C0"/>
                </a:solidFill>
              </a:rPr>
              <a:t> de </a:t>
            </a:r>
            <a:r>
              <a:rPr lang="en-US" sz="2800" b="1" dirty="0" err="1">
                <a:solidFill>
                  <a:srgbClr val="0070C0"/>
                </a:solidFill>
              </a:rPr>
              <a:t>aceite</a:t>
            </a:r>
            <a:r>
              <a:rPr lang="en-US" sz="2800" b="1" dirty="0">
                <a:solidFill>
                  <a:srgbClr val="0070C0"/>
                </a:solidFill>
              </a:rPr>
              <a:t> y </a:t>
            </a:r>
            <a:r>
              <a:rPr lang="en-US" sz="2800" b="1" dirty="0" err="1" smtClean="0">
                <a:solidFill>
                  <a:srgbClr val="0070C0"/>
                </a:solidFill>
              </a:rPr>
              <a:t>permite</a:t>
            </a:r>
            <a:r>
              <a:rPr lang="en-US" sz="2800" b="1" dirty="0" smtClean="0">
                <a:solidFill>
                  <a:srgbClr val="0070C0"/>
                </a:solidFill>
              </a:rPr>
              <a:t> la </a:t>
            </a:r>
            <a:r>
              <a:rPr lang="en-US" sz="2800" b="1" dirty="0" err="1" smtClean="0">
                <a:solidFill>
                  <a:srgbClr val="0070C0"/>
                </a:solidFill>
              </a:rPr>
              <a:t>expansión</a:t>
            </a:r>
            <a:r>
              <a:rPr lang="en-US" sz="2800" b="1" dirty="0" smtClean="0">
                <a:solidFill>
                  <a:srgbClr val="0070C0"/>
                </a:solidFill>
              </a:rPr>
              <a:t> </a:t>
            </a:r>
            <a:r>
              <a:rPr lang="en-US" sz="2800" b="1" dirty="0">
                <a:solidFill>
                  <a:srgbClr val="0070C0"/>
                </a:solidFill>
              </a:rPr>
              <a:t>y </a:t>
            </a:r>
            <a:r>
              <a:rPr lang="en-US" sz="2800" b="1" dirty="0" err="1">
                <a:solidFill>
                  <a:srgbClr val="0070C0"/>
                </a:solidFill>
              </a:rPr>
              <a:t>contracción</a:t>
            </a:r>
            <a:r>
              <a:rPr lang="en-US" sz="2800" b="1" dirty="0">
                <a:solidFill>
                  <a:srgbClr val="0070C0"/>
                </a:solidFill>
              </a:rPr>
              <a:t> </a:t>
            </a:r>
            <a:r>
              <a:rPr lang="en-US" sz="2800" b="1" dirty="0" smtClean="0">
                <a:solidFill>
                  <a:srgbClr val="0070C0"/>
                </a:solidFill>
              </a:rPr>
              <a:t>del </a:t>
            </a:r>
            <a:r>
              <a:rPr lang="en-US" sz="2800" b="1" dirty="0" err="1" smtClean="0">
                <a:solidFill>
                  <a:srgbClr val="0070C0"/>
                </a:solidFill>
              </a:rPr>
              <a:t>aceite</a:t>
            </a:r>
            <a:r>
              <a:rPr lang="en-US" sz="2800" b="1" dirty="0" smtClean="0">
                <a:solidFill>
                  <a:srgbClr val="0070C0"/>
                </a:solidFill>
              </a:rPr>
              <a:t> </a:t>
            </a:r>
            <a:r>
              <a:rPr lang="en-US" sz="2800" b="1" dirty="0" err="1">
                <a:solidFill>
                  <a:srgbClr val="0070C0"/>
                </a:solidFill>
              </a:rPr>
              <a:t>debido</a:t>
            </a:r>
            <a:r>
              <a:rPr lang="en-US" sz="2800" b="1" dirty="0">
                <a:solidFill>
                  <a:srgbClr val="0070C0"/>
                </a:solidFill>
              </a:rPr>
              <a:t> a </a:t>
            </a:r>
            <a:r>
              <a:rPr lang="en-US" sz="2800" b="1" dirty="0" err="1">
                <a:solidFill>
                  <a:srgbClr val="0070C0"/>
                </a:solidFill>
              </a:rPr>
              <a:t>los</a:t>
            </a:r>
            <a:r>
              <a:rPr lang="en-US" sz="2800" b="1" dirty="0">
                <a:solidFill>
                  <a:srgbClr val="0070C0"/>
                </a:solidFill>
              </a:rPr>
              <a:t> </a:t>
            </a:r>
            <a:r>
              <a:rPr lang="en-US" sz="2800" b="1" dirty="0" err="1">
                <a:solidFill>
                  <a:srgbClr val="0070C0"/>
                </a:solidFill>
              </a:rPr>
              <a:t>cambios</a:t>
            </a:r>
            <a:r>
              <a:rPr lang="en-US" sz="2800" b="1" dirty="0">
                <a:solidFill>
                  <a:srgbClr val="0070C0"/>
                </a:solidFill>
              </a:rPr>
              <a:t> de </a:t>
            </a:r>
            <a:r>
              <a:rPr lang="en-US" sz="2800" b="1" dirty="0" err="1">
                <a:solidFill>
                  <a:srgbClr val="0070C0"/>
                </a:solidFill>
              </a:rPr>
              <a:t>temperatura</a:t>
            </a:r>
            <a:r>
              <a:rPr lang="en-US" sz="2800" b="1" dirty="0">
                <a:solidFill>
                  <a:srgbClr val="0070C0"/>
                </a:solidFill>
              </a:rPr>
              <a:t> y </a:t>
            </a:r>
            <a:r>
              <a:rPr lang="en-US" sz="2800" b="1" dirty="0" err="1">
                <a:solidFill>
                  <a:srgbClr val="0070C0"/>
                </a:solidFill>
              </a:rPr>
              <a:t>tiene</a:t>
            </a:r>
            <a:r>
              <a:rPr lang="en-US" sz="2800" b="1" dirty="0">
                <a:solidFill>
                  <a:srgbClr val="0070C0"/>
                </a:solidFill>
              </a:rPr>
              <a:t> un </a:t>
            </a:r>
            <a:r>
              <a:rPr lang="en-US" sz="2800" b="1" dirty="0" err="1">
                <a:solidFill>
                  <a:srgbClr val="0070C0"/>
                </a:solidFill>
              </a:rPr>
              <a:t>respiradero</a:t>
            </a:r>
            <a:r>
              <a:rPr lang="en-US" sz="2800" b="1" dirty="0">
                <a:solidFill>
                  <a:srgbClr val="0070C0"/>
                </a:solidFill>
              </a:rPr>
              <a:t> </a:t>
            </a:r>
            <a:r>
              <a:rPr lang="en-US" sz="2800" b="1" dirty="0" err="1">
                <a:solidFill>
                  <a:srgbClr val="0070C0"/>
                </a:solidFill>
              </a:rPr>
              <a:t>conectado</a:t>
            </a:r>
            <a:r>
              <a:rPr lang="en-US" sz="2800" b="1" dirty="0">
                <a:solidFill>
                  <a:srgbClr val="0070C0"/>
                </a:solidFill>
              </a:rPr>
              <a:t> a la </a:t>
            </a:r>
            <a:r>
              <a:rPr lang="en-US" sz="2800" b="1" dirty="0" err="1">
                <a:solidFill>
                  <a:srgbClr val="0070C0"/>
                </a:solidFill>
              </a:rPr>
              <a:t>atmósfera</a:t>
            </a:r>
            <a:r>
              <a:rPr lang="en-US" sz="2800" b="1" dirty="0">
                <a:solidFill>
                  <a:srgbClr val="0070C0"/>
                </a:solidFill>
              </a:rPr>
              <a:t>.</a:t>
            </a:r>
          </a:p>
          <a:p>
            <a:pPr marL="457200" indent="-457200" algn="just">
              <a:buFont typeface="Wingdings" panose="05000000000000000000" pitchFamily="2" charset="2"/>
              <a:buChar char="q"/>
            </a:pPr>
            <a:r>
              <a:rPr lang="en-US" sz="2800" b="1" dirty="0" err="1" smtClean="0">
                <a:solidFill>
                  <a:srgbClr val="0070C0"/>
                </a:solidFill>
              </a:rPr>
              <a:t>Una</a:t>
            </a:r>
            <a:r>
              <a:rPr lang="en-US" sz="2800" b="1" dirty="0" smtClean="0">
                <a:solidFill>
                  <a:srgbClr val="0070C0"/>
                </a:solidFill>
              </a:rPr>
              <a:t> </a:t>
            </a:r>
            <a:r>
              <a:rPr lang="en-US" sz="2800" b="1" dirty="0" err="1">
                <a:solidFill>
                  <a:srgbClr val="0070C0"/>
                </a:solidFill>
              </a:rPr>
              <a:t>válvula</a:t>
            </a:r>
            <a:r>
              <a:rPr lang="en-US" sz="2800" b="1" dirty="0">
                <a:solidFill>
                  <a:srgbClr val="0070C0"/>
                </a:solidFill>
              </a:rPr>
              <a:t> de </a:t>
            </a:r>
            <a:r>
              <a:rPr lang="en-US" sz="2800" b="1" dirty="0" err="1">
                <a:solidFill>
                  <a:srgbClr val="0070C0"/>
                </a:solidFill>
              </a:rPr>
              <a:t>alivio</a:t>
            </a:r>
            <a:r>
              <a:rPr lang="en-US" sz="2800" b="1" dirty="0">
                <a:solidFill>
                  <a:srgbClr val="0070C0"/>
                </a:solidFill>
              </a:rPr>
              <a:t> de </a:t>
            </a:r>
            <a:r>
              <a:rPr lang="en-US" sz="2800" b="1" dirty="0" err="1">
                <a:solidFill>
                  <a:srgbClr val="0070C0"/>
                </a:solidFill>
              </a:rPr>
              <a:t>presión</a:t>
            </a:r>
            <a:r>
              <a:rPr lang="en-US" sz="2800" b="1" dirty="0">
                <a:solidFill>
                  <a:srgbClr val="0070C0"/>
                </a:solidFill>
              </a:rPr>
              <a:t> que </a:t>
            </a:r>
            <a:r>
              <a:rPr lang="en-US" sz="2800" b="1" dirty="0" err="1">
                <a:solidFill>
                  <a:srgbClr val="0070C0"/>
                </a:solidFill>
              </a:rPr>
              <a:t>alivia</a:t>
            </a:r>
            <a:r>
              <a:rPr lang="en-US" sz="2800" b="1" dirty="0">
                <a:solidFill>
                  <a:srgbClr val="0070C0"/>
                </a:solidFill>
              </a:rPr>
              <a:t> la </a:t>
            </a:r>
            <a:r>
              <a:rPr lang="en-US" sz="2800" b="1" dirty="0" err="1">
                <a:solidFill>
                  <a:srgbClr val="0070C0"/>
                </a:solidFill>
              </a:rPr>
              <a:t>alta</a:t>
            </a:r>
            <a:r>
              <a:rPr lang="en-US" sz="2800" b="1" dirty="0">
                <a:solidFill>
                  <a:srgbClr val="0070C0"/>
                </a:solidFill>
              </a:rPr>
              <a:t> </a:t>
            </a:r>
            <a:r>
              <a:rPr lang="en-US" sz="2800" b="1" dirty="0" err="1">
                <a:solidFill>
                  <a:srgbClr val="0070C0"/>
                </a:solidFill>
              </a:rPr>
              <a:t>presión</a:t>
            </a:r>
            <a:r>
              <a:rPr lang="en-US" sz="2800" b="1" dirty="0">
                <a:solidFill>
                  <a:srgbClr val="0070C0"/>
                </a:solidFill>
              </a:rPr>
              <a:t> que se produce </a:t>
            </a:r>
            <a:r>
              <a:rPr lang="en-US" sz="2800" b="1" dirty="0" err="1">
                <a:solidFill>
                  <a:srgbClr val="0070C0"/>
                </a:solidFill>
              </a:rPr>
              <a:t>dentro</a:t>
            </a:r>
            <a:r>
              <a:rPr lang="en-US" sz="2800" b="1" dirty="0">
                <a:solidFill>
                  <a:srgbClr val="0070C0"/>
                </a:solidFill>
              </a:rPr>
              <a:t> del </a:t>
            </a:r>
            <a:r>
              <a:rPr lang="en-US" sz="2800" b="1" dirty="0" err="1">
                <a:solidFill>
                  <a:srgbClr val="0070C0"/>
                </a:solidFill>
              </a:rPr>
              <a:t>transformador</a:t>
            </a:r>
            <a:r>
              <a:rPr lang="en-US" sz="2800" b="1" dirty="0">
                <a:solidFill>
                  <a:srgbClr val="0070C0"/>
                </a:solidFill>
              </a:rPr>
              <a:t> </a:t>
            </a:r>
            <a:r>
              <a:rPr lang="en-US" sz="2800" b="1" dirty="0" err="1">
                <a:solidFill>
                  <a:srgbClr val="0070C0"/>
                </a:solidFill>
              </a:rPr>
              <a:t>bajo</a:t>
            </a:r>
            <a:r>
              <a:rPr lang="en-US" sz="2800" b="1" dirty="0">
                <a:solidFill>
                  <a:srgbClr val="0070C0"/>
                </a:solidFill>
              </a:rPr>
              <a:t> </a:t>
            </a:r>
            <a:r>
              <a:rPr lang="en-US" sz="2800" b="1" dirty="0" err="1">
                <a:solidFill>
                  <a:srgbClr val="0070C0"/>
                </a:solidFill>
              </a:rPr>
              <a:t>cualquiercondición</a:t>
            </a:r>
            <a:r>
              <a:rPr lang="en-US" sz="2800" b="1" dirty="0">
                <a:solidFill>
                  <a:srgbClr val="0070C0"/>
                </a:solidFill>
              </a:rPr>
              <a:t> de </a:t>
            </a:r>
            <a:r>
              <a:rPr lang="en-US" sz="2800" b="1" dirty="0" err="1">
                <a:solidFill>
                  <a:srgbClr val="0070C0"/>
                </a:solidFill>
              </a:rPr>
              <a:t>falla</a:t>
            </a:r>
            <a:r>
              <a:rPr lang="en-US" sz="2800" b="1" dirty="0">
                <a:solidFill>
                  <a:srgbClr val="0070C0"/>
                </a:solidFill>
              </a:rPr>
              <a:t> </a:t>
            </a:r>
            <a:r>
              <a:rPr lang="en-US" sz="2800" b="1" dirty="0" err="1">
                <a:solidFill>
                  <a:srgbClr val="0070C0"/>
                </a:solidFill>
              </a:rPr>
              <a:t>eléctrica</a:t>
            </a:r>
            <a:r>
              <a:rPr lang="en-US" sz="2800" b="1" dirty="0">
                <a:solidFill>
                  <a:srgbClr val="0070C0"/>
                </a:solidFill>
              </a:rPr>
              <a:t>.</a:t>
            </a:r>
          </a:p>
          <a:p>
            <a:pPr marL="457200" indent="-457200" algn="just">
              <a:buFont typeface="Wingdings" panose="05000000000000000000" pitchFamily="2" charset="2"/>
              <a:buChar char="q"/>
            </a:pPr>
            <a:r>
              <a:rPr lang="en-US" sz="2800" b="1" dirty="0" err="1" smtClean="0">
                <a:solidFill>
                  <a:srgbClr val="0070C0"/>
                </a:solidFill>
              </a:rPr>
              <a:t>Indicadores</a:t>
            </a:r>
            <a:r>
              <a:rPr lang="en-US" sz="2800" b="1" dirty="0" smtClean="0">
                <a:solidFill>
                  <a:srgbClr val="0070C0"/>
                </a:solidFill>
              </a:rPr>
              <a:t> </a:t>
            </a:r>
            <a:r>
              <a:rPr lang="en-US" sz="2800" b="1" dirty="0">
                <a:solidFill>
                  <a:srgbClr val="0070C0"/>
                </a:solidFill>
              </a:rPr>
              <a:t>de </a:t>
            </a:r>
            <a:r>
              <a:rPr lang="en-US" sz="2800" b="1" dirty="0" err="1">
                <a:solidFill>
                  <a:srgbClr val="0070C0"/>
                </a:solidFill>
              </a:rPr>
              <a:t>temperatura</a:t>
            </a:r>
            <a:r>
              <a:rPr lang="en-US" sz="2800" b="1" dirty="0">
                <a:solidFill>
                  <a:srgbClr val="0070C0"/>
                </a:solidFill>
              </a:rPr>
              <a:t> que </a:t>
            </a:r>
            <a:r>
              <a:rPr lang="en-US" sz="2800" b="1" dirty="0" err="1">
                <a:solidFill>
                  <a:srgbClr val="0070C0"/>
                </a:solidFill>
              </a:rPr>
              <a:t>incluyen</a:t>
            </a:r>
            <a:r>
              <a:rPr lang="en-US" sz="2800" b="1" dirty="0">
                <a:solidFill>
                  <a:srgbClr val="0070C0"/>
                </a:solidFill>
              </a:rPr>
              <a:t>:</a:t>
            </a:r>
          </a:p>
          <a:p>
            <a:pPr marL="1366114" lvl="1" indent="-457200" algn="just">
              <a:buFont typeface="Wingdings" panose="05000000000000000000" pitchFamily="2" charset="2"/>
              <a:buChar char="§"/>
            </a:pPr>
            <a:r>
              <a:rPr lang="en-US" sz="2800" b="1" dirty="0" err="1" smtClean="0"/>
              <a:t>Indicador</a:t>
            </a:r>
            <a:r>
              <a:rPr lang="en-US" sz="2800" b="1" dirty="0" smtClean="0"/>
              <a:t> </a:t>
            </a:r>
            <a:r>
              <a:rPr lang="en-US" sz="2800" b="1" dirty="0"/>
              <a:t>de </a:t>
            </a:r>
            <a:r>
              <a:rPr lang="en-US" sz="2800" b="1" dirty="0" err="1"/>
              <a:t>temperatura</a:t>
            </a:r>
            <a:r>
              <a:rPr lang="en-US" sz="2800" b="1" dirty="0"/>
              <a:t> del </a:t>
            </a:r>
            <a:r>
              <a:rPr lang="en-US" sz="2800" b="1" dirty="0" err="1"/>
              <a:t>aceite</a:t>
            </a:r>
            <a:r>
              <a:rPr lang="en-US" sz="2800" b="1" dirty="0"/>
              <a:t> </a:t>
            </a:r>
            <a:r>
              <a:rPr lang="en-US" sz="2800" b="1" dirty="0" err="1"/>
              <a:t>en</a:t>
            </a:r>
            <a:r>
              <a:rPr lang="en-US" sz="2800" b="1" dirty="0"/>
              <a:t> dos </a:t>
            </a:r>
            <a:r>
              <a:rPr lang="en-US" sz="2800" b="1" dirty="0" err="1"/>
              <a:t>etapas</a:t>
            </a:r>
            <a:r>
              <a:rPr lang="en-US" sz="2800" b="1" dirty="0"/>
              <a:t>: </a:t>
            </a:r>
            <a:r>
              <a:rPr lang="en-US" sz="2800" b="1" dirty="0" err="1" smtClean="0"/>
              <a:t>alarma</a:t>
            </a:r>
            <a:r>
              <a:rPr lang="en-US" sz="2800" b="1" dirty="0" smtClean="0"/>
              <a:t> </a:t>
            </a:r>
            <a:r>
              <a:rPr lang="en-US" sz="2800" b="1" dirty="0"/>
              <a:t>y </a:t>
            </a:r>
            <a:r>
              <a:rPr lang="en-US" sz="2800" b="1" dirty="0" err="1"/>
              <a:t>arranque</a:t>
            </a:r>
            <a:r>
              <a:rPr lang="en-US" sz="2800" b="1" dirty="0"/>
              <a:t> de </a:t>
            </a:r>
            <a:r>
              <a:rPr lang="en-US" sz="2800" b="1" dirty="0" err="1"/>
              <a:t>ventiladores</a:t>
            </a:r>
            <a:r>
              <a:rPr lang="en-US" sz="2800" b="1" dirty="0"/>
              <a:t> para </a:t>
            </a:r>
            <a:r>
              <a:rPr lang="en-US" sz="2800" b="1" dirty="0" err="1"/>
              <a:t>refrigeración</a:t>
            </a:r>
            <a:r>
              <a:rPr lang="en-US" sz="2800" b="1" dirty="0"/>
              <a:t>.</a:t>
            </a:r>
          </a:p>
          <a:p>
            <a:pPr marL="1366114" lvl="1" indent="-457200" algn="just">
              <a:buFont typeface="Wingdings" panose="05000000000000000000" pitchFamily="2" charset="2"/>
              <a:buChar char="§"/>
            </a:pPr>
            <a:r>
              <a:rPr lang="en-US" sz="2800" b="1" dirty="0" err="1" smtClean="0"/>
              <a:t>Indicador</a:t>
            </a:r>
            <a:r>
              <a:rPr lang="en-US" sz="2800" b="1" dirty="0" smtClean="0"/>
              <a:t> </a:t>
            </a:r>
            <a:r>
              <a:rPr lang="en-US" sz="2800" b="1" dirty="0"/>
              <a:t>de </a:t>
            </a:r>
            <a:r>
              <a:rPr lang="en-US" sz="2800" b="1" dirty="0" err="1"/>
              <a:t>temperatura</a:t>
            </a:r>
            <a:r>
              <a:rPr lang="en-US" sz="2800" b="1" dirty="0"/>
              <a:t> de </a:t>
            </a:r>
            <a:r>
              <a:rPr lang="en-US" sz="2800" b="1" dirty="0" err="1"/>
              <a:t>bobinado</a:t>
            </a:r>
            <a:r>
              <a:rPr lang="en-US" sz="2800" b="1" dirty="0"/>
              <a:t> </a:t>
            </a:r>
            <a:r>
              <a:rPr lang="en-US" sz="2800" b="1" dirty="0" err="1"/>
              <a:t>configurado</a:t>
            </a:r>
            <a:r>
              <a:rPr lang="en-US" sz="2800" b="1" dirty="0"/>
              <a:t> </a:t>
            </a:r>
            <a:r>
              <a:rPr lang="en-US" sz="2800" b="1" dirty="0" err="1"/>
              <a:t>en</a:t>
            </a:r>
            <a:r>
              <a:rPr lang="en-US" sz="2800" b="1" dirty="0"/>
              <a:t> </a:t>
            </a:r>
            <a:r>
              <a:rPr lang="en-US" sz="2800" b="1" dirty="0" smtClean="0"/>
              <a:t>dos </a:t>
            </a:r>
            <a:r>
              <a:rPr lang="en-US" sz="2800" b="1" dirty="0" err="1"/>
              <a:t>etapas</a:t>
            </a:r>
            <a:r>
              <a:rPr lang="en-US" sz="2800" b="1" dirty="0"/>
              <a:t>: </a:t>
            </a:r>
            <a:r>
              <a:rPr lang="en-US" sz="2800" b="1" dirty="0" err="1"/>
              <a:t>alarma</a:t>
            </a:r>
            <a:r>
              <a:rPr lang="en-US" sz="2800" b="1" dirty="0"/>
              <a:t> y </a:t>
            </a:r>
            <a:r>
              <a:rPr lang="en-US" sz="2800" b="1" dirty="0" err="1"/>
              <a:t>disparo</a:t>
            </a:r>
            <a:r>
              <a:rPr lang="en-US" sz="2800" dirty="0"/>
              <a:t>.</a:t>
            </a:r>
          </a:p>
        </p:txBody>
      </p:sp>
    </p:spTree>
    <p:extLst>
      <p:ext uri="{BB962C8B-B14F-4D97-AF65-F5344CB8AC3E}">
        <p14:creationId xmlns:p14="http://schemas.microsoft.com/office/powerpoint/2010/main" val="4528188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05472" y="7476539"/>
            <a:ext cx="31353" cy="65724"/>
          </a:xfrm>
          <a:prstGeom prst="rect">
            <a:avLst/>
          </a:prstGeom>
        </p:spPr>
        <p:txBody>
          <a:bodyPr vert="horz" wrap="square" lIns="0" tIns="7938" rIns="0" bIns="0" rtlCol="0">
            <a:spAutoFit/>
          </a:bodyPr>
          <a:lstStyle/>
          <a:p>
            <a:pPr marL="7936">
              <a:spcBef>
                <a:spcPts val="62"/>
              </a:spcBef>
            </a:pPr>
            <a:r>
              <a:rPr sz="375" spc="-6" dirty="0">
                <a:latin typeface="Arial Unicode MS"/>
                <a:cs typeface="Arial Unicode MS"/>
              </a:rPr>
              <a:t>-</a:t>
            </a:r>
            <a:endParaRPr sz="375">
              <a:latin typeface="Arial Unicode MS"/>
              <a:cs typeface="Arial Unicode MS"/>
            </a:endParaRPr>
          </a:p>
        </p:txBody>
      </p:sp>
      <p:pic>
        <p:nvPicPr>
          <p:cNvPr id="3" name="Imagen 2"/>
          <p:cNvPicPr>
            <a:picLocks noChangeAspect="1"/>
          </p:cNvPicPr>
          <p:nvPr/>
        </p:nvPicPr>
        <p:blipFill>
          <a:blip r:embed="rId3"/>
          <a:stretch>
            <a:fillRect/>
          </a:stretch>
        </p:blipFill>
        <p:spPr>
          <a:xfrm>
            <a:off x="635610" y="519478"/>
            <a:ext cx="10829559" cy="7619515"/>
          </a:xfrm>
          <a:prstGeom prst="rect">
            <a:avLst/>
          </a:prstGeom>
        </p:spPr>
      </p:pic>
      <p:sp>
        <p:nvSpPr>
          <p:cNvPr id="8" name="Rectángulo 7"/>
          <p:cNvSpPr/>
          <p:nvPr/>
        </p:nvSpPr>
        <p:spPr>
          <a:xfrm>
            <a:off x="1081593" y="8341888"/>
            <a:ext cx="7988149" cy="523220"/>
          </a:xfrm>
          <a:prstGeom prst="rect">
            <a:avLst/>
          </a:prstGeom>
        </p:spPr>
        <p:txBody>
          <a:bodyPr wrap="none">
            <a:spAutoFit/>
          </a:bodyPr>
          <a:lstStyle/>
          <a:p>
            <a:r>
              <a:rPr lang="en-US" sz="2800" b="1" dirty="0"/>
              <a:t>FIGURA 5.1 </a:t>
            </a:r>
            <a:r>
              <a:rPr lang="en-US" sz="2800" b="1" dirty="0" err="1"/>
              <a:t>Partes</a:t>
            </a:r>
            <a:r>
              <a:rPr lang="en-US" sz="2800" b="1" dirty="0"/>
              <a:t> de un </a:t>
            </a:r>
            <a:r>
              <a:rPr lang="en-US" sz="2800" b="1" dirty="0" err="1"/>
              <a:t>transformador</a:t>
            </a:r>
            <a:r>
              <a:rPr lang="en-US" sz="2800" b="1" dirty="0"/>
              <a:t> de </a:t>
            </a:r>
            <a:r>
              <a:rPr lang="en-US" sz="2800" b="1" dirty="0" err="1"/>
              <a:t>potencia</a:t>
            </a:r>
            <a:r>
              <a:rPr lang="en-US" sz="2800" b="1" dirty="0"/>
              <a:t>.</a:t>
            </a:r>
          </a:p>
        </p:txBody>
      </p:sp>
      <p:sp>
        <p:nvSpPr>
          <p:cNvPr id="9" name="Rectángulo 8"/>
          <p:cNvSpPr/>
          <p:nvPr/>
        </p:nvSpPr>
        <p:spPr>
          <a:xfrm>
            <a:off x="635610" y="9068003"/>
            <a:ext cx="23021558" cy="3108543"/>
          </a:xfrm>
          <a:prstGeom prst="rect">
            <a:avLst/>
          </a:prstGeom>
        </p:spPr>
        <p:txBody>
          <a:bodyPr wrap="square">
            <a:spAutoFit/>
          </a:bodyPr>
          <a:lstStyle/>
          <a:p>
            <a:pPr marL="457200" indent="-457200" algn="just">
              <a:buFont typeface="Wingdings" panose="05000000000000000000" pitchFamily="2" charset="2"/>
              <a:buChar char="q"/>
            </a:pPr>
            <a:r>
              <a:rPr lang="en-US" sz="2800" b="1" dirty="0">
                <a:solidFill>
                  <a:srgbClr val="0070C0"/>
                </a:solidFill>
              </a:rPr>
              <a:t>El </a:t>
            </a:r>
            <a:r>
              <a:rPr lang="en-US" sz="2800" b="1" dirty="0" err="1">
                <a:solidFill>
                  <a:srgbClr val="0070C0"/>
                </a:solidFill>
              </a:rPr>
              <a:t>relé</a:t>
            </a:r>
            <a:r>
              <a:rPr lang="en-US" sz="2800" b="1" dirty="0">
                <a:solidFill>
                  <a:srgbClr val="0070C0"/>
                </a:solidFill>
              </a:rPr>
              <a:t> Buchholz </a:t>
            </a:r>
            <a:r>
              <a:rPr lang="en-US" sz="2800" b="1" dirty="0" err="1">
                <a:solidFill>
                  <a:srgbClr val="0070C0"/>
                </a:solidFill>
              </a:rPr>
              <a:t>es</a:t>
            </a:r>
            <a:r>
              <a:rPr lang="en-US" sz="2800" b="1" dirty="0">
                <a:solidFill>
                  <a:srgbClr val="0070C0"/>
                </a:solidFill>
              </a:rPr>
              <a:t> un </a:t>
            </a:r>
            <a:r>
              <a:rPr lang="en-US" sz="2800" b="1" dirty="0" err="1">
                <a:solidFill>
                  <a:srgbClr val="0070C0"/>
                </a:solidFill>
              </a:rPr>
              <a:t>relé</a:t>
            </a:r>
            <a:r>
              <a:rPr lang="en-US" sz="2800" b="1" dirty="0">
                <a:solidFill>
                  <a:srgbClr val="0070C0"/>
                </a:solidFill>
              </a:rPr>
              <a:t> con dos </a:t>
            </a:r>
            <a:r>
              <a:rPr lang="en-US" sz="2800" b="1" dirty="0" err="1">
                <a:solidFill>
                  <a:srgbClr val="0070C0"/>
                </a:solidFill>
              </a:rPr>
              <a:t>flotadores</a:t>
            </a:r>
            <a:r>
              <a:rPr lang="en-US" sz="2800" b="1" dirty="0">
                <a:solidFill>
                  <a:srgbClr val="0070C0"/>
                </a:solidFill>
              </a:rPr>
              <a:t> o </a:t>
            </a:r>
            <a:r>
              <a:rPr lang="en-US" sz="2800" b="1" dirty="0" err="1">
                <a:solidFill>
                  <a:srgbClr val="0070C0"/>
                </a:solidFill>
              </a:rPr>
              <a:t>cubos</a:t>
            </a:r>
            <a:r>
              <a:rPr lang="en-US" sz="2800" b="1" dirty="0">
                <a:solidFill>
                  <a:srgbClr val="0070C0"/>
                </a:solidFill>
              </a:rPr>
              <a:t>; </a:t>
            </a:r>
            <a:r>
              <a:rPr lang="en-US" sz="2800" b="1" dirty="0" err="1" smtClean="0">
                <a:solidFill>
                  <a:srgbClr val="0070C0"/>
                </a:solidFill>
              </a:rPr>
              <a:t>uno</a:t>
            </a:r>
            <a:r>
              <a:rPr lang="en-US" sz="2800" b="1" dirty="0" smtClean="0">
                <a:solidFill>
                  <a:srgbClr val="0070C0"/>
                </a:solidFill>
              </a:rPr>
              <a:t> </a:t>
            </a:r>
            <a:r>
              <a:rPr lang="en-US" sz="2800" b="1" dirty="0">
                <a:solidFill>
                  <a:srgbClr val="0070C0"/>
                </a:solidFill>
              </a:rPr>
              <a:t>para </a:t>
            </a:r>
            <a:r>
              <a:rPr lang="en-US" sz="2800" b="1" dirty="0" err="1">
                <a:solidFill>
                  <a:srgbClr val="0070C0"/>
                </a:solidFill>
              </a:rPr>
              <a:t>alarma</a:t>
            </a:r>
            <a:r>
              <a:rPr lang="en-US" sz="2800" b="1" dirty="0">
                <a:solidFill>
                  <a:srgbClr val="0070C0"/>
                </a:solidFill>
              </a:rPr>
              <a:t> y el </a:t>
            </a:r>
            <a:r>
              <a:rPr lang="en-US" sz="2800" b="1" dirty="0" err="1">
                <a:solidFill>
                  <a:srgbClr val="0070C0"/>
                </a:solidFill>
              </a:rPr>
              <a:t>otro</a:t>
            </a:r>
            <a:r>
              <a:rPr lang="en-US" sz="2800" b="1" dirty="0">
                <a:solidFill>
                  <a:srgbClr val="0070C0"/>
                </a:solidFill>
              </a:rPr>
              <a:t> para </a:t>
            </a:r>
            <a:r>
              <a:rPr lang="en-US" sz="2800" b="1" dirty="0" err="1">
                <a:solidFill>
                  <a:srgbClr val="0070C0"/>
                </a:solidFill>
              </a:rPr>
              <a:t>disparar</a:t>
            </a:r>
            <a:r>
              <a:rPr lang="en-US" sz="2800" b="1" dirty="0">
                <a:solidFill>
                  <a:srgbClr val="0070C0"/>
                </a:solidFill>
              </a:rPr>
              <a:t> el </a:t>
            </a:r>
            <a:r>
              <a:rPr lang="en-US" sz="2800" b="1" dirty="0" err="1" smtClean="0">
                <a:solidFill>
                  <a:srgbClr val="0070C0"/>
                </a:solidFill>
              </a:rPr>
              <a:t>transformador</a:t>
            </a:r>
            <a:r>
              <a:rPr lang="en-US" sz="2800" b="1" dirty="0" smtClean="0">
                <a:solidFill>
                  <a:srgbClr val="0070C0"/>
                </a:solidFill>
              </a:rPr>
              <a:t> </a:t>
            </a:r>
            <a:r>
              <a:rPr lang="en-US" sz="2800" b="1" dirty="0">
                <a:solidFill>
                  <a:srgbClr val="0070C0"/>
                </a:solidFill>
              </a:rPr>
              <a:t>(</a:t>
            </a:r>
            <a:r>
              <a:rPr lang="en-US" sz="2800" b="1" dirty="0" err="1">
                <a:solidFill>
                  <a:srgbClr val="0070C0"/>
                </a:solidFill>
              </a:rPr>
              <a:t>ver</a:t>
            </a:r>
            <a:r>
              <a:rPr lang="en-US" sz="2800" b="1" dirty="0">
                <a:solidFill>
                  <a:srgbClr val="0070C0"/>
                </a:solidFill>
              </a:rPr>
              <a:t> </a:t>
            </a:r>
            <a:r>
              <a:rPr lang="en-US" sz="2800" b="1" dirty="0" err="1">
                <a:solidFill>
                  <a:srgbClr val="0070C0"/>
                </a:solidFill>
              </a:rPr>
              <a:t>Figura</a:t>
            </a:r>
            <a:r>
              <a:rPr lang="en-US" sz="2800" b="1" dirty="0">
                <a:solidFill>
                  <a:srgbClr val="0070C0"/>
                </a:solidFill>
              </a:rPr>
              <a:t> 5.2</a:t>
            </a:r>
            <a:r>
              <a:rPr lang="en-US" sz="2800" b="1" dirty="0" smtClean="0">
                <a:solidFill>
                  <a:srgbClr val="0070C0"/>
                </a:solidFill>
              </a:rPr>
              <a:t>).</a:t>
            </a:r>
          </a:p>
          <a:p>
            <a:pPr marL="457200" indent="-457200" algn="just">
              <a:buFont typeface="Wingdings" panose="05000000000000000000" pitchFamily="2" charset="2"/>
              <a:buChar char="q"/>
            </a:pPr>
            <a:r>
              <a:rPr lang="es-ES" sz="2800" b="1" dirty="0" err="1" smtClean="0">
                <a:solidFill>
                  <a:srgbClr val="0070C0"/>
                </a:solidFill>
              </a:rPr>
              <a:t>Bushings</a:t>
            </a:r>
            <a:r>
              <a:rPr lang="es-ES" sz="2800" b="1" dirty="0" smtClean="0">
                <a:solidFill>
                  <a:srgbClr val="0070C0"/>
                </a:solidFill>
              </a:rPr>
              <a:t> </a:t>
            </a:r>
            <a:r>
              <a:rPr lang="es-ES" sz="2800" b="1" dirty="0">
                <a:solidFill>
                  <a:srgbClr val="0070C0"/>
                </a:solidFill>
              </a:rPr>
              <a:t>para aislar el circuito eléctrico del </a:t>
            </a:r>
            <a:r>
              <a:rPr lang="es-ES" sz="2800" b="1" dirty="0" smtClean="0">
                <a:solidFill>
                  <a:srgbClr val="0070C0"/>
                </a:solidFill>
              </a:rPr>
              <a:t>transformador </a:t>
            </a:r>
            <a:r>
              <a:rPr lang="es-ES" sz="2800" b="1" dirty="0">
                <a:solidFill>
                  <a:srgbClr val="0070C0"/>
                </a:solidFill>
              </a:rPr>
              <a:t>de potencia de la cuba. Este suele estar </a:t>
            </a:r>
            <a:r>
              <a:rPr lang="es-ES" sz="2800" b="1" dirty="0" smtClean="0">
                <a:solidFill>
                  <a:srgbClr val="0070C0"/>
                </a:solidFill>
              </a:rPr>
              <a:t>compuesto </a:t>
            </a:r>
            <a:r>
              <a:rPr lang="es-ES" sz="2800" b="1" dirty="0">
                <a:solidFill>
                  <a:srgbClr val="0070C0"/>
                </a:solidFill>
              </a:rPr>
              <a:t>por un cuerpo exterior de porcelana que es </a:t>
            </a:r>
          </a:p>
          <a:p>
            <a:pPr marL="457200" indent="-457200" algn="just">
              <a:buFont typeface="Wingdings" panose="05000000000000000000" pitchFamily="2" charset="2"/>
              <a:buChar char="q"/>
            </a:pPr>
            <a:r>
              <a:rPr lang="es-ES" sz="2800" b="1" dirty="0">
                <a:solidFill>
                  <a:srgbClr val="0070C0"/>
                </a:solidFill>
              </a:rPr>
              <a:t>adecuado para altas tensiones, y también un papel </a:t>
            </a:r>
            <a:r>
              <a:rPr lang="es-ES" sz="2800" b="1" dirty="0" smtClean="0">
                <a:solidFill>
                  <a:srgbClr val="0070C0"/>
                </a:solidFill>
              </a:rPr>
              <a:t>impregnado </a:t>
            </a:r>
            <a:r>
              <a:rPr lang="es-ES" sz="2800" b="1" dirty="0">
                <a:solidFill>
                  <a:srgbClr val="0070C0"/>
                </a:solidFill>
              </a:rPr>
              <a:t>de aceite como aislante dentro de la </a:t>
            </a:r>
            <a:r>
              <a:rPr lang="es-ES" sz="2800" b="1" dirty="0" smtClean="0">
                <a:solidFill>
                  <a:srgbClr val="0070C0"/>
                </a:solidFill>
              </a:rPr>
              <a:t>columna </a:t>
            </a:r>
            <a:r>
              <a:rPr lang="es-ES" sz="2800" b="1" dirty="0">
                <a:solidFill>
                  <a:srgbClr val="0070C0"/>
                </a:solidFill>
              </a:rPr>
              <a:t>de porcelana del casquillo.</a:t>
            </a:r>
          </a:p>
          <a:p>
            <a:pPr marL="457200" indent="-457200" algn="just">
              <a:buFont typeface="Wingdings" panose="05000000000000000000" pitchFamily="2" charset="2"/>
              <a:buChar char="q"/>
            </a:pPr>
            <a:r>
              <a:rPr lang="es-ES" sz="2800" b="1" dirty="0" smtClean="0">
                <a:solidFill>
                  <a:srgbClr val="0070C0"/>
                </a:solidFill>
              </a:rPr>
              <a:t>Bombas, ventiladores y radiadores como parte del sistema </a:t>
            </a:r>
            <a:r>
              <a:rPr lang="es-ES" sz="2800" b="1" dirty="0">
                <a:solidFill>
                  <a:srgbClr val="0070C0"/>
                </a:solidFill>
              </a:rPr>
              <a:t>de enfriamiento del transformador.</a:t>
            </a:r>
          </a:p>
          <a:p>
            <a:pPr marL="457200" indent="-457200" algn="just">
              <a:buFont typeface="Wingdings" panose="05000000000000000000" pitchFamily="2" charset="2"/>
              <a:buChar char="q"/>
            </a:pPr>
            <a:r>
              <a:rPr lang="es-ES" sz="2800" b="1" dirty="0" smtClean="0">
                <a:solidFill>
                  <a:srgbClr val="0070C0"/>
                </a:solidFill>
              </a:rPr>
              <a:t>Válvulas de vacío</a:t>
            </a:r>
            <a:r>
              <a:rPr lang="es-ES" sz="2800" b="1" dirty="0">
                <a:solidFill>
                  <a:srgbClr val="0070C0"/>
                </a:solidFill>
              </a:rPr>
              <a:t>.</a:t>
            </a:r>
          </a:p>
          <a:p>
            <a:pPr marL="457200" indent="-457200" algn="just">
              <a:buFont typeface="Wingdings" panose="05000000000000000000" pitchFamily="2" charset="2"/>
              <a:buChar char="q"/>
            </a:pPr>
            <a:r>
              <a:rPr lang="es-ES" sz="2800" b="1" dirty="0" smtClean="0">
                <a:solidFill>
                  <a:srgbClr val="0070C0"/>
                </a:solidFill>
              </a:rPr>
              <a:t>Válvulas </a:t>
            </a:r>
            <a:r>
              <a:rPr lang="es-ES" sz="2800" b="1" dirty="0">
                <a:solidFill>
                  <a:srgbClr val="0070C0"/>
                </a:solidFill>
              </a:rPr>
              <a:t>de manejo de líquidos y válvulas de muestreo.</a:t>
            </a:r>
            <a:endParaRPr lang="en-US" sz="2800" b="1" dirty="0">
              <a:solidFill>
                <a:srgbClr val="0070C0"/>
              </a:solidFill>
            </a:endParaRPr>
          </a:p>
        </p:txBody>
      </p:sp>
      <p:pic>
        <p:nvPicPr>
          <p:cNvPr id="10" name="Imagen 9"/>
          <p:cNvPicPr>
            <a:picLocks noChangeAspect="1"/>
          </p:cNvPicPr>
          <p:nvPr/>
        </p:nvPicPr>
        <p:blipFill>
          <a:blip r:embed="rId4"/>
          <a:stretch>
            <a:fillRect/>
          </a:stretch>
        </p:blipFill>
        <p:spPr>
          <a:xfrm>
            <a:off x="12426461" y="1078523"/>
            <a:ext cx="11230707" cy="6752492"/>
          </a:xfrm>
          <a:prstGeom prst="rect">
            <a:avLst/>
          </a:prstGeom>
        </p:spPr>
      </p:pic>
      <p:sp>
        <p:nvSpPr>
          <p:cNvPr id="11" name="Rectángulo 10"/>
          <p:cNvSpPr/>
          <p:nvPr/>
        </p:nvSpPr>
        <p:spPr>
          <a:xfrm>
            <a:off x="14320090" y="8282031"/>
            <a:ext cx="5996322" cy="523220"/>
          </a:xfrm>
          <a:prstGeom prst="rect">
            <a:avLst/>
          </a:prstGeom>
        </p:spPr>
        <p:txBody>
          <a:bodyPr wrap="none">
            <a:spAutoFit/>
          </a:bodyPr>
          <a:lstStyle/>
          <a:p>
            <a:r>
              <a:rPr lang="en-US" sz="2800" b="1" dirty="0"/>
              <a:t>FIGURA 5.2 Principio del </a:t>
            </a:r>
            <a:r>
              <a:rPr lang="en-US" sz="2800" b="1" dirty="0" err="1"/>
              <a:t>relé</a:t>
            </a:r>
            <a:r>
              <a:rPr lang="en-US" sz="2800" b="1" dirty="0"/>
              <a:t> Buchholz.</a:t>
            </a:r>
          </a:p>
        </p:txBody>
      </p:sp>
    </p:spTree>
    <p:extLst>
      <p:ext uri="{BB962C8B-B14F-4D97-AF65-F5344CB8AC3E}">
        <p14:creationId xmlns:p14="http://schemas.microsoft.com/office/powerpoint/2010/main" val="21950549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3" cstate="print"/>
          <a:stretch>
            <a:fillRect/>
          </a:stretch>
        </p:blipFill>
        <p:spPr>
          <a:xfrm>
            <a:off x="388326" y="4087398"/>
            <a:ext cx="8052290" cy="5789351"/>
          </a:xfrm>
          <a:prstGeom prst="rect">
            <a:avLst/>
          </a:prstGeom>
        </p:spPr>
      </p:pic>
      <p:sp>
        <p:nvSpPr>
          <p:cNvPr id="4" name="Rectángulo 3"/>
          <p:cNvSpPr/>
          <p:nvPr/>
        </p:nvSpPr>
        <p:spPr>
          <a:xfrm>
            <a:off x="388326" y="547968"/>
            <a:ext cx="23151611" cy="3539430"/>
          </a:xfrm>
          <a:prstGeom prst="rect">
            <a:avLst/>
          </a:prstGeom>
        </p:spPr>
        <p:txBody>
          <a:bodyPr wrap="square">
            <a:spAutoFit/>
          </a:bodyPr>
          <a:lstStyle/>
          <a:p>
            <a:pPr algn="just"/>
            <a:r>
              <a:rPr lang="en-US" sz="2800" b="1" dirty="0"/>
              <a:t>5.3 SISTEMA DE REFRIGERACIÓN DEL </a:t>
            </a:r>
            <a:r>
              <a:rPr lang="en-US" sz="2800" b="1" dirty="0" smtClean="0"/>
              <a:t>TRANSFORMADOR</a:t>
            </a:r>
          </a:p>
          <a:p>
            <a:pPr algn="just"/>
            <a:endParaRPr lang="en-US" sz="2800" dirty="0"/>
          </a:p>
          <a:p>
            <a:pPr algn="just"/>
            <a:r>
              <a:rPr lang="en-US" sz="2800" dirty="0" err="1" smtClean="0"/>
              <a:t>Cuando</a:t>
            </a:r>
            <a:r>
              <a:rPr lang="en-US" sz="2800" dirty="0" smtClean="0"/>
              <a:t> se </a:t>
            </a:r>
            <a:r>
              <a:rPr lang="en-US" sz="2800" dirty="0" err="1" smtClean="0"/>
              <a:t>habla</a:t>
            </a:r>
            <a:r>
              <a:rPr lang="en-US" sz="2800" dirty="0" smtClean="0"/>
              <a:t> de </a:t>
            </a:r>
            <a:r>
              <a:rPr lang="en-US" sz="2800" dirty="0" err="1" smtClean="0"/>
              <a:t>sistemas</a:t>
            </a:r>
            <a:r>
              <a:rPr lang="en-US" sz="2800" dirty="0" smtClean="0"/>
              <a:t> de </a:t>
            </a:r>
            <a:r>
              <a:rPr lang="en-US" sz="2800" dirty="0" err="1" smtClean="0"/>
              <a:t>enfriamiento</a:t>
            </a:r>
            <a:r>
              <a:rPr lang="en-US" sz="2800" dirty="0" smtClean="0"/>
              <a:t> de </a:t>
            </a:r>
            <a:r>
              <a:rPr lang="en-US" sz="2800" dirty="0" err="1" smtClean="0"/>
              <a:t>transformadores</a:t>
            </a:r>
            <a:r>
              <a:rPr lang="en-US" sz="2800" dirty="0"/>
              <a:t>, se </a:t>
            </a:r>
            <a:r>
              <a:rPr lang="en-US" sz="2800" dirty="0" err="1"/>
              <a:t>utilizan</a:t>
            </a:r>
            <a:r>
              <a:rPr lang="en-US" sz="2800" dirty="0"/>
              <a:t> </a:t>
            </a:r>
            <a:r>
              <a:rPr lang="en-US" sz="2800" dirty="0" err="1"/>
              <a:t>los</a:t>
            </a:r>
            <a:r>
              <a:rPr lang="en-US" sz="2800" dirty="0"/>
              <a:t> </a:t>
            </a:r>
            <a:r>
              <a:rPr lang="en-US" sz="2800" dirty="0" err="1"/>
              <a:t>siguientes</a:t>
            </a:r>
            <a:r>
              <a:rPr lang="en-US" sz="2800" dirty="0"/>
              <a:t> </a:t>
            </a:r>
            <a:r>
              <a:rPr lang="en-US" sz="2800" dirty="0" err="1"/>
              <a:t>términos</a:t>
            </a:r>
            <a:r>
              <a:rPr lang="en-US" sz="2800" dirty="0"/>
              <a:t>:</a:t>
            </a:r>
          </a:p>
          <a:p>
            <a:pPr marL="457200" indent="-457200" algn="just">
              <a:buFont typeface="Wingdings" panose="05000000000000000000" pitchFamily="2" charset="2"/>
              <a:buChar char="q"/>
            </a:pPr>
            <a:r>
              <a:rPr lang="en-US" sz="2800" b="1" dirty="0" err="1" smtClean="0">
                <a:solidFill>
                  <a:srgbClr val="0070C0"/>
                </a:solidFill>
              </a:rPr>
              <a:t>Aceite</a:t>
            </a:r>
            <a:r>
              <a:rPr lang="en-US" sz="2800" b="1" dirty="0" smtClean="0">
                <a:solidFill>
                  <a:srgbClr val="0070C0"/>
                </a:solidFill>
              </a:rPr>
              <a:t> de </a:t>
            </a:r>
            <a:r>
              <a:rPr lang="en-US" sz="2800" b="1" dirty="0" err="1" smtClean="0">
                <a:solidFill>
                  <a:srgbClr val="0070C0"/>
                </a:solidFill>
              </a:rPr>
              <a:t>medio</a:t>
            </a:r>
            <a:r>
              <a:rPr lang="en-US" sz="2800" b="1" dirty="0" smtClean="0">
                <a:solidFill>
                  <a:srgbClr val="0070C0"/>
                </a:solidFill>
              </a:rPr>
              <a:t> </a:t>
            </a:r>
            <a:r>
              <a:rPr lang="en-US" sz="2800" b="1" dirty="0" err="1">
                <a:solidFill>
                  <a:srgbClr val="0070C0"/>
                </a:solidFill>
              </a:rPr>
              <a:t>refrigerante</a:t>
            </a:r>
            <a:r>
              <a:rPr lang="en-US" sz="2800" b="1" dirty="0">
                <a:solidFill>
                  <a:srgbClr val="0070C0"/>
                </a:solidFill>
              </a:rPr>
              <a:t> </a:t>
            </a:r>
            <a:r>
              <a:rPr lang="en-US" sz="2800" b="1" dirty="0" err="1">
                <a:solidFill>
                  <a:srgbClr val="0070C0"/>
                </a:solidFill>
              </a:rPr>
              <a:t>interno</a:t>
            </a:r>
            <a:r>
              <a:rPr lang="en-US" sz="2800" b="1" dirty="0">
                <a:solidFill>
                  <a:srgbClr val="0070C0"/>
                </a:solidFill>
              </a:rPr>
              <a:t>, </a:t>
            </a:r>
            <a:r>
              <a:rPr lang="en-US" sz="2800" b="1" dirty="0" err="1">
                <a:solidFill>
                  <a:srgbClr val="0070C0"/>
                </a:solidFill>
              </a:rPr>
              <a:t>denominado</a:t>
            </a:r>
            <a:r>
              <a:rPr lang="en-US" sz="2800" b="1" dirty="0">
                <a:solidFill>
                  <a:srgbClr val="0070C0"/>
                </a:solidFill>
              </a:rPr>
              <a:t> (O) </a:t>
            </a:r>
          </a:p>
          <a:p>
            <a:pPr marL="457200" indent="-457200" algn="just">
              <a:buFont typeface="Wingdings" panose="05000000000000000000" pitchFamily="2" charset="2"/>
              <a:buChar char="q"/>
            </a:pPr>
            <a:r>
              <a:rPr lang="en-US" sz="2800" b="1" dirty="0" smtClean="0">
                <a:solidFill>
                  <a:srgbClr val="0070C0"/>
                </a:solidFill>
              </a:rPr>
              <a:t>Medio </a:t>
            </a:r>
            <a:r>
              <a:rPr lang="en-US" sz="2800" b="1" dirty="0">
                <a:solidFill>
                  <a:srgbClr val="0070C0"/>
                </a:solidFill>
              </a:rPr>
              <a:t>de </a:t>
            </a:r>
            <a:r>
              <a:rPr lang="en-US" sz="2800" b="1" dirty="0" err="1">
                <a:solidFill>
                  <a:srgbClr val="0070C0"/>
                </a:solidFill>
              </a:rPr>
              <a:t>enfriamiento</a:t>
            </a:r>
            <a:r>
              <a:rPr lang="en-US" sz="2800" b="1" dirty="0">
                <a:solidFill>
                  <a:srgbClr val="0070C0"/>
                </a:solidFill>
              </a:rPr>
              <a:t> </a:t>
            </a:r>
            <a:r>
              <a:rPr lang="en-US" sz="2800" b="1" dirty="0" err="1">
                <a:solidFill>
                  <a:srgbClr val="0070C0"/>
                </a:solidFill>
              </a:rPr>
              <a:t>externo</a:t>
            </a:r>
            <a:r>
              <a:rPr lang="en-US" sz="2800" b="1" dirty="0">
                <a:solidFill>
                  <a:srgbClr val="0070C0"/>
                </a:solidFill>
              </a:rPr>
              <a:t> </a:t>
            </a:r>
            <a:r>
              <a:rPr lang="en-US" sz="2800" b="1" dirty="0" err="1">
                <a:solidFill>
                  <a:srgbClr val="0070C0"/>
                </a:solidFill>
              </a:rPr>
              <a:t>aire</a:t>
            </a:r>
            <a:r>
              <a:rPr lang="en-US" sz="2800" b="1" dirty="0">
                <a:solidFill>
                  <a:srgbClr val="0070C0"/>
                </a:solidFill>
              </a:rPr>
              <a:t>, </a:t>
            </a:r>
            <a:r>
              <a:rPr lang="en-US" sz="2800" b="1" dirty="0" err="1">
                <a:solidFill>
                  <a:srgbClr val="0070C0"/>
                </a:solidFill>
              </a:rPr>
              <a:t>referido</a:t>
            </a:r>
            <a:r>
              <a:rPr lang="en-US" sz="2800" b="1" dirty="0">
                <a:solidFill>
                  <a:srgbClr val="0070C0"/>
                </a:solidFill>
              </a:rPr>
              <a:t> </a:t>
            </a:r>
            <a:r>
              <a:rPr lang="en-US" sz="2800" b="1" dirty="0" err="1" smtClean="0">
                <a:solidFill>
                  <a:srgbClr val="0070C0"/>
                </a:solidFill>
              </a:rPr>
              <a:t>como</a:t>
            </a:r>
            <a:r>
              <a:rPr lang="en-US" sz="2800" b="1" dirty="0" smtClean="0">
                <a:solidFill>
                  <a:srgbClr val="0070C0"/>
                </a:solidFill>
              </a:rPr>
              <a:t> (</a:t>
            </a:r>
            <a:r>
              <a:rPr lang="en-US" sz="2800" b="1" dirty="0">
                <a:solidFill>
                  <a:srgbClr val="0070C0"/>
                </a:solidFill>
              </a:rPr>
              <a:t>A), o </a:t>
            </a:r>
            <a:r>
              <a:rPr lang="en-US" sz="2800" b="1" dirty="0" err="1">
                <a:solidFill>
                  <a:srgbClr val="0070C0"/>
                </a:solidFill>
              </a:rPr>
              <a:t>agua</a:t>
            </a:r>
            <a:r>
              <a:rPr lang="en-US" sz="2800" b="1" dirty="0">
                <a:solidFill>
                  <a:srgbClr val="0070C0"/>
                </a:solidFill>
              </a:rPr>
              <a:t>, </a:t>
            </a:r>
            <a:r>
              <a:rPr lang="en-US" sz="2800" b="1" dirty="0" err="1">
                <a:solidFill>
                  <a:srgbClr val="0070C0"/>
                </a:solidFill>
              </a:rPr>
              <a:t>referido</a:t>
            </a:r>
            <a:r>
              <a:rPr lang="en-US" sz="2800" b="1" dirty="0">
                <a:solidFill>
                  <a:srgbClr val="0070C0"/>
                </a:solidFill>
              </a:rPr>
              <a:t> </a:t>
            </a:r>
            <a:r>
              <a:rPr lang="en-US" sz="2800" b="1" dirty="0" err="1">
                <a:solidFill>
                  <a:srgbClr val="0070C0"/>
                </a:solidFill>
              </a:rPr>
              <a:t>como</a:t>
            </a:r>
            <a:r>
              <a:rPr lang="en-US" sz="2800" b="1" dirty="0">
                <a:solidFill>
                  <a:srgbClr val="0070C0"/>
                </a:solidFill>
              </a:rPr>
              <a:t> (W)</a:t>
            </a:r>
          </a:p>
          <a:p>
            <a:pPr marL="457200" indent="-457200" algn="just">
              <a:buFont typeface="Wingdings" panose="05000000000000000000" pitchFamily="2" charset="2"/>
              <a:buChar char="q"/>
            </a:pPr>
            <a:r>
              <a:rPr lang="en-US" sz="2800" b="1" dirty="0" err="1" smtClean="0">
                <a:solidFill>
                  <a:srgbClr val="0070C0"/>
                </a:solidFill>
              </a:rPr>
              <a:t>Tipo</a:t>
            </a:r>
            <a:r>
              <a:rPr lang="en-US" sz="2800" b="1" dirty="0" smtClean="0">
                <a:solidFill>
                  <a:srgbClr val="0070C0"/>
                </a:solidFill>
              </a:rPr>
              <a:t> </a:t>
            </a:r>
            <a:r>
              <a:rPr lang="en-US" sz="2800" b="1" dirty="0">
                <a:solidFill>
                  <a:srgbClr val="0070C0"/>
                </a:solidFill>
              </a:rPr>
              <a:t>de </a:t>
            </a:r>
            <a:r>
              <a:rPr lang="en-US" sz="2800" b="1" dirty="0" err="1">
                <a:solidFill>
                  <a:srgbClr val="0070C0"/>
                </a:solidFill>
              </a:rPr>
              <a:t>circulación</a:t>
            </a:r>
            <a:r>
              <a:rPr lang="en-US" sz="2800" b="1" dirty="0">
                <a:solidFill>
                  <a:srgbClr val="0070C0"/>
                </a:solidFill>
              </a:rPr>
              <a:t>, </a:t>
            </a:r>
            <a:r>
              <a:rPr lang="en-US" sz="2800" b="1" dirty="0" err="1">
                <a:solidFill>
                  <a:srgbClr val="0070C0"/>
                </a:solidFill>
              </a:rPr>
              <a:t>denominada</a:t>
            </a:r>
            <a:r>
              <a:rPr lang="en-US" sz="2800" b="1" dirty="0">
                <a:solidFill>
                  <a:srgbClr val="0070C0"/>
                </a:solidFill>
              </a:rPr>
              <a:t> natural (N) o </a:t>
            </a:r>
            <a:r>
              <a:rPr lang="en-US" sz="2800" b="1" dirty="0" err="1">
                <a:solidFill>
                  <a:srgbClr val="0070C0"/>
                </a:solidFill>
              </a:rPr>
              <a:t>forzada</a:t>
            </a:r>
            <a:r>
              <a:rPr lang="en-US" sz="2800" b="1" dirty="0">
                <a:solidFill>
                  <a:srgbClr val="0070C0"/>
                </a:solidFill>
              </a:rPr>
              <a:t> </a:t>
            </a:r>
            <a:r>
              <a:rPr lang="en-US" sz="2800" b="1" dirty="0" smtClean="0">
                <a:solidFill>
                  <a:srgbClr val="0070C0"/>
                </a:solidFill>
              </a:rPr>
              <a:t>(</a:t>
            </a:r>
            <a:r>
              <a:rPr lang="en-US" sz="2800" b="1" dirty="0">
                <a:solidFill>
                  <a:srgbClr val="0070C0"/>
                </a:solidFill>
              </a:rPr>
              <a:t>F).</a:t>
            </a:r>
          </a:p>
          <a:p>
            <a:pPr algn="just"/>
            <a:r>
              <a:rPr lang="en-US" sz="2800" dirty="0" err="1"/>
              <a:t>Referirse</a:t>
            </a:r>
            <a:r>
              <a:rPr lang="en-US" sz="2800" dirty="0"/>
              <a:t> a la </a:t>
            </a:r>
            <a:r>
              <a:rPr lang="en-US" sz="2800" dirty="0" err="1" smtClean="0"/>
              <a:t>Figura</a:t>
            </a:r>
            <a:r>
              <a:rPr lang="en-US" sz="2800" dirty="0" smtClean="0"/>
              <a:t> 5.3 para </a:t>
            </a:r>
            <a:r>
              <a:rPr lang="en-US" sz="2800" dirty="0" err="1" smtClean="0"/>
              <a:t>ver</a:t>
            </a:r>
            <a:r>
              <a:rPr lang="en-US" sz="2800" dirty="0" smtClean="0"/>
              <a:t> un </a:t>
            </a:r>
            <a:r>
              <a:rPr lang="en-US" sz="2800" dirty="0" err="1" smtClean="0"/>
              <a:t>diagrama</a:t>
            </a:r>
            <a:r>
              <a:rPr lang="en-US" sz="2800" dirty="0" smtClean="0"/>
              <a:t> de </a:t>
            </a:r>
            <a:r>
              <a:rPr lang="en-US" sz="2800" dirty="0" err="1" smtClean="0"/>
              <a:t>enfriamiento</a:t>
            </a:r>
            <a:r>
              <a:rPr lang="en-US" sz="2800" dirty="0" smtClean="0"/>
              <a:t> </a:t>
            </a:r>
            <a:r>
              <a:rPr lang="en-US" sz="2800" dirty="0"/>
              <a:t>de </a:t>
            </a:r>
            <a:r>
              <a:rPr lang="en-US" sz="2800" dirty="0" err="1"/>
              <a:t>aceite</a:t>
            </a:r>
            <a:r>
              <a:rPr lang="en-US" sz="2800" dirty="0"/>
              <a:t> de </a:t>
            </a:r>
            <a:r>
              <a:rPr lang="en-US" sz="2800" dirty="0" err="1"/>
              <a:t>aire</a:t>
            </a:r>
            <a:r>
              <a:rPr lang="en-US" sz="2800" dirty="0"/>
              <a:t> </a:t>
            </a:r>
            <a:r>
              <a:rPr lang="en-US" sz="2800" dirty="0" err="1"/>
              <a:t>forzado</a:t>
            </a:r>
            <a:r>
              <a:rPr lang="en-US" sz="2800" dirty="0"/>
              <a:t> (OFAF) y </a:t>
            </a:r>
            <a:r>
              <a:rPr lang="en-US" sz="2800" dirty="0" err="1"/>
              <a:t>Figura</a:t>
            </a:r>
            <a:r>
              <a:rPr lang="en-US" sz="2800" dirty="0"/>
              <a:t> 5.4 </a:t>
            </a:r>
            <a:r>
              <a:rPr lang="en-US" sz="2800" dirty="0" smtClean="0"/>
              <a:t>para </a:t>
            </a:r>
            <a:r>
              <a:rPr lang="en-US" sz="2800" dirty="0" err="1" smtClean="0"/>
              <a:t>enfriamiento</a:t>
            </a:r>
            <a:r>
              <a:rPr lang="en-US" sz="2800" dirty="0" smtClean="0"/>
              <a:t> </a:t>
            </a:r>
            <a:r>
              <a:rPr lang="en-US" sz="2800" dirty="0"/>
              <a:t>de </a:t>
            </a:r>
            <a:r>
              <a:rPr lang="en-US" sz="2800" dirty="0" err="1"/>
              <a:t>aceite</a:t>
            </a:r>
            <a:r>
              <a:rPr lang="en-US" sz="2800" dirty="0"/>
              <a:t> </a:t>
            </a:r>
            <a:r>
              <a:rPr lang="en-US" sz="2800" dirty="0" err="1"/>
              <a:t>forzado</a:t>
            </a:r>
            <a:r>
              <a:rPr lang="en-US" sz="2800" dirty="0"/>
              <a:t> </a:t>
            </a:r>
            <a:r>
              <a:rPr lang="en-US" sz="2800" dirty="0" err="1"/>
              <a:t>por</a:t>
            </a:r>
            <a:r>
              <a:rPr lang="en-US" sz="2800" dirty="0"/>
              <a:t> </a:t>
            </a:r>
            <a:r>
              <a:rPr lang="en-US" sz="2800" dirty="0" err="1"/>
              <a:t>agua</a:t>
            </a:r>
            <a:r>
              <a:rPr lang="en-US" sz="2800" dirty="0"/>
              <a:t> (OFWF).</a:t>
            </a:r>
          </a:p>
        </p:txBody>
      </p:sp>
      <p:sp>
        <p:nvSpPr>
          <p:cNvPr id="9" name="Rectángulo 8"/>
          <p:cNvSpPr/>
          <p:nvPr/>
        </p:nvSpPr>
        <p:spPr>
          <a:xfrm>
            <a:off x="388326" y="10329772"/>
            <a:ext cx="7395797" cy="1384995"/>
          </a:xfrm>
          <a:prstGeom prst="rect">
            <a:avLst/>
          </a:prstGeom>
        </p:spPr>
        <p:txBody>
          <a:bodyPr wrap="square">
            <a:spAutoFit/>
          </a:bodyPr>
          <a:lstStyle/>
          <a:p>
            <a:pPr algn="ctr"/>
            <a:r>
              <a:rPr lang="en-US" sz="2800" b="1" dirty="0" smtClean="0"/>
              <a:t>FIGURA 5.3 Sistema de </a:t>
            </a:r>
            <a:r>
              <a:rPr lang="en-US" sz="2800" b="1" dirty="0" err="1" smtClean="0"/>
              <a:t>refrigeración</a:t>
            </a:r>
            <a:r>
              <a:rPr lang="en-US" sz="2800" b="1" dirty="0" smtClean="0"/>
              <a:t> </a:t>
            </a:r>
            <a:r>
              <a:rPr lang="en-US" sz="2800" b="1" dirty="0" err="1" smtClean="0"/>
              <a:t>por</a:t>
            </a:r>
            <a:r>
              <a:rPr lang="en-US" sz="2800" b="1" dirty="0" smtClean="0"/>
              <a:t> </a:t>
            </a:r>
            <a:r>
              <a:rPr lang="en-US" sz="2800" b="1" dirty="0" err="1" smtClean="0"/>
              <a:t>transformador</a:t>
            </a:r>
            <a:r>
              <a:rPr lang="en-US" sz="2800" b="1" dirty="0" smtClean="0"/>
              <a:t> OFAF</a:t>
            </a:r>
            <a:r>
              <a:rPr lang="en-US" sz="2800" b="1" dirty="0"/>
              <a:t>. OFAF, </a:t>
            </a:r>
            <a:r>
              <a:rPr lang="en-US" sz="2800" b="1" dirty="0" err="1"/>
              <a:t>Aceite</a:t>
            </a:r>
            <a:r>
              <a:rPr lang="en-US" sz="2800" b="1" dirty="0"/>
              <a:t> de </a:t>
            </a:r>
            <a:r>
              <a:rPr lang="en-US" sz="2800" b="1" dirty="0" err="1"/>
              <a:t>aire</a:t>
            </a:r>
            <a:r>
              <a:rPr lang="en-US" sz="2800" b="1" dirty="0"/>
              <a:t> </a:t>
            </a:r>
            <a:r>
              <a:rPr lang="en-US" sz="2800" b="1" dirty="0" err="1"/>
              <a:t>forzado</a:t>
            </a:r>
            <a:r>
              <a:rPr lang="en-US" sz="2800" b="1" dirty="0"/>
              <a:t>.</a:t>
            </a:r>
          </a:p>
        </p:txBody>
      </p:sp>
      <p:pic>
        <p:nvPicPr>
          <p:cNvPr id="10" name="Imagen 9"/>
          <p:cNvPicPr>
            <a:picLocks noChangeAspect="1"/>
          </p:cNvPicPr>
          <p:nvPr/>
        </p:nvPicPr>
        <p:blipFill>
          <a:blip r:embed="rId4"/>
          <a:stretch>
            <a:fillRect/>
          </a:stretch>
        </p:blipFill>
        <p:spPr>
          <a:xfrm>
            <a:off x="8440616" y="4087398"/>
            <a:ext cx="7549661" cy="5789351"/>
          </a:xfrm>
          <a:prstGeom prst="rect">
            <a:avLst/>
          </a:prstGeom>
        </p:spPr>
      </p:pic>
      <p:sp>
        <p:nvSpPr>
          <p:cNvPr id="11" name="Rectángulo 10"/>
          <p:cNvSpPr/>
          <p:nvPr/>
        </p:nvSpPr>
        <p:spPr>
          <a:xfrm>
            <a:off x="8182709" y="10329772"/>
            <a:ext cx="7104184" cy="1384995"/>
          </a:xfrm>
          <a:prstGeom prst="rect">
            <a:avLst/>
          </a:prstGeom>
        </p:spPr>
        <p:txBody>
          <a:bodyPr wrap="square">
            <a:spAutoFit/>
          </a:bodyPr>
          <a:lstStyle/>
          <a:p>
            <a:pPr algn="ctr"/>
            <a:r>
              <a:rPr lang="en-US" sz="2800" b="1" dirty="0" err="1"/>
              <a:t>Figura</a:t>
            </a:r>
            <a:r>
              <a:rPr lang="en-US" sz="2800" b="1" dirty="0"/>
              <a:t> 5.4 El </a:t>
            </a:r>
            <a:r>
              <a:rPr lang="en-US" sz="2800" b="1" dirty="0" err="1"/>
              <a:t>aceite</a:t>
            </a:r>
            <a:r>
              <a:rPr lang="en-US" sz="2800" b="1" dirty="0"/>
              <a:t> y el </a:t>
            </a:r>
            <a:r>
              <a:rPr lang="en-US" sz="2800" b="1" dirty="0" err="1"/>
              <a:t>agua</a:t>
            </a:r>
            <a:r>
              <a:rPr lang="en-US" sz="2800" b="1" dirty="0"/>
              <a:t> de OFWF </a:t>
            </a:r>
            <a:r>
              <a:rPr lang="en-US" sz="2800" b="1" dirty="0" err="1"/>
              <a:t>circulan</a:t>
            </a:r>
            <a:r>
              <a:rPr lang="en-US" sz="2800" b="1" dirty="0"/>
              <a:t> </a:t>
            </a:r>
            <a:r>
              <a:rPr lang="en-US" sz="2800" b="1" dirty="0" err="1"/>
              <a:t>en</a:t>
            </a:r>
            <a:r>
              <a:rPr lang="en-US" sz="2800" b="1" dirty="0"/>
              <a:t> </a:t>
            </a:r>
            <a:r>
              <a:rPr lang="en-US" sz="2800" b="1" dirty="0" err="1"/>
              <a:t>circuito</a:t>
            </a:r>
            <a:r>
              <a:rPr lang="en-US" sz="2800" b="1" dirty="0"/>
              <a:t> </a:t>
            </a:r>
            <a:r>
              <a:rPr lang="en-US" sz="2800" b="1" dirty="0" err="1" smtClean="0"/>
              <a:t>cerrado</a:t>
            </a:r>
            <a:r>
              <a:rPr lang="en-US" sz="2800" b="1" dirty="0" smtClean="0"/>
              <a:t> </a:t>
            </a:r>
            <a:r>
              <a:rPr lang="en-US" sz="2800" b="1" dirty="0" err="1"/>
              <a:t>mediante</a:t>
            </a:r>
            <a:r>
              <a:rPr lang="en-US" sz="2800" b="1" dirty="0"/>
              <a:t> </a:t>
            </a:r>
            <a:r>
              <a:rPr lang="en-US" sz="2800" b="1" dirty="0" err="1"/>
              <a:t>bombas</a:t>
            </a:r>
            <a:r>
              <a:rPr lang="en-US" sz="2800" b="1" dirty="0" smtClean="0"/>
              <a:t>. OFWF, </a:t>
            </a:r>
            <a:r>
              <a:rPr lang="en-US" sz="2800" b="1" dirty="0" err="1" smtClean="0"/>
              <a:t>Aceite</a:t>
            </a:r>
            <a:r>
              <a:rPr lang="en-US" sz="2800" b="1" dirty="0" smtClean="0"/>
              <a:t> </a:t>
            </a:r>
            <a:r>
              <a:rPr lang="en-US" sz="2800" b="1" dirty="0" err="1" smtClean="0"/>
              <a:t>forzado</a:t>
            </a:r>
            <a:r>
              <a:rPr lang="en-US" sz="2800" b="1" dirty="0" smtClean="0"/>
              <a:t> </a:t>
            </a:r>
            <a:r>
              <a:rPr lang="en-US" sz="2800" b="1" dirty="0" err="1" smtClean="0"/>
              <a:t>agua</a:t>
            </a:r>
            <a:r>
              <a:rPr lang="en-US" sz="2800" b="1" dirty="0" smtClean="0"/>
              <a:t> </a:t>
            </a:r>
            <a:r>
              <a:rPr lang="en-US" sz="2800" b="1" dirty="0" err="1" smtClean="0"/>
              <a:t>forzada</a:t>
            </a:r>
            <a:r>
              <a:rPr lang="en-US" sz="2800" b="1" dirty="0"/>
              <a:t>.</a:t>
            </a:r>
          </a:p>
        </p:txBody>
      </p:sp>
      <p:pic>
        <p:nvPicPr>
          <p:cNvPr id="12" name="Imagen 11"/>
          <p:cNvPicPr>
            <a:picLocks noChangeAspect="1"/>
          </p:cNvPicPr>
          <p:nvPr/>
        </p:nvPicPr>
        <p:blipFill>
          <a:blip r:embed="rId5"/>
          <a:stretch>
            <a:fillRect/>
          </a:stretch>
        </p:blipFill>
        <p:spPr>
          <a:xfrm>
            <a:off x="16177847" y="4087397"/>
            <a:ext cx="7362090" cy="9034500"/>
          </a:xfrm>
          <a:prstGeom prst="rect">
            <a:avLst/>
          </a:prstGeom>
        </p:spPr>
      </p:pic>
      <p:sp>
        <p:nvSpPr>
          <p:cNvPr id="13" name="Rectángulo 12"/>
          <p:cNvSpPr/>
          <p:nvPr/>
        </p:nvSpPr>
        <p:spPr>
          <a:xfrm>
            <a:off x="4100147" y="12167790"/>
            <a:ext cx="12077700" cy="954107"/>
          </a:xfrm>
          <a:prstGeom prst="rect">
            <a:avLst/>
          </a:prstGeom>
        </p:spPr>
        <p:txBody>
          <a:bodyPr>
            <a:spAutoFit/>
          </a:bodyPr>
          <a:lstStyle/>
          <a:p>
            <a:pPr algn="just"/>
            <a:r>
              <a:rPr lang="en-US" sz="2800" dirty="0"/>
              <a:t>La </a:t>
            </a:r>
            <a:r>
              <a:rPr lang="en-US" sz="2800" dirty="0" err="1"/>
              <a:t>Tabla</a:t>
            </a:r>
            <a:r>
              <a:rPr lang="en-US" sz="2800" dirty="0"/>
              <a:t> 5.1 </a:t>
            </a:r>
            <a:r>
              <a:rPr lang="en-US" sz="2800" dirty="0" err="1"/>
              <a:t>muestra</a:t>
            </a:r>
            <a:r>
              <a:rPr lang="en-US" sz="2800" dirty="0"/>
              <a:t> las </a:t>
            </a:r>
            <a:r>
              <a:rPr lang="en-US" sz="2800" dirty="0" err="1"/>
              <a:t>codificaciones</a:t>
            </a:r>
            <a:r>
              <a:rPr lang="en-US" sz="2800" dirty="0"/>
              <a:t> de </a:t>
            </a:r>
            <a:r>
              <a:rPr lang="en-US" sz="2800" dirty="0" err="1"/>
              <a:t>enfriamiento</a:t>
            </a:r>
            <a:r>
              <a:rPr lang="en-US" sz="2800" dirty="0"/>
              <a:t> </a:t>
            </a:r>
            <a:r>
              <a:rPr lang="en-US" sz="2800" dirty="0" smtClean="0"/>
              <a:t>del </a:t>
            </a:r>
            <a:r>
              <a:rPr lang="en-US" sz="2800" dirty="0" err="1" smtClean="0"/>
              <a:t>transformador</a:t>
            </a:r>
            <a:r>
              <a:rPr lang="en-US" sz="2800" dirty="0" smtClean="0"/>
              <a:t> </a:t>
            </a:r>
            <a:r>
              <a:rPr lang="en-US" sz="2800" dirty="0"/>
              <a:t>y </a:t>
            </a:r>
            <a:r>
              <a:rPr lang="en-US" sz="2800" dirty="0" err="1"/>
              <a:t>una</a:t>
            </a:r>
            <a:r>
              <a:rPr lang="en-US" sz="2800" dirty="0"/>
              <a:t> </a:t>
            </a:r>
            <a:r>
              <a:rPr lang="en-US" sz="2800" dirty="0" err="1"/>
              <a:t>explicación</a:t>
            </a:r>
            <a:r>
              <a:rPr lang="en-US" sz="2800" dirty="0"/>
              <a:t> de </a:t>
            </a:r>
            <a:r>
              <a:rPr lang="en-US" sz="2800" dirty="0" err="1"/>
              <a:t>sus</a:t>
            </a:r>
            <a:r>
              <a:rPr lang="en-US" sz="2800" dirty="0"/>
              <a:t> </a:t>
            </a:r>
            <a:r>
              <a:rPr lang="en-US" sz="2800" dirty="0" err="1"/>
              <a:t>métodos</a:t>
            </a:r>
            <a:r>
              <a:rPr lang="en-US" sz="2800" dirty="0"/>
              <a:t>.</a:t>
            </a:r>
          </a:p>
        </p:txBody>
      </p:sp>
    </p:spTree>
    <p:extLst>
      <p:ext uri="{BB962C8B-B14F-4D97-AF65-F5344CB8AC3E}">
        <p14:creationId xmlns:p14="http://schemas.microsoft.com/office/powerpoint/2010/main" val="34337885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500070" y="373730"/>
            <a:ext cx="11223008" cy="12162625"/>
          </a:xfrm>
          <a:prstGeom prst="rect">
            <a:avLst/>
          </a:prstGeom>
        </p:spPr>
        <p:txBody>
          <a:bodyPr vert="horz" wrap="square" lIns="0" tIns="7938" rIns="0" bIns="0" rtlCol="0">
            <a:spAutoFit/>
          </a:bodyPr>
          <a:lstStyle/>
          <a:p>
            <a:pPr marL="7936" marR="96026" indent="110311" algn="just">
              <a:spcBef>
                <a:spcPts val="62"/>
              </a:spcBef>
            </a:pPr>
            <a:r>
              <a:rPr lang="es-ES" sz="2800" b="1" dirty="0" smtClean="0">
                <a:latin typeface="Arial Unicode MS"/>
                <a:cs typeface="Arial Unicode MS"/>
              </a:rPr>
              <a:t>5.4 TEORÍA DEL TRANSFORMADOR Y ANÁLISIS DE CIRCUITOS</a:t>
            </a:r>
            <a:endParaRPr lang="es-ES" sz="2800" b="1" dirty="0">
              <a:latin typeface="Arial Unicode MS"/>
              <a:cs typeface="Arial Unicode MS"/>
            </a:endParaRPr>
          </a:p>
          <a:p>
            <a:pPr marL="7936" marR="96026" indent="110311" algn="just">
              <a:spcBef>
                <a:spcPts val="62"/>
              </a:spcBef>
            </a:pPr>
            <a:r>
              <a:rPr lang="es-ES" sz="2800" dirty="0">
                <a:latin typeface="Arial Unicode MS"/>
                <a:cs typeface="Arial Unicode MS"/>
              </a:rPr>
              <a:t>Un transformador de potencia transfiere energía de un nivel </a:t>
            </a:r>
            <a:r>
              <a:rPr lang="es-ES" sz="2800" dirty="0" smtClean="0">
                <a:latin typeface="Arial Unicode MS"/>
                <a:cs typeface="Arial Unicode MS"/>
              </a:rPr>
              <a:t>de </a:t>
            </a:r>
            <a:r>
              <a:rPr lang="es-ES" sz="2800" dirty="0">
                <a:latin typeface="Arial Unicode MS"/>
                <a:cs typeface="Arial Unicode MS"/>
              </a:rPr>
              <a:t>tensión a otro nivel de tensión, que consta de dos o más </a:t>
            </a:r>
            <a:r>
              <a:rPr lang="es-ES" sz="2800" dirty="0" smtClean="0">
                <a:latin typeface="Arial Unicode MS"/>
                <a:cs typeface="Arial Unicode MS"/>
              </a:rPr>
              <a:t>bobinas </a:t>
            </a:r>
            <a:r>
              <a:rPr lang="es-ES" sz="2800" dirty="0">
                <a:latin typeface="Arial Unicode MS"/>
                <a:cs typeface="Arial Unicode MS"/>
              </a:rPr>
              <a:t>de cables enrollados alrededor de un núcleo </a:t>
            </a:r>
            <a:r>
              <a:rPr lang="es-ES" sz="2800" dirty="0" smtClean="0">
                <a:latin typeface="Arial Unicode MS"/>
                <a:cs typeface="Arial Unicode MS"/>
              </a:rPr>
              <a:t>magnético </a:t>
            </a:r>
            <a:r>
              <a:rPr lang="es-ES" sz="2800" dirty="0">
                <a:latin typeface="Arial Unicode MS"/>
                <a:cs typeface="Arial Unicode MS"/>
              </a:rPr>
              <a:t>(ver </a:t>
            </a:r>
            <a:r>
              <a:rPr lang="es-ES" sz="2800" dirty="0">
                <a:solidFill>
                  <a:srgbClr val="0070C0"/>
                </a:solidFill>
                <a:latin typeface="Arial Unicode MS"/>
                <a:cs typeface="Arial Unicode MS"/>
              </a:rPr>
              <a:t>Figura 5.5</a:t>
            </a:r>
            <a:r>
              <a:rPr lang="es-ES" sz="2800" dirty="0" smtClean="0">
                <a:latin typeface="Arial Unicode MS"/>
                <a:cs typeface="Arial Unicode MS"/>
              </a:rPr>
              <a:t>).</a:t>
            </a:r>
          </a:p>
          <a:p>
            <a:pPr marL="7936" marR="96026" indent="110311" algn="just">
              <a:spcBef>
                <a:spcPts val="62"/>
              </a:spcBef>
            </a:pPr>
            <a:r>
              <a:rPr lang="es-ES" sz="2800" dirty="0" smtClean="0">
                <a:latin typeface="Arial Unicode MS"/>
                <a:cs typeface="Arial Unicode MS"/>
              </a:rPr>
              <a:t>La impedancia del transformador se puede representar en porcentaje </a:t>
            </a:r>
            <a:r>
              <a:rPr lang="es-ES" sz="2800" dirty="0">
                <a:latin typeface="Arial Unicode MS"/>
                <a:cs typeface="Arial Unicode MS"/>
              </a:rPr>
              <a:t>de impedancia o por valor unitario. La impedancia </a:t>
            </a:r>
            <a:r>
              <a:rPr lang="es-ES" sz="2800" dirty="0" smtClean="0">
                <a:latin typeface="Arial Unicode MS"/>
                <a:cs typeface="Arial Unicode MS"/>
              </a:rPr>
              <a:t>representa </a:t>
            </a:r>
            <a:r>
              <a:rPr lang="es-ES" sz="2800" dirty="0">
                <a:latin typeface="Arial Unicode MS"/>
                <a:cs typeface="Arial Unicode MS"/>
              </a:rPr>
              <a:t>las pérdidas en los transformadores debido al flujo </a:t>
            </a:r>
            <a:r>
              <a:rPr lang="es-ES" sz="2800" dirty="0" smtClean="0">
                <a:latin typeface="Arial Unicode MS"/>
                <a:cs typeface="Arial Unicode MS"/>
              </a:rPr>
              <a:t>de fuga (definido como flujo magnético que no sigue el camino </a:t>
            </a:r>
            <a:r>
              <a:rPr lang="es-ES" sz="2800" dirty="0">
                <a:latin typeface="Arial Unicode MS"/>
                <a:cs typeface="Arial Unicode MS"/>
              </a:rPr>
              <a:t>particularmente previsto en un circuito magnético).</a:t>
            </a:r>
          </a:p>
          <a:p>
            <a:pPr marL="7936" marR="96026" indent="110311" algn="just">
              <a:spcBef>
                <a:spcPts val="62"/>
              </a:spcBef>
            </a:pPr>
            <a:r>
              <a:rPr sz="2800" dirty="0" smtClean="0">
                <a:latin typeface="Arial Unicode MS"/>
                <a:cs typeface="Arial Unicode MS"/>
              </a:rPr>
              <a:t>Un</a:t>
            </a:r>
            <a:r>
              <a:rPr sz="2800" spc="94" dirty="0" smtClean="0">
                <a:latin typeface="Arial Unicode MS"/>
                <a:cs typeface="Arial Unicode MS"/>
              </a:rPr>
              <a:t> </a:t>
            </a:r>
            <a:r>
              <a:rPr sz="2800" dirty="0">
                <a:latin typeface="Arial Unicode MS"/>
                <a:cs typeface="Arial Unicode MS"/>
              </a:rPr>
              <a:t>transformador</a:t>
            </a:r>
            <a:r>
              <a:rPr sz="2800" spc="97" dirty="0">
                <a:latin typeface="Arial Unicode MS"/>
                <a:cs typeface="Arial Unicode MS"/>
              </a:rPr>
              <a:t> </a:t>
            </a:r>
            <a:r>
              <a:rPr sz="2800" dirty="0">
                <a:latin typeface="Arial Unicode MS"/>
                <a:cs typeface="Arial Unicode MS"/>
              </a:rPr>
              <a:t>se</a:t>
            </a:r>
            <a:r>
              <a:rPr sz="2800" spc="97" dirty="0">
                <a:latin typeface="Arial Unicode MS"/>
                <a:cs typeface="Arial Unicode MS"/>
              </a:rPr>
              <a:t> </a:t>
            </a:r>
            <a:r>
              <a:rPr sz="2800" dirty="0">
                <a:latin typeface="Arial Unicode MS"/>
                <a:cs typeface="Arial Unicode MS"/>
              </a:rPr>
              <a:t>representa</a:t>
            </a:r>
            <a:r>
              <a:rPr sz="2800" spc="97" dirty="0">
                <a:latin typeface="Arial Unicode MS"/>
                <a:cs typeface="Arial Unicode MS"/>
              </a:rPr>
              <a:t> </a:t>
            </a:r>
            <a:r>
              <a:rPr sz="2800" dirty="0">
                <a:latin typeface="Arial Unicode MS"/>
                <a:cs typeface="Arial Unicode MS"/>
              </a:rPr>
              <a:t>en</a:t>
            </a:r>
            <a:r>
              <a:rPr sz="2800" spc="97" dirty="0">
                <a:latin typeface="Arial Unicode MS"/>
                <a:cs typeface="Arial Unicode MS"/>
              </a:rPr>
              <a:t> </a:t>
            </a:r>
            <a:r>
              <a:rPr sz="2800" dirty="0">
                <a:latin typeface="Arial Unicode MS"/>
                <a:cs typeface="Arial Unicode MS"/>
              </a:rPr>
              <a:t>diagramas</a:t>
            </a:r>
            <a:r>
              <a:rPr sz="2800" spc="97" dirty="0">
                <a:latin typeface="Arial Unicode MS"/>
                <a:cs typeface="Arial Unicode MS"/>
              </a:rPr>
              <a:t> </a:t>
            </a:r>
            <a:r>
              <a:rPr sz="2800" dirty="0">
                <a:latin typeface="Arial Unicode MS"/>
                <a:cs typeface="Arial Unicode MS"/>
              </a:rPr>
              <a:t>eléctricos</a:t>
            </a:r>
            <a:r>
              <a:rPr sz="2800" spc="97" dirty="0">
                <a:latin typeface="Arial Unicode MS"/>
                <a:cs typeface="Arial Unicode MS"/>
              </a:rPr>
              <a:t> </a:t>
            </a:r>
            <a:r>
              <a:rPr sz="2800" dirty="0">
                <a:latin typeface="Arial Unicode MS"/>
                <a:cs typeface="Arial Unicode MS"/>
              </a:rPr>
              <a:t>como</a:t>
            </a:r>
            <a:r>
              <a:rPr sz="2800" spc="97" dirty="0">
                <a:latin typeface="Arial Unicode MS"/>
                <a:cs typeface="Arial Unicode MS"/>
              </a:rPr>
              <a:t> </a:t>
            </a:r>
            <a:r>
              <a:rPr sz="2800" dirty="0">
                <a:latin typeface="Arial Unicode MS"/>
                <a:cs typeface="Arial Unicode MS"/>
              </a:rPr>
              <a:t>una</a:t>
            </a:r>
            <a:r>
              <a:rPr sz="2800" spc="97" dirty="0">
                <a:latin typeface="Arial Unicode MS"/>
                <a:cs typeface="Arial Unicode MS"/>
              </a:rPr>
              <a:t> </a:t>
            </a:r>
            <a:r>
              <a:rPr sz="2800" dirty="0">
                <a:latin typeface="Arial Unicode MS"/>
                <a:cs typeface="Arial Unicode MS"/>
              </a:rPr>
              <a:t>impedancia</a:t>
            </a:r>
            <a:r>
              <a:rPr sz="2800" spc="97" dirty="0">
                <a:latin typeface="Arial Unicode MS"/>
                <a:cs typeface="Arial Unicode MS"/>
              </a:rPr>
              <a:t> </a:t>
            </a:r>
            <a:r>
              <a:rPr sz="2800" spc="-16" dirty="0">
                <a:latin typeface="Arial Unicode MS"/>
                <a:cs typeface="Arial Unicode MS"/>
              </a:rPr>
              <a:t>en</a:t>
            </a:r>
            <a:r>
              <a:rPr sz="2800" dirty="0">
                <a:latin typeface="Arial Unicode MS"/>
                <a:cs typeface="Arial Unicode MS"/>
              </a:rPr>
              <a:t> serie</a:t>
            </a:r>
            <a:r>
              <a:rPr sz="2800" spc="60" dirty="0">
                <a:latin typeface="Arial Unicode MS"/>
                <a:cs typeface="Arial Unicode MS"/>
              </a:rPr>
              <a:t> </a:t>
            </a:r>
            <a:r>
              <a:rPr sz="2800" dirty="0">
                <a:latin typeface="Arial Unicode MS"/>
                <a:cs typeface="Arial Unicode MS"/>
              </a:rPr>
              <a:t>conectada</a:t>
            </a:r>
            <a:r>
              <a:rPr sz="2800" spc="62" dirty="0">
                <a:latin typeface="Arial Unicode MS"/>
                <a:cs typeface="Arial Unicode MS"/>
              </a:rPr>
              <a:t> </a:t>
            </a:r>
            <a:r>
              <a:rPr sz="2800" dirty="0">
                <a:latin typeface="Arial Unicode MS"/>
                <a:cs typeface="Arial Unicode MS"/>
              </a:rPr>
              <a:t>entre</a:t>
            </a:r>
            <a:r>
              <a:rPr sz="2800" spc="62" dirty="0">
                <a:latin typeface="Arial Unicode MS"/>
                <a:cs typeface="Arial Unicode MS"/>
              </a:rPr>
              <a:t> </a:t>
            </a:r>
            <a:r>
              <a:rPr sz="2800" dirty="0">
                <a:latin typeface="Arial Unicode MS"/>
                <a:cs typeface="Arial Unicode MS"/>
              </a:rPr>
              <a:t>terminales</a:t>
            </a:r>
            <a:r>
              <a:rPr sz="2800" spc="62" dirty="0">
                <a:latin typeface="Arial Unicode MS"/>
                <a:cs typeface="Arial Unicode MS"/>
              </a:rPr>
              <a:t> </a:t>
            </a:r>
            <a:r>
              <a:rPr sz="2800" dirty="0">
                <a:latin typeface="Arial Unicode MS"/>
                <a:cs typeface="Arial Unicode MS"/>
              </a:rPr>
              <a:t>de</a:t>
            </a:r>
            <a:r>
              <a:rPr sz="2800" spc="62" dirty="0">
                <a:latin typeface="Arial Unicode MS"/>
                <a:cs typeface="Arial Unicode MS"/>
              </a:rPr>
              <a:t> </a:t>
            </a:r>
            <a:r>
              <a:rPr sz="2800" dirty="0">
                <a:latin typeface="Arial Unicode MS"/>
                <a:cs typeface="Arial Unicode MS"/>
              </a:rPr>
              <a:t>alta</a:t>
            </a:r>
            <a:r>
              <a:rPr sz="2800" spc="62" dirty="0">
                <a:latin typeface="Arial Unicode MS"/>
                <a:cs typeface="Arial Unicode MS"/>
              </a:rPr>
              <a:t> </a:t>
            </a:r>
            <a:r>
              <a:rPr sz="2800" dirty="0">
                <a:latin typeface="Arial Unicode MS"/>
                <a:cs typeface="Arial Unicode MS"/>
              </a:rPr>
              <a:t>y</a:t>
            </a:r>
            <a:r>
              <a:rPr sz="2800" spc="62" dirty="0">
                <a:latin typeface="Arial Unicode MS"/>
                <a:cs typeface="Arial Unicode MS"/>
              </a:rPr>
              <a:t> </a:t>
            </a:r>
            <a:r>
              <a:rPr sz="2800" dirty="0">
                <a:latin typeface="Arial Unicode MS"/>
                <a:cs typeface="Arial Unicode MS"/>
              </a:rPr>
              <a:t>baja</a:t>
            </a:r>
            <a:r>
              <a:rPr sz="2800" spc="62" dirty="0">
                <a:latin typeface="Arial Unicode MS"/>
                <a:cs typeface="Arial Unicode MS"/>
              </a:rPr>
              <a:t> </a:t>
            </a:r>
            <a:r>
              <a:rPr sz="2800" dirty="0">
                <a:latin typeface="Arial Unicode MS"/>
                <a:cs typeface="Arial Unicode MS"/>
              </a:rPr>
              <a:t>tensión</a:t>
            </a:r>
            <a:r>
              <a:rPr sz="2800" spc="62" dirty="0">
                <a:latin typeface="Arial Unicode MS"/>
                <a:cs typeface="Arial Unicode MS"/>
              </a:rPr>
              <a:t> </a:t>
            </a:r>
            <a:r>
              <a:rPr sz="2800" dirty="0">
                <a:latin typeface="Arial Unicode MS"/>
                <a:cs typeface="Arial Unicode MS"/>
              </a:rPr>
              <a:t>(</a:t>
            </a:r>
            <a:r>
              <a:rPr sz="2800" dirty="0">
                <a:solidFill>
                  <a:srgbClr val="007FAC"/>
                </a:solidFill>
                <a:latin typeface="Arial Unicode MS"/>
                <a:cs typeface="Arial Unicode MS"/>
              </a:rPr>
              <a:t>Figura</a:t>
            </a:r>
            <a:r>
              <a:rPr sz="2800" spc="62" dirty="0">
                <a:solidFill>
                  <a:srgbClr val="007FAC"/>
                </a:solidFill>
                <a:latin typeface="Arial Unicode MS"/>
                <a:cs typeface="Arial Unicode MS"/>
              </a:rPr>
              <a:t> </a:t>
            </a:r>
            <a:r>
              <a:rPr sz="2800" spc="-6" dirty="0">
                <a:solidFill>
                  <a:srgbClr val="007FAC"/>
                </a:solidFill>
                <a:latin typeface="Arial Unicode MS"/>
                <a:cs typeface="Arial Unicode MS"/>
              </a:rPr>
              <a:t>5.6</a:t>
            </a:r>
            <a:r>
              <a:rPr sz="2800" spc="-6" dirty="0">
                <a:latin typeface="Arial Unicode MS"/>
                <a:cs typeface="Arial Unicode MS"/>
              </a:rPr>
              <a:t>).</a:t>
            </a:r>
            <a:endParaRPr sz="2800" dirty="0">
              <a:latin typeface="Arial Unicode MS"/>
              <a:cs typeface="Arial Unicode MS"/>
            </a:endParaRPr>
          </a:p>
          <a:p>
            <a:pPr marL="7936" marR="80154" indent="110311" algn="just">
              <a:spcBef>
                <a:spcPts val="60"/>
              </a:spcBef>
            </a:pPr>
            <a:r>
              <a:rPr sz="2800" dirty="0">
                <a:latin typeface="Arial Unicode MS"/>
                <a:cs typeface="Arial Unicode MS"/>
              </a:rPr>
              <a:t>Los</a:t>
            </a:r>
            <a:r>
              <a:rPr sz="2800" spc="88" dirty="0">
                <a:latin typeface="Arial Unicode MS"/>
                <a:cs typeface="Arial Unicode MS"/>
              </a:rPr>
              <a:t> </a:t>
            </a:r>
            <a:r>
              <a:rPr sz="2800" dirty="0">
                <a:latin typeface="Arial Unicode MS"/>
                <a:cs typeface="Arial Unicode MS"/>
              </a:rPr>
              <a:t>transformadores</a:t>
            </a:r>
            <a:r>
              <a:rPr sz="2800" spc="88" dirty="0">
                <a:latin typeface="Arial Unicode MS"/>
                <a:cs typeface="Arial Unicode MS"/>
              </a:rPr>
              <a:t> </a:t>
            </a:r>
            <a:r>
              <a:rPr sz="2800" dirty="0">
                <a:latin typeface="Arial Unicode MS"/>
                <a:cs typeface="Arial Unicode MS"/>
              </a:rPr>
              <a:t>trifásicos</a:t>
            </a:r>
            <a:r>
              <a:rPr sz="2800" spc="90" dirty="0">
                <a:latin typeface="Arial Unicode MS"/>
                <a:cs typeface="Arial Unicode MS"/>
              </a:rPr>
              <a:t> </a:t>
            </a:r>
            <a:r>
              <a:rPr sz="2800" dirty="0">
                <a:latin typeface="Arial Unicode MS"/>
                <a:cs typeface="Arial Unicode MS"/>
              </a:rPr>
              <a:t>se</a:t>
            </a:r>
            <a:r>
              <a:rPr sz="2800" spc="88" dirty="0">
                <a:latin typeface="Arial Unicode MS"/>
                <a:cs typeface="Arial Unicode MS"/>
              </a:rPr>
              <a:t> </a:t>
            </a:r>
            <a:r>
              <a:rPr sz="2800" dirty="0">
                <a:latin typeface="Arial Unicode MS"/>
                <a:cs typeface="Arial Unicode MS"/>
              </a:rPr>
              <a:t>pueden</a:t>
            </a:r>
            <a:r>
              <a:rPr sz="2800" spc="90" dirty="0">
                <a:latin typeface="Arial Unicode MS"/>
                <a:cs typeface="Arial Unicode MS"/>
              </a:rPr>
              <a:t> </a:t>
            </a:r>
            <a:r>
              <a:rPr sz="2800" dirty="0">
                <a:latin typeface="Arial Unicode MS"/>
                <a:cs typeface="Arial Unicode MS"/>
              </a:rPr>
              <a:t>conectar</a:t>
            </a:r>
            <a:r>
              <a:rPr sz="2800" spc="88" dirty="0">
                <a:latin typeface="Arial Unicode MS"/>
                <a:cs typeface="Arial Unicode MS"/>
              </a:rPr>
              <a:t> </a:t>
            </a:r>
            <a:r>
              <a:rPr sz="2800" dirty="0">
                <a:latin typeface="Arial Unicode MS"/>
                <a:cs typeface="Arial Unicode MS"/>
              </a:rPr>
              <a:t>de</a:t>
            </a:r>
            <a:r>
              <a:rPr sz="2800" spc="90" dirty="0">
                <a:latin typeface="Arial Unicode MS"/>
                <a:cs typeface="Arial Unicode MS"/>
              </a:rPr>
              <a:t> </a:t>
            </a:r>
            <a:r>
              <a:rPr sz="2800" dirty="0">
                <a:latin typeface="Arial Unicode MS"/>
                <a:cs typeface="Arial Unicode MS"/>
              </a:rPr>
              <a:t>diferentes</a:t>
            </a:r>
            <a:r>
              <a:rPr sz="2800" spc="88" dirty="0">
                <a:latin typeface="Arial Unicode MS"/>
                <a:cs typeface="Arial Unicode MS"/>
              </a:rPr>
              <a:t> </a:t>
            </a:r>
            <a:r>
              <a:rPr sz="2800" dirty="0">
                <a:latin typeface="Arial Unicode MS"/>
                <a:cs typeface="Arial Unicode MS"/>
              </a:rPr>
              <a:t>formas,</a:t>
            </a:r>
            <a:r>
              <a:rPr sz="2800" spc="88" dirty="0">
                <a:latin typeface="Arial Unicode MS"/>
                <a:cs typeface="Arial Unicode MS"/>
              </a:rPr>
              <a:t> </a:t>
            </a:r>
            <a:r>
              <a:rPr sz="2800" dirty="0">
                <a:latin typeface="Arial Unicode MS"/>
                <a:cs typeface="Arial Unicode MS"/>
              </a:rPr>
              <a:t>por</a:t>
            </a:r>
            <a:r>
              <a:rPr sz="2800" spc="90" dirty="0">
                <a:latin typeface="Arial Unicode MS"/>
                <a:cs typeface="Arial Unicode MS"/>
              </a:rPr>
              <a:t> </a:t>
            </a:r>
            <a:r>
              <a:rPr sz="2800" dirty="0">
                <a:latin typeface="Arial Unicode MS"/>
                <a:cs typeface="Arial Unicode MS"/>
              </a:rPr>
              <a:t>ejemplo,</a:t>
            </a:r>
            <a:r>
              <a:rPr sz="2800" spc="88" dirty="0">
                <a:latin typeface="Arial Unicode MS"/>
                <a:cs typeface="Arial Unicode MS"/>
              </a:rPr>
              <a:t> </a:t>
            </a:r>
            <a:r>
              <a:rPr sz="2800" spc="-16" dirty="0">
                <a:latin typeface="Arial Unicode MS"/>
                <a:cs typeface="Arial Unicode MS"/>
              </a:rPr>
              <a:t>en</a:t>
            </a:r>
            <a:r>
              <a:rPr sz="2800" spc="125" dirty="0">
                <a:latin typeface="Arial Unicode MS"/>
                <a:cs typeface="Arial Unicode MS"/>
              </a:rPr>
              <a:t> </a:t>
            </a:r>
            <a:r>
              <a:rPr sz="2800" dirty="0">
                <a:latin typeface="Arial Unicode MS"/>
                <a:cs typeface="Arial Unicode MS"/>
              </a:rPr>
              <a:t>conexión</a:t>
            </a:r>
            <a:r>
              <a:rPr sz="2800" spc="53" dirty="0">
                <a:latin typeface="Arial Unicode MS"/>
                <a:cs typeface="Arial Unicode MS"/>
              </a:rPr>
              <a:t> </a:t>
            </a:r>
            <a:r>
              <a:rPr sz="2800" dirty="0">
                <a:latin typeface="Arial Unicode MS"/>
                <a:cs typeface="Arial Unicode MS"/>
              </a:rPr>
              <a:t>estrella</a:t>
            </a:r>
            <a:r>
              <a:rPr sz="2800" spc="53" dirty="0">
                <a:latin typeface="Arial Unicode MS"/>
                <a:cs typeface="Arial Unicode MS"/>
              </a:rPr>
              <a:t> </a:t>
            </a:r>
            <a:r>
              <a:rPr sz="2800" spc="37" dirty="0">
                <a:latin typeface="Arial Unicode MS"/>
                <a:cs typeface="Arial Unicode MS"/>
              </a:rPr>
              <a:t>/</a:t>
            </a:r>
            <a:r>
              <a:rPr sz="2800" spc="53" dirty="0">
                <a:latin typeface="Arial Unicode MS"/>
                <a:cs typeface="Arial Unicode MS"/>
              </a:rPr>
              <a:t> </a:t>
            </a:r>
            <a:r>
              <a:rPr sz="2800" dirty="0">
                <a:latin typeface="Arial Unicode MS"/>
                <a:cs typeface="Arial Unicode MS"/>
              </a:rPr>
              <a:t>triángulo</a:t>
            </a:r>
            <a:r>
              <a:rPr sz="2800" spc="53" dirty="0">
                <a:latin typeface="Arial Unicode MS"/>
                <a:cs typeface="Arial Unicode MS"/>
              </a:rPr>
              <a:t> </a:t>
            </a:r>
            <a:r>
              <a:rPr sz="2800" dirty="0">
                <a:latin typeface="Arial Unicode MS"/>
                <a:cs typeface="Arial Unicode MS"/>
              </a:rPr>
              <a:t>como</a:t>
            </a:r>
            <a:r>
              <a:rPr sz="2800" spc="56" dirty="0">
                <a:latin typeface="Arial Unicode MS"/>
                <a:cs typeface="Arial Unicode MS"/>
              </a:rPr>
              <a:t> </a:t>
            </a:r>
            <a:r>
              <a:rPr sz="2800" dirty="0">
                <a:latin typeface="Arial Unicode MS"/>
                <a:cs typeface="Arial Unicode MS"/>
              </a:rPr>
              <a:t>se</a:t>
            </a:r>
            <a:r>
              <a:rPr sz="2800" spc="53" dirty="0">
                <a:latin typeface="Arial Unicode MS"/>
                <a:cs typeface="Arial Unicode MS"/>
              </a:rPr>
              <a:t> </a:t>
            </a:r>
            <a:r>
              <a:rPr sz="2800" dirty="0">
                <a:latin typeface="Arial Unicode MS"/>
                <a:cs typeface="Arial Unicode MS"/>
              </a:rPr>
              <a:t>ve</a:t>
            </a:r>
            <a:r>
              <a:rPr sz="2800" spc="53" dirty="0">
                <a:latin typeface="Arial Unicode MS"/>
                <a:cs typeface="Arial Unicode MS"/>
              </a:rPr>
              <a:t> </a:t>
            </a:r>
            <a:r>
              <a:rPr sz="2800" dirty="0">
                <a:latin typeface="Arial Unicode MS"/>
                <a:cs typeface="Arial Unicode MS"/>
              </a:rPr>
              <a:t>en</a:t>
            </a:r>
            <a:r>
              <a:rPr sz="2800" spc="53" dirty="0">
                <a:latin typeface="Arial Unicode MS"/>
                <a:cs typeface="Arial Unicode MS"/>
              </a:rPr>
              <a:t> </a:t>
            </a:r>
            <a:r>
              <a:rPr sz="2800" dirty="0">
                <a:solidFill>
                  <a:srgbClr val="007FAC"/>
                </a:solidFill>
                <a:latin typeface="Arial Unicode MS"/>
                <a:cs typeface="Arial Unicode MS"/>
              </a:rPr>
              <a:t>Figura</a:t>
            </a:r>
            <a:r>
              <a:rPr sz="2800" spc="56" dirty="0">
                <a:solidFill>
                  <a:srgbClr val="007FAC"/>
                </a:solidFill>
                <a:latin typeface="Arial Unicode MS"/>
                <a:cs typeface="Arial Unicode MS"/>
              </a:rPr>
              <a:t> </a:t>
            </a:r>
            <a:r>
              <a:rPr sz="2800" spc="-12" dirty="0">
                <a:solidFill>
                  <a:srgbClr val="007FAC"/>
                </a:solidFill>
                <a:latin typeface="Arial Unicode MS"/>
                <a:cs typeface="Arial Unicode MS"/>
              </a:rPr>
              <a:t>5.7</a:t>
            </a:r>
            <a:r>
              <a:rPr sz="2800" spc="-12" dirty="0">
                <a:latin typeface="Arial Unicode MS"/>
                <a:cs typeface="Arial Unicode MS"/>
              </a:rPr>
              <a:t>.</a:t>
            </a:r>
            <a:endParaRPr sz="2800" dirty="0">
              <a:latin typeface="Arial Unicode MS"/>
              <a:cs typeface="Arial Unicode MS"/>
            </a:endParaRPr>
          </a:p>
          <a:p>
            <a:pPr marL="118248" algn="just">
              <a:spcBef>
                <a:spcPts val="159"/>
              </a:spcBef>
            </a:pPr>
            <a:r>
              <a:rPr sz="2800" spc="-19" dirty="0">
                <a:latin typeface="Arial Unicode MS"/>
                <a:cs typeface="Arial Unicode MS"/>
              </a:rPr>
              <a:t>El</a:t>
            </a:r>
            <a:r>
              <a:rPr sz="2800" spc="79" dirty="0">
                <a:latin typeface="Arial Unicode MS"/>
                <a:cs typeface="Arial Unicode MS"/>
              </a:rPr>
              <a:t> </a:t>
            </a:r>
            <a:r>
              <a:rPr sz="2800" dirty="0">
                <a:latin typeface="Arial Unicode MS"/>
                <a:cs typeface="Arial Unicode MS"/>
              </a:rPr>
              <a:t>devanado</a:t>
            </a:r>
            <a:r>
              <a:rPr sz="2800" spc="81" dirty="0">
                <a:latin typeface="Arial Unicode MS"/>
                <a:cs typeface="Arial Unicode MS"/>
              </a:rPr>
              <a:t> </a:t>
            </a:r>
            <a:r>
              <a:rPr sz="2800" dirty="0">
                <a:latin typeface="Arial Unicode MS"/>
                <a:cs typeface="Arial Unicode MS"/>
              </a:rPr>
              <a:t>terciario</a:t>
            </a:r>
            <a:r>
              <a:rPr sz="2800" spc="79" dirty="0">
                <a:latin typeface="Arial Unicode MS"/>
                <a:cs typeface="Arial Unicode MS"/>
              </a:rPr>
              <a:t> </a:t>
            </a:r>
            <a:r>
              <a:rPr sz="2800" dirty="0">
                <a:latin typeface="Arial Unicode MS"/>
                <a:cs typeface="Arial Unicode MS"/>
              </a:rPr>
              <a:t>(tercer)</a:t>
            </a:r>
            <a:r>
              <a:rPr sz="2800" spc="81" dirty="0">
                <a:latin typeface="Arial Unicode MS"/>
                <a:cs typeface="Arial Unicode MS"/>
              </a:rPr>
              <a:t> </a:t>
            </a:r>
            <a:r>
              <a:rPr sz="2800" dirty="0">
                <a:latin typeface="Arial Unicode MS"/>
                <a:cs typeface="Arial Unicode MS"/>
              </a:rPr>
              <a:t>se</a:t>
            </a:r>
            <a:r>
              <a:rPr sz="2800" spc="79" dirty="0">
                <a:latin typeface="Arial Unicode MS"/>
                <a:cs typeface="Arial Unicode MS"/>
              </a:rPr>
              <a:t> </a:t>
            </a:r>
            <a:r>
              <a:rPr sz="2800" dirty="0">
                <a:latin typeface="Arial Unicode MS"/>
                <a:cs typeface="Arial Unicode MS"/>
              </a:rPr>
              <a:t>puede</a:t>
            </a:r>
            <a:r>
              <a:rPr sz="2800" spc="81" dirty="0">
                <a:latin typeface="Arial Unicode MS"/>
                <a:cs typeface="Arial Unicode MS"/>
              </a:rPr>
              <a:t> </a:t>
            </a:r>
            <a:r>
              <a:rPr sz="2800" dirty="0">
                <a:latin typeface="Arial Unicode MS"/>
                <a:cs typeface="Arial Unicode MS"/>
              </a:rPr>
              <a:t>utilizar</a:t>
            </a:r>
            <a:r>
              <a:rPr sz="2800" spc="81" dirty="0">
                <a:latin typeface="Arial Unicode MS"/>
                <a:cs typeface="Arial Unicode MS"/>
              </a:rPr>
              <a:t> </a:t>
            </a:r>
            <a:r>
              <a:rPr sz="2800" dirty="0">
                <a:latin typeface="Arial Unicode MS"/>
                <a:cs typeface="Arial Unicode MS"/>
              </a:rPr>
              <a:t>en</a:t>
            </a:r>
            <a:r>
              <a:rPr sz="2800" spc="79" dirty="0">
                <a:latin typeface="Arial Unicode MS"/>
                <a:cs typeface="Arial Unicode MS"/>
              </a:rPr>
              <a:t> </a:t>
            </a:r>
            <a:r>
              <a:rPr sz="2800" dirty="0">
                <a:latin typeface="Arial Unicode MS"/>
                <a:cs typeface="Arial Unicode MS"/>
              </a:rPr>
              <a:t>transformadores</a:t>
            </a:r>
            <a:r>
              <a:rPr sz="2800" spc="81" dirty="0">
                <a:latin typeface="Arial Unicode MS"/>
                <a:cs typeface="Arial Unicode MS"/>
              </a:rPr>
              <a:t> </a:t>
            </a:r>
            <a:r>
              <a:rPr sz="2800" dirty="0">
                <a:latin typeface="Arial Unicode MS"/>
                <a:cs typeface="Arial Unicode MS"/>
              </a:rPr>
              <a:t>de</a:t>
            </a:r>
            <a:r>
              <a:rPr sz="2800" spc="79" dirty="0">
                <a:latin typeface="Arial Unicode MS"/>
                <a:cs typeface="Arial Unicode MS"/>
              </a:rPr>
              <a:t> </a:t>
            </a:r>
            <a:r>
              <a:rPr sz="2800" dirty="0" err="1">
                <a:latin typeface="Arial Unicode MS"/>
                <a:cs typeface="Arial Unicode MS"/>
              </a:rPr>
              <a:t>potencia</a:t>
            </a:r>
            <a:r>
              <a:rPr sz="2800" spc="81" dirty="0">
                <a:latin typeface="Arial Unicode MS"/>
                <a:cs typeface="Arial Unicode MS"/>
              </a:rPr>
              <a:t> </a:t>
            </a:r>
            <a:r>
              <a:rPr sz="2800" spc="-12" dirty="0" smtClean="0">
                <a:latin typeface="Arial Unicode MS"/>
                <a:cs typeface="Arial Unicode MS"/>
              </a:rPr>
              <a:t>para</a:t>
            </a:r>
            <a:r>
              <a:rPr lang="es-ES" sz="2800" spc="-12" dirty="0" smtClean="0">
                <a:latin typeface="Arial Unicode MS"/>
                <a:cs typeface="Arial Unicode MS"/>
              </a:rPr>
              <a:t> </a:t>
            </a:r>
            <a:r>
              <a:rPr sz="2800" dirty="0" err="1" smtClean="0">
                <a:latin typeface="Arial Unicode MS"/>
                <a:cs typeface="Arial Unicode MS"/>
              </a:rPr>
              <a:t>suministrar</a:t>
            </a:r>
            <a:r>
              <a:rPr sz="2800" spc="69" dirty="0" smtClean="0">
                <a:latin typeface="Arial Unicode MS"/>
                <a:cs typeface="Arial Unicode MS"/>
              </a:rPr>
              <a:t> </a:t>
            </a:r>
            <a:r>
              <a:rPr sz="2800" dirty="0">
                <a:latin typeface="Arial Unicode MS"/>
                <a:cs typeface="Arial Unicode MS"/>
              </a:rPr>
              <a:t>servicios</a:t>
            </a:r>
            <a:r>
              <a:rPr sz="2800" spc="69" dirty="0">
                <a:latin typeface="Arial Unicode MS"/>
                <a:cs typeface="Arial Unicode MS"/>
              </a:rPr>
              <a:t> </a:t>
            </a:r>
            <a:r>
              <a:rPr sz="2800" dirty="0">
                <a:latin typeface="Arial Unicode MS"/>
                <a:cs typeface="Arial Unicode MS"/>
              </a:rPr>
              <a:t>de</a:t>
            </a:r>
            <a:r>
              <a:rPr sz="2800" spc="71" dirty="0">
                <a:latin typeface="Arial Unicode MS"/>
                <a:cs typeface="Arial Unicode MS"/>
              </a:rPr>
              <a:t> </a:t>
            </a:r>
            <a:r>
              <a:rPr sz="2800" dirty="0">
                <a:latin typeface="Arial Unicode MS"/>
                <a:cs typeface="Arial Unicode MS"/>
              </a:rPr>
              <a:t>estación,</a:t>
            </a:r>
            <a:r>
              <a:rPr sz="2800" spc="69" dirty="0">
                <a:latin typeface="Arial Unicode MS"/>
                <a:cs typeface="Arial Unicode MS"/>
              </a:rPr>
              <a:t> </a:t>
            </a:r>
            <a:r>
              <a:rPr sz="2800" dirty="0">
                <a:latin typeface="Arial Unicode MS"/>
                <a:cs typeface="Arial Unicode MS"/>
              </a:rPr>
              <a:t>sin</a:t>
            </a:r>
            <a:r>
              <a:rPr sz="2800" spc="71" dirty="0">
                <a:latin typeface="Arial Unicode MS"/>
                <a:cs typeface="Arial Unicode MS"/>
              </a:rPr>
              <a:t> </a:t>
            </a:r>
            <a:r>
              <a:rPr sz="2800" dirty="0">
                <a:latin typeface="Arial Unicode MS"/>
                <a:cs typeface="Arial Unicode MS"/>
              </a:rPr>
              <a:t>embargo,</a:t>
            </a:r>
            <a:r>
              <a:rPr sz="2800" spc="69" dirty="0">
                <a:latin typeface="Arial Unicode MS"/>
                <a:cs typeface="Arial Unicode MS"/>
              </a:rPr>
              <a:t> </a:t>
            </a:r>
            <a:r>
              <a:rPr sz="2800" dirty="0">
                <a:latin typeface="Arial Unicode MS"/>
                <a:cs typeface="Arial Unicode MS"/>
              </a:rPr>
              <a:t>la</a:t>
            </a:r>
            <a:r>
              <a:rPr sz="2800" spc="71" dirty="0">
                <a:latin typeface="Arial Unicode MS"/>
                <a:cs typeface="Arial Unicode MS"/>
              </a:rPr>
              <a:t> </a:t>
            </a:r>
            <a:r>
              <a:rPr sz="2800" dirty="0">
                <a:latin typeface="Arial Unicode MS"/>
                <a:cs typeface="Arial Unicode MS"/>
              </a:rPr>
              <a:t>desventaja</a:t>
            </a:r>
            <a:r>
              <a:rPr sz="2800" spc="69" dirty="0">
                <a:latin typeface="Arial Unicode MS"/>
                <a:cs typeface="Arial Unicode MS"/>
              </a:rPr>
              <a:t> </a:t>
            </a:r>
            <a:r>
              <a:rPr sz="2800" dirty="0">
                <a:latin typeface="Arial Unicode MS"/>
                <a:cs typeface="Arial Unicode MS"/>
              </a:rPr>
              <a:t>es</a:t>
            </a:r>
            <a:r>
              <a:rPr sz="2800" spc="71" dirty="0">
                <a:latin typeface="Arial Unicode MS"/>
                <a:cs typeface="Arial Unicode MS"/>
              </a:rPr>
              <a:t> </a:t>
            </a:r>
            <a:r>
              <a:rPr sz="2800" dirty="0">
                <a:latin typeface="Arial Unicode MS"/>
                <a:cs typeface="Arial Unicode MS"/>
              </a:rPr>
              <a:t>que</a:t>
            </a:r>
            <a:r>
              <a:rPr sz="2800" spc="69" dirty="0">
                <a:latin typeface="Arial Unicode MS"/>
                <a:cs typeface="Arial Unicode MS"/>
              </a:rPr>
              <a:t> </a:t>
            </a:r>
            <a:r>
              <a:rPr sz="2800" dirty="0">
                <a:latin typeface="Arial Unicode MS"/>
                <a:cs typeface="Arial Unicode MS"/>
              </a:rPr>
              <a:t>cualquier</a:t>
            </a:r>
            <a:r>
              <a:rPr sz="2800" spc="69" dirty="0">
                <a:latin typeface="Arial Unicode MS"/>
                <a:cs typeface="Arial Unicode MS"/>
              </a:rPr>
              <a:t> </a:t>
            </a:r>
            <a:r>
              <a:rPr sz="2800" dirty="0">
                <a:latin typeface="Arial Unicode MS"/>
                <a:cs typeface="Arial Unicode MS"/>
              </a:rPr>
              <a:t>falla</a:t>
            </a:r>
            <a:r>
              <a:rPr sz="2800" spc="71" dirty="0">
                <a:latin typeface="Arial Unicode MS"/>
                <a:cs typeface="Arial Unicode MS"/>
              </a:rPr>
              <a:t> </a:t>
            </a:r>
            <a:r>
              <a:rPr sz="2800" dirty="0">
                <a:latin typeface="Arial Unicode MS"/>
                <a:cs typeface="Arial Unicode MS"/>
              </a:rPr>
              <a:t>disparará</a:t>
            </a:r>
            <a:r>
              <a:rPr sz="2800" spc="69" dirty="0">
                <a:latin typeface="Arial Unicode MS"/>
                <a:cs typeface="Arial Unicode MS"/>
              </a:rPr>
              <a:t> </a:t>
            </a:r>
            <a:r>
              <a:rPr sz="2800" spc="-16" dirty="0">
                <a:latin typeface="Arial Unicode MS"/>
                <a:cs typeface="Arial Unicode MS"/>
              </a:rPr>
              <a:t>el</a:t>
            </a:r>
            <a:r>
              <a:rPr sz="2800" spc="125" dirty="0">
                <a:latin typeface="Arial Unicode MS"/>
                <a:cs typeface="Arial Unicode MS"/>
              </a:rPr>
              <a:t> </a:t>
            </a:r>
            <a:r>
              <a:rPr sz="2800" dirty="0">
                <a:latin typeface="Arial Unicode MS"/>
                <a:cs typeface="Arial Unicode MS"/>
              </a:rPr>
              <a:t>transformador</a:t>
            </a:r>
            <a:r>
              <a:rPr sz="2800" spc="150" dirty="0">
                <a:latin typeface="Arial Unicode MS"/>
                <a:cs typeface="Arial Unicode MS"/>
              </a:rPr>
              <a:t> </a:t>
            </a:r>
            <a:r>
              <a:rPr sz="2800" dirty="0">
                <a:latin typeface="Arial Unicode MS"/>
                <a:cs typeface="Arial Unicode MS"/>
              </a:rPr>
              <a:t>de</a:t>
            </a:r>
            <a:r>
              <a:rPr sz="2800" spc="153" dirty="0">
                <a:latin typeface="Arial Unicode MS"/>
                <a:cs typeface="Arial Unicode MS"/>
              </a:rPr>
              <a:t> </a:t>
            </a:r>
            <a:r>
              <a:rPr sz="2800" spc="-6" dirty="0">
                <a:latin typeface="Arial Unicode MS"/>
                <a:cs typeface="Arial Unicode MS"/>
              </a:rPr>
              <a:t>potencia.</a:t>
            </a:r>
            <a:endParaRPr sz="2800" dirty="0">
              <a:latin typeface="Arial Unicode MS"/>
              <a:cs typeface="Arial Unicode MS"/>
            </a:endParaRPr>
          </a:p>
          <a:p>
            <a:pPr marL="7936" marR="46823" indent="110311" algn="just">
              <a:spcBef>
                <a:spcPts val="62"/>
              </a:spcBef>
            </a:pPr>
            <a:r>
              <a:rPr sz="2800" dirty="0">
                <a:latin typeface="Arial Unicode MS"/>
                <a:cs typeface="Arial Unicode MS"/>
              </a:rPr>
              <a:t>Los</a:t>
            </a:r>
            <a:r>
              <a:rPr sz="2800" spc="60" dirty="0">
                <a:latin typeface="Arial Unicode MS"/>
                <a:cs typeface="Arial Unicode MS"/>
              </a:rPr>
              <a:t> </a:t>
            </a:r>
            <a:r>
              <a:rPr sz="2800" dirty="0">
                <a:latin typeface="Arial Unicode MS"/>
                <a:cs typeface="Arial Unicode MS"/>
              </a:rPr>
              <a:t>autotransformadores</a:t>
            </a:r>
            <a:r>
              <a:rPr sz="2800" spc="60" dirty="0">
                <a:latin typeface="Arial Unicode MS"/>
                <a:cs typeface="Arial Unicode MS"/>
              </a:rPr>
              <a:t> </a:t>
            </a:r>
            <a:r>
              <a:rPr sz="2800" dirty="0">
                <a:latin typeface="Arial Unicode MS"/>
                <a:cs typeface="Arial Unicode MS"/>
              </a:rPr>
              <a:t>son</a:t>
            </a:r>
            <a:r>
              <a:rPr sz="2800" spc="62" dirty="0">
                <a:latin typeface="Arial Unicode MS"/>
                <a:cs typeface="Arial Unicode MS"/>
              </a:rPr>
              <a:t> </a:t>
            </a:r>
            <a:r>
              <a:rPr sz="2800" dirty="0">
                <a:latin typeface="Arial Unicode MS"/>
                <a:cs typeface="Arial Unicode MS"/>
              </a:rPr>
              <a:t>un</a:t>
            </a:r>
            <a:r>
              <a:rPr sz="2800" spc="60" dirty="0">
                <a:latin typeface="Arial Unicode MS"/>
                <a:cs typeface="Arial Unicode MS"/>
              </a:rPr>
              <a:t> </a:t>
            </a:r>
            <a:r>
              <a:rPr sz="2800" dirty="0">
                <a:latin typeface="Arial Unicode MS"/>
                <a:cs typeface="Arial Unicode MS"/>
              </a:rPr>
              <a:t>tipo</a:t>
            </a:r>
            <a:r>
              <a:rPr sz="2800" spc="60" dirty="0">
                <a:latin typeface="Arial Unicode MS"/>
                <a:cs typeface="Arial Unicode MS"/>
              </a:rPr>
              <a:t> </a:t>
            </a:r>
            <a:r>
              <a:rPr sz="2800" dirty="0">
                <a:latin typeface="Arial Unicode MS"/>
                <a:cs typeface="Arial Unicode MS"/>
              </a:rPr>
              <a:t>especial</a:t>
            </a:r>
            <a:r>
              <a:rPr sz="2800" spc="62" dirty="0">
                <a:latin typeface="Arial Unicode MS"/>
                <a:cs typeface="Arial Unicode MS"/>
              </a:rPr>
              <a:t> </a:t>
            </a:r>
            <a:r>
              <a:rPr sz="2800" dirty="0">
                <a:latin typeface="Arial Unicode MS"/>
                <a:cs typeface="Arial Unicode MS"/>
              </a:rPr>
              <a:t>de</a:t>
            </a:r>
            <a:r>
              <a:rPr sz="2800" spc="60" dirty="0">
                <a:latin typeface="Arial Unicode MS"/>
                <a:cs typeface="Arial Unicode MS"/>
              </a:rPr>
              <a:t> </a:t>
            </a:r>
            <a:r>
              <a:rPr sz="2800" dirty="0">
                <a:latin typeface="Arial Unicode MS"/>
                <a:cs typeface="Arial Unicode MS"/>
              </a:rPr>
              <a:t>diseño</a:t>
            </a:r>
            <a:r>
              <a:rPr sz="2800" spc="60" dirty="0">
                <a:latin typeface="Arial Unicode MS"/>
                <a:cs typeface="Arial Unicode MS"/>
              </a:rPr>
              <a:t> </a:t>
            </a:r>
            <a:r>
              <a:rPr sz="2800" dirty="0">
                <a:latin typeface="Arial Unicode MS"/>
                <a:cs typeface="Arial Unicode MS"/>
              </a:rPr>
              <a:t>de</a:t>
            </a:r>
            <a:r>
              <a:rPr sz="2800" spc="62" dirty="0">
                <a:latin typeface="Arial Unicode MS"/>
                <a:cs typeface="Arial Unicode MS"/>
              </a:rPr>
              <a:t> </a:t>
            </a:r>
            <a:r>
              <a:rPr sz="2800" dirty="0">
                <a:latin typeface="Arial Unicode MS"/>
                <a:cs typeface="Arial Unicode MS"/>
              </a:rPr>
              <a:t>transformador.</a:t>
            </a:r>
            <a:r>
              <a:rPr sz="2800" spc="60" dirty="0">
                <a:latin typeface="Arial Unicode MS"/>
                <a:cs typeface="Arial Unicode MS"/>
              </a:rPr>
              <a:t> </a:t>
            </a:r>
            <a:r>
              <a:rPr sz="2800" spc="-12" dirty="0">
                <a:latin typeface="Arial Unicode MS"/>
                <a:cs typeface="Arial Unicode MS"/>
              </a:rPr>
              <a:t>En</a:t>
            </a:r>
            <a:r>
              <a:rPr sz="2800" spc="60" dirty="0">
                <a:latin typeface="Arial Unicode MS"/>
                <a:cs typeface="Arial Unicode MS"/>
              </a:rPr>
              <a:t> </a:t>
            </a:r>
            <a:r>
              <a:rPr sz="2800" dirty="0">
                <a:latin typeface="Arial Unicode MS"/>
                <a:cs typeface="Arial Unicode MS"/>
              </a:rPr>
              <a:t>este</a:t>
            </a:r>
            <a:r>
              <a:rPr sz="2800" spc="62" dirty="0">
                <a:latin typeface="Arial Unicode MS"/>
                <a:cs typeface="Arial Unicode MS"/>
              </a:rPr>
              <a:t> </a:t>
            </a:r>
            <a:r>
              <a:rPr sz="2800" dirty="0">
                <a:latin typeface="Arial Unicode MS"/>
                <a:cs typeface="Arial Unicode MS"/>
              </a:rPr>
              <a:t>diseño,</a:t>
            </a:r>
            <a:r>
              <a:rPr sz="2800" spc="60" dirty="0">
                <a:latin typeface="Arial Unicode MS"/>
                <a:cs typeface="Arial Unicode MS"/>
              </a:rPr>
              <a:t> </a:t>
            </a:r>
            <a:r>
              <a:rPr sz="2800" dirty="0">
                <a:latin typeface="Arial Unicode MS"/>
                <a:cs typeface="Arial Unicode MS"/>
              </a:rPr>
              <a:t>las</a:t>
            </a:r>
            <a:r>
              <a:rPr sz="2800" spc="60" dirty="0">
                <a:latin typeface="Arial Unicode MS"/>
                <a:cs typeface="Arial Unicode MS"/>
              </a:rPr>
              <a:t> </a:t>
            </a:r>
            <a:r>
              <a:rPr sz="2800" dirty="0">
                <a:latin typeface="Arial Unicode MS"/>
                <a:cs typeface="Arial Unicode MS"/>
              </a:rPr>
              <a:t>bobinas</a:t>
            </a:r>
            <a:r>
              <a:rPr sz="2800" spc="62" dirty="0">
                <a:latin typeface="Arial Unicode MS"/>
                <a:cs typeface="Arial Unicode MS"/>
              </a:rPr>
              <a:t> </a:t>
            </a:r>
            <a:r>
              <a:rPr sz="2800" spc="-16" dirty="0">
                <a:latin typeface="Arial Unicode MS"/>
                <a:cs typeface="Arial Unicode MS"/>
              </a:rPr>
              <a:t>se</a:t>
            </a:r>
            <a:r>
              <a:rPr sz="2800" spc="125" dirty="0">
                <a:latin typeface="Arial Unicode MS"/>
                <a:cs typeface="Arial Unicode MS"/>
              </a:rPr>
              <a:t> </a:t>
            </a:r>
            <a:r>
              <a:rPr sz="2800" dirty="0">
                <a:latin typeface="Arial Unicode MS"/>
                <a:cs typeface="Arial Unicode MS"/>
              </a:rPr>
              <a:t>enrollan</a:t>
            </a:r>
            <a:r>
              <a:rPr sz="2800" spc="60" dirty="0">
                <a:latin typeface="Arial Unicode MS"/>
                <a:cs typeface="Arial Unicode MS"/>
              </a:rPr>
              <a:t> </a:t>
            </a:r>
            <a:r>
              <a:rPr sz="2800" dirty="0">
                <a:latin typeface="Arial Unicode MS"/>
                <a:cs typeface="Arial Unicode MS"/>
              </a:rPr>
              <a:t>alrededor</a:t>
            </a:r>
            <a:r>
              <a:rPr sz="2800" spc="62" dirty="0">
                <a:latin typeface="Arial Unicode MS"/>
                <a:cs typeface="Arial Unicode MS"/>
              </a:rPr>
              <a:t> </a:t>
            </a:r>
            <a:r>
              <a:rPr sz="2800" dirty="0">
                <a:latin typeface="Arial Unicode MS"/>
                <a:cs typeface="Arial Unicode MS"/>
              </a:rPr>
              <a:t>de</a:t>
            </a:r>
            <a:r>
              <a:rPr sz="2800" spc="60" dirty="0">
                <a:latin typeface="Arial Unicode MS"/>
                <a:cs typeface="Arial Unicode MS"/>
              </a:rPr>
              <a:t> </a:t>
            </a:r>
            <a:r>
              <a:rPr sz="2800" dirty="0">
                <a:latin typeface="Arial Unicode MS"/>
                <a:cs typeface="Arial Unicode MS"/>
              </a:rPr>
              <a:t>un</a:t>
            </a:r>
            <a:r>
              <a:rPr sz="2800" spc="62" dirty="0">
                <a:latin typeface="Arial Unicode MS"/>
                <a:cs typeface="Arial Unicode MS"/>
              </a:rPr>
              <a:t> </a:t>
            </a:r>
            <a:r>
              <a:rPr sz="2800" dirty="0">
                <a:latin typeface="Arial Unicode MS"/>
                <a:cs typeface="Arial Unicode MS"/>
              </a:rPr>
              <a:t>núcleo</a:t>
            </a:r>
            <a:r>
              <a:rPr sz="2800" spc="60" dirty="0">
                <a:latin typeface="Arial Unicode MS"/>
                <a:cs typeface="Arial Unicode MS"/>
              </a:rPr>
              <a:t> </a:t>
            </a:r>
            <a:r>
              <a:rPr sz="2800" dirty="0">
                <a:latin typeface="Arial Unicode MS"/>
                <a:cs typeface="Arial Unicode MS"/>
              </a:rPr>
              <a:t>de</a:t>
            </a:r>
            <a:r>
              <a:rPr sz="2800" spc="62" dirty="0">
                <a:latin typeface="Arial Unicode MS"/>
                <a:cs typeface="Arial Unicode MS"/>
              </a:rPr>
              <a:t> </a:t>
            </a:r>
            <a:r>
              <a:rPr sz="2800" dirty="0">
                <a:latin typeface="Arial Unicode MS"/>
                <a:cs typeface="Arial Unicode MS"/>
              </a:rPr>
              <a:t>hierro</a:t>
            </a:r>
            <a:r>
              <a:rPr sz="2800" spc="60" dirty="0">
                <a:latin typeface="Arial Unicode MS"/>
                <a:cs typeface="Arial Unicode MS"/>
              </a:rPr>
              <a:t> </a:t>
            </a:r>
            <a:r>
              <a:rPr sz="2800" dirty="0">
                <a:latin typeface="Arial Unicode MS"/>
                <a:cs typeface="Arial Unicode MS"/>
              </a:rPr>
              <a:t>como</a:t>
            </a:r>
            <a:r>
              <a:rPr sz="2800" spc="62" dirty="0">
                <a:latin typeface="Arial Unicode MS"/>
                <a:cs typeface="Arial Unicode MS"/>
              </a:rPr>
              <a:t> </a:t>
            </a:r>
            <a:r>
              <a:rPr sz="2800" dirty="0">
                <a:latin typeface="Arial Unicode MS"/>
                <a:cs typeface="Arial Unicode MS"/>
              </a:rPr>
              <a:t>se</a:t>
            </a:r>
            <a:r>
              <a:rPr sz="2800" spc="60" dirty="0">
                <a:latin typeface="Arial Unicode MS"/>
                <a:cs typeface="Arial Unicode MS"/>
              </a:rPr>
              <a:t> </a:t>
            </a:r>
            <a:r>
              <a:rPr sz="2800" dirty="0" err="1">
                <a:latin typeface="Arial Unicode MS"/>
                <a:cs typeface="Arial Unicode MS"/>
              </a:rPr>
              <a:t>muestra</a:t>
            </a:r>
            <a:r>
              <a:rPr sz="2800" spc="62" dirty="0">
                <a:latin typeface="Arial Unicode MS"/>
                <a:cs typeface="Arial Unicode MS"/>
              </a:rPr>
              <a:t> </a:t>
            </a:r>
            <a:r>
              <a:rPr sz="2800" dirty="0" err="1" smtClean="0">
                <a:latin typeface="Arial Unicode MS"/>
                <a:cs typeface="Arial Unicode MS"/>
              </a:rPr>
              <a:t>en</a:t>
            </a:r>
            <a:r>
              <a:rPr lang="es-ES" sz="2800" dirty="0" smtClean="0">
                <a:latin typeface="Arial Unicode MS"/>
                <a:cs typeface="Arial Unicode MS"/>
              </a:rPr>
              <a:t> la </a:t>
            </a:r>
            <a:r>
              <a:rPr sz="2800" dirty="0" err="1" smtClean="0">
                <a:solidFill>
                  <a:srgbClr val="007FAC"/>
                </a:solidFill>
                <a:latin typeface="Arial Unicode MS"/>
                <a:cs typeface="Arial Unicode MS"/>
              </a:rPr>
              <a:t>Figura</a:t>
            </a:r>
            <a:r>
              <a:rPr sz="2800" spc="60" dirty="0" smtClean="0">
                <a:solidFill>
                  <a:srgbClr val="007FAC"/>
                </a:solidFill>
                <a:latin typeface="Arial Unicode MS"/>
                <a:cs typeface="Arial Unicode MS"/>
              </a:rPr>
              <a:t> </a:t>
            </a:r>
            <a:r>
              <a:rPr sz="2800" spc="-12" dirty="0">
                <a:solidFill>
                  <a:srgbClr val="007FAC"/>
                </a:solidFill>
                <a:latin typeface="Arial Unicode MS"/>
                <a:cs typeface="Arial Unicode MS"/>
              </a:rPr>
              <a:t>5.8</a:t>
            </a:r>
            <a:r>
              <a:rPr sz="2800" spc="-12" dirty="0">
                <a:latin typeface="Arial Unicode MS"/>
                <a:cs typeface="Arial Unicode MS"/>
              </a:rPr>
              <a:t>.</a:t>
            </a:r>
            <a:endParaRPr sz="2800" dirty="0">
              <a:latin typeface="Arial Unicode MS"/>
              <a:cs typeface="Arial Unicode MS"/>
            </a:endParaRPr>
          </a:p>
          <a:p>
            <a:pPr marL="7936" marR="3174" indent="110311" algn="just"/>
            <a:r>
              <a:rPr sz="2800" spc="-6" dirty="0">
                <a:latin typeface="Arial Unicode MS"/>
                <a:cs typeface="Arial Unicode MS"/>
              </a:rPr>
              <a:t>En</a:t>
            </a:r>
            <a:r>
              <a:rPr sz="2800" spc="69" dirty="0">
                <a:latin typeface="Arial Unicode MS"/>
                <a:cs typeface="Arial Unicode MS"/>
              </a:rPr>
              <a:t> </a:t>
            </a:r>
            <a:r>
              <a:rPr sz="2800" dirty="0">
                <a:latin typeface="Arial Unicode MS"/>
                <a:cs typeface="Arial Unicode MS"/>
              </a:rPr>
              <a:t>un</a:t>
            </a:r>
            <a:r>
              <a:rPr sz="2800" spc="71" dirty="0">
                <a:latin typeface="Arial Unicode MS"/>
                <a:cs typeface="Arial Unicode MS"/>
              </a:rPr>
              <a:t> </a:t>
            </a:r>
            <a:r>
              <a:rPr sz="2800" dirty="0">
                <a:latin typeface="Arial Unicode MS"/>
                <a:cs typeface="Arial Unicode MS"/>
              </a:rPr>
              <a:t>cambiador</a:t>
            </a:r>
            <a:r>
              <a:rPr sz="2800" spc="71" dirty="0">
                <a:latin typeface="Arial Unicode MS"/>
                <a:cs typeface="Arial Unicode MS"/>
              </a:rPr>
              <a:t> </a:t>
            </a:r>
            <a:r>
              <a:rPr sz="2800" dirty="0">
                <a:latin typeface="Arial Unicode MS"/>
                <a:cs typeface="Arial Unicode MS"/>
              </a:rPr>
              <a:t>de</a:t>
            </a:r>
            <a:r>
              <a:rPr sz="2800" spc="69" dirty="0">
                <a:latin typeface="Arial Unicode MS"/>
                <a:cs typeface="Arial Unicode MS"/>
              </a:rPr>
              <a:t> </a:t>
            </a:r>
            <a:r>
              <a:rPr sz="2800" dirty="0">
                <a:latin typeface="Arial Unicode MS"/>
                <a:cs typeface="Arial Unicode MS"/>
              </a:rPr>
              <a:t>tomas</a:t>
            </a:r>
            <a:r>
              <a:rPr sz="2800" spc="71" dirty="0">
                <a:latin typeface="Arial Unicode MS"/>
                <a:cs typeface="Arial Unicode MS"/>
              </a:rPr>
              <a:t> </a:t>
            </a:r>
            <a:r>
              <a:rPr sz="2800" dirty="0">
                <a:latin typeface="Arial Unicode MS"/>
                <a:cs typeface="Arial Unicode MS"/>
              </a:rPr>
              <a:t>de</a:t>
            </a:r>
            <a:r>
              <a:rPr sz="2800" spc="71" dirty="0">
                <a:latin typeface="Arial Unicode MS"/>
                <a:cs typeface="Arial Unicode MS"/>
              </a:rPr>
              <a:t> </a:t>
            </a:r>
            <a:r>
              <a:rPr sz="2800" dirty="0">
                <a:latin typeface="Arial Unicode MS"/>
                <a:cs typeface="Arial Unicode MS"/>
              </a:rPr>
              <a:t>transformador,</a:t>
            </a:r>
            <a:r>
              <a:rPr sz="2800" spc="69" dirty="0">
                <a:latin typeface="Arial Unicode MS"/>
                <a:cs typeface="Arial Unicode MS"/>
              </a:rPr>
              <a:t> </a:t>
            </a:r>
            <a:r>
              <a:rPr sz="2800" dirty="0">
                <a:latin typeface="Arial Unicode MS"/>
                <a:cs typeface="Arial Unicode MS"/>
              </a:rPr>
              <a:t>un</a:t>
            </a:r>
            <a:r>
              <a:rPr sz="2800" spc="71" dirty="0">
                <a:latin typeface="Arial Unicode MS"/>
                <a:cs typeface="Arial Unicode MS"/>
              </a:rPr>
              <a:t> </a:t>
            </a:r>
            <a:r>
              <a:rPr sz="2800" dirty="0">
                <a:latin typeface="Arial Unicode MS"/>
                <a:cs typeface="Arial Unicode MS"/>
              </a:rPr>
              <a:t>cambio</a:t>
            </a:r>
            <a:r>
              <a:rPr sz="2800" spc="71" dirty="0">
                <a:latin typeface="Arial Unicode MS"/>
                <a:cs typeface="Arial Unicode MS"/>
              </a:rPr>
              <a:t> </a:t>
            </a:r>
            <a:r>
              <a:rPr sz="2800" dirty="0">
                <a:latin typeface="Arial Unicode MS"/>
                <a:cs typeface="Arial Unicode MS"/>
              </a:rPr>
              <a:t>de</a:t>
            </a:r>
            <a:r>
              <a:rPr sz="2800" spc="69" dirty="0">
                <a:latin typeface="Arial Unicode MS"/>
                <a:cs typeface="Arial Unicode MS"/>
              </a:rPr>
              <a:t> </a:t>
            </a:r>
            <a:r>
              <a:rPr sz="2800" dirty="0">
                <a:latin typeface="Arial Unicode MS"/>
                <a:cs typeface="Arial Unicode MS"/>
              </a:rPr>
              <a:t>voltaje</a:t>
            </a:r>
            <a:r>
              <a:rPr sz="2800" spc="71" dirty="0">
                <a:latin typeface="Arial Unicode MS"/>
                <a:cs typeface="Arial Unicode MS"/>
              </a:rPr>
              <a:t> </a:t>
            </a:r>
            <a:r>
              <a:rPr sz="2800" dirty="0">
                <a:latin typeface="Arial Unicode MS"/>
                <a:cs typeface="Arial Unicode MS"/>
              </a:rPr>
              <a:t>se</a:t>
            </a:r>
            <a:r>
              <a:rPr sz="2800" spc="71" dirty="0">
                <a:latin typeface="Arial Unicode MS"/>
                <a:cs typeface="Arial Unicode MS"/>
              </a:rPr>
              <a:t> </a:t>
            </a:r>
            <a:r>
              <a:rPr sz="2800" dirty="0">
                <a:latin typeface="Arial Unicode MS"/>
                <a:cs typeface="Arial Unicode MS"/>
              </a:rPr>
              <a:t>efectúa</a:t>
            </a:r>
            <a:r>
              <a:rPr sz="2800" spc="69" dirty="0">
                <a:latin typeface="Arial Unicode MS"/>
                <a:cs typeface="Arial Unicode MS"/>
              </a:rPr>
              <a:t> </a:t>
            </a:r>
            <a:r>
              <a:rPr sz="2800" dirty="0">
                <a:latin typeface="Arial Unicode MS"/>
                <a:cs typeface="Arial Unicode MS"/>
              </a:rPr>
              <a:t>cambiando</a:t>
            </a:r>
            <a:r>
              <a:rPr sz="2800" spc="71" dirty="0">
                <a:latin typeface="Arial Unicode MS"/>
                <a:cs typeface="Arial Unicode MS"/>
              </a:rPr>
              <a:t> </a:t>
            </a:r>
            <a:r>
              <a:rPr sz="2800" spc="-16" dirty="0">
                <a:latin typeface="Arial Unicode MS"/>
                <a:cs typeface="Arial Unicode MS"/>
              </a:rPr>
              <a:t>el</a:t>
            </a:r>
            <a:r>
              <a:rPr sz="2800" spc="125" dirty="0">
                <a:latin typeface="Arial Unicode MS"/>
                <a:cs typeface="Arial Unicode MS"/>
              </a:rPr>
              <a:t> </a:t>
            </a:r>
            <a:r>
              <a:rPr sz="2800" dirty="0">
                <a:latin typeface="Arial Unicode MS"/>
                <a:cs typeface="Arial Unicode MS"/>
              </a:rPr>
              <a:t>número</a:t>
            </a:r>
            <a:r>
              <a:rPr sz="2800" spc="62" dirty="0">
                <a:latin typeface="Arial Unicode MS"/>
                <a:cs typeface="Arial Unicode MS"/>
              </a:rPr>
              <a:t> </a:t>
            </a:r>
            <a:r>
              <a:rPr sz="2800" dirty="0">
                <a:latin typeface="Arial Unicode MS"/>
                <a:cs typeface="Arial Unicode MS"/>
              </a:rPr>
              <a:t>de</a:t>
            </a:r>
            <a:r>
              <a:rPr sz="2800" spc="62" dirty="0">
                <a:latin typeface="Arial Unicode MS"/>
                <a:cs typeface="Arial Unicode MS"/>
              </a:rPr>
              <a:t> </a:t>
            </a:r>
            <a:r>
              <a:rPr sz="2800" dirty="0">
                <a:latin typeface="Arial Unicode MS"/>
                <a:cs typeface="Arial Unicode MS"/>
              </a:rPr>
              <a:t>vueltas</a:t>
            </a:r>
            <a:r>
              <a:rPr sz="2800" spc="66" dirty="0">
                <a:latin typeface="Arial Unicode MS"/>
                <a:cs typeface="Arial Unicode MS"/>
              </a:rPr>
              <a:t> </a:t>
            </a:r>
            <a:r>
              <a:rPr sz="2800" dirty="0">
                <a:latin typeface="Arial Unicode MS"/>
                <a:cs typeface="Arial Unicode MS"/>
              </a:rPr>
              <a:t>en</a:t>
            </a:r>
            <a:r>
              <a:rPr sz="2800" spc="62" dirty="0">
                <a:latin typeface="Arial Unicode MS"/>
                <a:cs typeface="Arial Unicode MS"/>
              </a:rPr>
              <a:t> </a:t>
            </a:r>
            <a:r>
              <a:rPr sz="2800" dirty="0">
                <a:latin typeface="Arial Unicode MS"/>
                <a:cs typeface="Arial Unicode MS"/>
              </a:rPr>
              <a:t>el</a:t>
            </a:r>
            <a:r>
              <a:rPr sz="2800" spc="62" dirty="0">
                <a:latin typeface="Arial Unicode MS"/>
                <a:cs typeface="Arial Unicode MS"/>
              </a:rPr>
              <a:t> </a:t>
            </a:r>
            <a:r>
              <a:rPr sz="2800" dirty="0">
                <a:latin typeface="Arial Unicode MS"/>
                <a:cs typeface="Arial Unicode MS"/>
              </a:rPr>
              <a:t>lado</a:t>
            </a:r>
            <a:r>
              <a:rPr sz="2800" spc="66" dirty="0">
                <a:latin typeface="Arial Unicode MS"/>
                <a:cs typeface="Arial Unicode MS"/>
              </a:rPr>
              <a:t> </a:t>
            </a:r>
            <a:r>
              <a:rPr sz="2800" dirty="0">
                <a:latin typeface="Arial Unicode MS"/>
                <a:cs typeface="Arial Unicode MS"/>
              </a:rPr>
              <a:t>de</a:t>
            </a:r>
            <a:r>
              <a:rPr sz="2800" spc="62" dirty="0">
                <a:latin typeface="Arial Unicode MS"/>
                <a:cs typeface="Arial Unicode MS"/>
              </a:rPr>
              <a:t> </a:t>
            </a:r>
            <a:r>
              <a:rPr sz="2800" dirty="0">
                <a:latin typeface="Arial Unicode MS"/>
                <a:cs typeface="Arial Unicode MS"/>
              </a:rPr>
              <a:t>alto</a:t>
            </a:r>
            <a:r>
              <a:rPr sz="2800" spc="62" dirty="0">
                <a:latin typeface="Arial Unicode MS"/>
                <a:cs typeface="Arial Unicode MS"/>
              </a:rPr>
              <a:t> </a:t>
            </a:r>
            <a:r>
              <a:rPr sz="2800" dirty="0">
                <a:latin typeface="Arial Unicode MS"/>
                <a:cs typeface="Arial Unicode MS"/>
              </a:rPr>
              <a:t>voltaje</a:t>
            </a:r>
            <a:r>
              <a:rPr sz="2800" spc="66" dirty="0">
                <a:latin typeface="Arial Unicode MS"/>
                <a:cs typeface="Arial Unicode MS"/>
              </a:rPr>
              <a:t> </a:t>
            </a:r>
            <a:r>
              <a:rPr sz="2800" dirty="0">
                <a:latin typeface="Arial Unicode MS"/>
                <a:cs typeface="Arial Unicode MS"/>
              </a:rPr>
              <a:t>del</a:t>
            </a:r>
            <a:r>
              <a:rPr sz="2800" spc="62" dirty="0">
                <a:latin typeface="Arial Unicode MS"/>
                <a:cs typeface="Arial Unicode MS"/>
              </a:rPr>
              <a:t> </a:t>
            </a:r>
            <a:r>
              <a:rPr sz="2800" dirty="0">
                <a:latin typeface="Arial Unicode MS"/>
                <a:cs typeface="Arial Unicode MS"/>
              </a:rPr>
              <a:t>transformador</a:t>
            </a:r>
            <a:r>
              <a:rPr sz="2800" spc="62" dirty="0">
                <a:latin typeface="Arial Unicode MS"/>
                <a:cs typeface="Arial Unicode MS"/>
              </a:rPr>
              <a:t> </a:t>
            </a:r>
            <a:r>
              <a:rPr sz="2800" dirty="0">
                <a:latin typeface="Arial Unicode MS"/>
                <a:cs typeface="Arial Unicode MS"/>
              </a:rPr>
              <a:t>para</a:t>
            </a:r>
            <a:r>
              <a:rPr sz="2800" spc="66" dirty="0">
                <a:latin typeface="Arial Unicode MS"/>
                <a:cs typeface="Arial Unicode MS"/>
              </a:rPr>
              <a:t> </a:t>
            </a:r>
            <a:r>
              <a:rPr sz="2800" dirty="0">
                <a:latin typeface="Arial Unicode MS"/>
                <a:cs typeface="Arial Unicode MS"/>
              </a:rPr>
              <a:t>que</a:t>
            </a:r>
            <a:r>
              <a:rPr sz="2800" spc="62" dirty="0">
                <a:latin typeface="Arial Unicode MS"/>
                <a:cs typeface="Arial Unicode MS"/>
              </a:rPr>
              <a:t> </a:t>
            </a:r>
            <a:r>
              <a:rPr sz="2800" dirty="0">
                <a:latin typeface="Arial Unicode MS"/>
                <a:cs typeface="Arial Unicode MS"/>
              </a:rPr>
              <a:t>el</a:t>
            </a:r>
            <a:r>
              <a:rPr sz="2800" spc="62" dirty="0">
                <a:latin typeface="Arial Unicode MS"/>
                <a:cs typeface="Arial Unicode MS"/>
              </a:rPr>
              <a:t> </a:t>
            </a:r>
            <a:r>
              <a:rPr sz="2800" dirty="0">
                <a:latin typeface="Arial Unicode MS"/>
                <a:cs typeface="Arial Unicode MS"/>
              </a:rPr>
              <a:t>nivel</a:t>
            </a:r>
            <a:r>
              <a:rPr sz="2800" spc="66" dirty="0">
                <a:latin typeface="Arial Unicode MS"/>
                <a:cs typeface="Arial Unicode MS"/>
              </a:rPr>
              <a:t> </a:t>
            </a:r>
            <a:r>
              <a:rPr sz="2800" dirty="0">
                <a:latin typeface="Arial Unicode MS"/>
                <a:cs typeface="Arial Unicode MS"/>
              </a:rPr>
              <a:t>de</a:t>
            </a:r>
            <a:r>
              <a:rPr sz="2800" spc="62" dirty="0">
                <a:latin typeface="Arial Unicode MS"/>
                <a:cs typeface="Arial Unicode MS"/>
              </a:rPr>
              <a:t> </a:t>
            </a:r>
            <a:r>
              <a:rPr sz="2800" dirty="0">
                <a:latin typeface="Arial Unicode MS"/>
                <a:cs typeface="Arial Unicode MS"/>
              </a:rPr>
              <a:t>corriente</a:t>
            </a:r>
            <a:r>
              <a:rPr sz="2800" spc="62" dirty="0">
                <a:latin typeface="Arial Unicode MS"/>
                <a:cs typeface="Arial Unicode MS"/>
              </a:rPr>
              <a:t> </a:t>
            </a:r>
            <a:r>
              <a:rPr sz="2800" spc="-16" dirty="0">
                <a:latin typeface="Arial Unicode MS"/>
                <a:cs typeface="Arial Unicode MS"/>
              </a:rPr>
              <a:t>sea</a:t>
            </a:r>
            <a:r>
              <a:rPr sz="2800" spc="125" dirty="0">
                <a:latin typeface="Arial Unicode MS"/>
                <a:cs typeface="Arial Unicode MS"/>
              </a:rPr>
              <a:t> </a:t>
            </a:r>
            <a:r>
              <a:rPr sz="2800" dirty="0">
                <a:latin typeface="Arial Unicode MS"/>
                <a:cs typeface="Arial Unicode MS"/>
              </a:rPr>
              <a:t>más</a:t>
            </a:r>
            <a:r>
              <a:rPr sz="2800" spc="47" dirty="0">
                <a:latin typeface="Arial Unicode MS"/>
                <a:cs typeface="Arial Unicode MS"/>
              </a:rPr>
              <a:t> </a:t>
            </a:r>
            <a:r>
              <a:rPr sz="2800" dirty="0">
                <a:latin typeface="Arial Unicode MS"/>
                <a:cs typeface="Arial Unicode MS"/>
              </a:rPr>
              <a:t>bajo</a:t>
            </a:r>
            <a:r>
              <a:rPr sz="2800" spc="47" dirty="0">
                <a:latin typeface="Arial Unicode MS"/>
                <a:cs typeface="Arial Unicode MS"/>
              </a:rPr>
              <a:t> </a:t>
            </a:r>
            <a:r>
              <a:rPr sz="2800" dirty="0">
                <a:latin typeface="Arial Unicode MS"/>
                <a:cs typeface="Arial Unicode MS"/>
              </a:rPr>
              <a:t>que</a:t>
            </a:r>
            <a:r>
              <a:rPr sz="2800" spc="47" dirty="0">
                <a:latin typeface="Arial Unicode MS"/>
                <a:cs typeface="Arial Unicode MS"/>
              </a:rPr>
              <a:t> </a:t>
            </a:r>
            <a:r>
              <a:rPr sz="2800" dirty="0">
                <a:latin typeface="Arial Unicode MS"/>
                <a:cs typeface="Arial Unicode MS"/>
              </a:rPr>
              <a:t>el</a:t>
            </a:r>
            <a:r>
              <a:rPr sz="2800" spc="50" dirty="0">
                <a:latin typeface="Arial Unicode MS"/>
                <a:cs typeface="Arial Unicode MS"/>
              </a:rPr>
              <a:t> </a:t>
            </a:r>
            <a:r>
              <a:rPr sz="2800" dirty="0">
                <a:latin typeface="Arial Unicode MS"/>
                <a:cs typeface="Arial Unicode MS"/>
              </a:rPr>
              <a:t>lado</a:t>
            </a:r>
            <a:r>
              <a:rPr sz="2800" spc="47" dirty="0">
                <a:latin typeface="Arial Unicode MS"/>
                <a:cs typeface="Arial Unicode MS"/>
              </a:rPr>
              <a:t> </a:t>
            </a:r>
            <a:r>
              <a:rPr sz="2800" dirty="0">
                <a:latin typeface="Arial Unicode MS"/>
                <a:cs typeface="Arial Unicode MS"/>
              </a:rPr>
              <a:t>de</a:t>
            </a:r>
            <a:r>
              <a:rPr sz="2800" spc="47" dirty="0">
                <a:latin typeface="Arial Unicode MS"/>
                <a:cs typeface="Arial Unicode MS"/>
              </a:rPr>
              <a:t> </a:t>
            </a:r>
            <a:r>
              <a:rPr sz="2800" dirty="0">
                <a:latin typeface="Arial Unicode MS"/>
                <a:cs typeface="Arial Unicode MS"/>
              </a:rPr>
              <a:t>bajo</a:t>
            </a:r>
            <a:r>
              <a:rPr sz="2800" spc="50" dirty="0">
                <a:latin typeface="Arial Unicode MS"/>
                <a:cs typeface="Arial Unicode MS"/>
              </a:rPr>
              <a:t> </a:t>
            </a:r>
            <a:r>
              <a:rPr sz="2800" dirty="0">
                <a:latin typeface="Arial Unicode MS"/>
                <a:cs typeface="Arial Unicode MS"/>
              </a:rPr>
              <a:t>voltaje,</a:t>
            </a:r>
            <a:r>
              <a:rPr sz="2800" spc="47" dirty="0">
                <a:latin typeface="Arial Unicode MS"/>
                <a:cs typeface="Arial Unicode MS"/>
              </a:rPr>
              <a:t> </a:t>
            </a:r>
            <a:r>
              <a:rPr sz="2800" dirty="0">
                <a:latin typeface="Arial Unicode MS"/>
                <a:cs typeface="Arial Unicode MS"/>
              </a:rPr>
              <a:t>y</a:t>
            </a:r>
            <a:r>
              <a:rPr sz="2800" spc="47" dirty="0">
                <a:latin typeface="Arial Unicode MS"/>
                <a:cs typeface="Arial Unicode MS"/>
              </a:rPr>
              <a:t> </a:t>
            </a:r>
            <a:r>
              <a:rPr sz="2800" dirty="0">
                <a:latin typeface="Arial Unicode MS"/>
                <a:cs typeface="Arial Unicode MS"/>
              </a:rPr>
              <a:t>el</a:t>
            </a:r>
            <a:r>
              <a:rPr sz="2800" spc="50" dirty="0">
                <a:latin typeface="Arial Unicode MS"/>
                <a:cs typeface="Arial Unicode MS"/>
              </a:rPr>
              <a:t> </a:t>
            </a:r>
            <a:r>
              <a:rPr sz="2800" dirty="0">
                <a:latin typeface="Arial Unicode MS"/>
                <a:cs typeface="Arial Unicode MS"/>
              </a:rPr>
              <a:t>cambio</a:t>
            </a:r>
            <a:r>
              <a:rPr sz="2800" spc="47" dirty="0">
                <a:latin typeface="Arial Unicode MS"/>
                <a:cs typeface="Arial Unicode MS"/>
              </a:rPr>
              <a:t> </a:t>
            </a:r>
            <a:r>
              <a:rPr sz="2800" dirty="0">
                <a:latin typeface="Arial Unicode MS"/>
                <a:cs typeface="Arial Unicode MS"/>
              </a:rPr>
              <a:t>se</a:t>
            </a:r>
            <a:r>
              <a:rPr sz="2800" spc="47" dirty="0">
                <a:latin typeface="Arial Unicode MS"/>
                <a:cs typeface="Arial Unicode MS"/>
              </a:rPr>
              <a:t> </a:t>
            </a:r>
            <a:r>
              <a:rPr sz="2800" dirty="0">
                <a:latin typeface="Arial Unicode MS"/>
                <a:cs typeface="Arial Unicode MS"/>
              </a:rPr>
              <a:t>realiza</a:t>
            </a:r>
            <a:r>
              <a:rPr sz="2800" spc="47" dirty="0">
                <a:latin typeface="Arial Unicode MS"/>
                <a:cs typeface="Arial Unicode MS"/>
              </a:rPr>
              <a:t> </a:t>
            </a:r>
            <a:r>
              <a:rPr sz="2800" dirty="0">
                <a:latin typeface="Arial Unicode MS"/>
                <a:cs typeface="Arial Unicode MS"/>
              </a:rPr>
              <a:t>cuando</a:t>
            </a:r>
            <a:r>
              <a:rPr sz="2800" spc="50" dirty="0">
                <a:latin typeface="Arial Unicode MS"/>
                <a:cs typeface="Arial Unicode MS"/>
              </a:rPr>
              <a:t> </a:t>
            </a:r>
            <a:r>
              <a:rPr sz="2800" dirty="0">
                <a:latin typeface="Arial Unicode MS"/>
                <a:cs typeface="Arial Unicode MS"/>
              </a:rPr>
              <a:t>el</a:t>
            </a:r>
            <a:r>
              <a:rPr sz="2800" spc="47" dirty="0">
                <a:latin typeface="Arial Unicode MS"/>
                <a:cs typeface="Arial Unicode MS"/>
              </a:rPr>
              <a:t> </a:t>
            </a:r>
            <a:r>
              <a:rPr sz="2800" dirty="0">
                <a:latin typeface="Arial Unicode MS"/>
                <a:cs typeface="Arial Unicode MS"/>
              </a:rPr>
              <a:t>transformador</a:t>
            </a:r>
            <a:r>
              <a:rPr sz="2800" spc="47" dirty="0">
                <a:latin typeface="Arial Unicode MS"/>
                <a:cs typeface="Arial Unicode MS"/>
              </a:rPr>
              <a:t> </a:t>
            </a:r>
            <a:r>
              <a:rPr sz="2800" dirty="0">
                <a:latin typeface="Arial Unicode MS"/>
                <a:cs typeface="Arial Unicode MS"/>
              </a:rPr>
              <a:t>está</a:t>
            </a:r>
            <a:r>
              <a:rPr sz="2800" spc="50" dirty="0">
                <a:latin typeface="Arial Unicode MS"/>
                <a:cs typeface="Arial Unicode MS"/>
              </a:rPr>
              <a:t> </a:t>
            </a:r>
            <a:r>
              <a:rPr sz="2800" spc="-12" dirty="0">
                <a:latin typeface="Arial Unicode MS"/>
                <a:cs typeface="Arial Unicode MS"/>
              </a:rPr>
              <a:t>bajo</a:t>
            </a:r>
            <a:r>
              <a:rPr sz="2800" spc="125" dirty="0">
                <a:latin typeface="Arial Unicode MS"/>
                <a:cs typeface="Arial Unicode MS"/>
              </a:rPr>
              <a:t> </a:t>
            </a:r>
            <a:r>
              <a:rPr sz="2800" dirty="0">
                <a:latin typeface="Arial Unicode MS"/>
                <a:cs typeface="Arial Unicode MS"/>
              </a:rPr>
              <a:t>carga.</a:t>
            </a:r>
            <a:r>
              <a:rPr sz="2800" spc="47" dirty="0">
                <a:latin typeface="Arial Unicode MS"/>
                <a:cs typeface="Arial Unicode MS"/>
              </a:rPr>
              <a:t> </a:t>
            </a:r>
            <a:r>
              <a:rPr sz="2800" dirty="0">
                <a:latin typeface="Arial Unicode MS"/>
                <a:cs typeface="Arial Unicode MS"/>
              </a:rPr>
              <a:t>Cuando</a:t>
            </a:r>
            <a:r>
              <a:rPr sz="2800" spc="47" dirty="0">
                <a:latin typeface="Arial Unicode MS"/>
                <a:cs typeface="Arial Unicode MS"/>
              </a:rPr>
              <a:t> </a:t>
            </a:r>
            <a:r>
              <a:rPr sz="2800" dirty="0">
                <a:latin typeface="Arial Unicode MS"/>
                <a:cs typeface="Arial Unicode MS"/>
              </a:rPr>
              <a:t>está</a:t>
            </a:r>
            <a:r>
              <a:rPr sz="2800" spc="47" dirty="0">
                <a:latin typeface="Arial Unicode MS"/>
                <a:cs typeface="Arial Unicode MS"/>
              </a:rPr>
              <a:t> </a:t>
            </a:r>
            <a:r>
              <a:rPr sz="2800" dirty="0">
                <a:latin typeface="Arial Unicode MS"/>
                <a:cs typeface="Arial Unicode MS"/>
              </a:rPr>
              <a:t>en</a:t>
            </a:r>
            <a:r>
              <a:rPr sz="2800" spc="50" dirty="0">
                <a:latin typeface="Arial Unicode MS"/>
                <a:cs typeface="Arial Unicode MS"/>
              </a:rPr>
              <a:t> </a:t>
            </a:r>
            <a:r>
              <a:rPr sz="2800" dirty="0">
                <a:latin typeface="Arial Unicode MS"/>
                <a:cs typeface="Arial Unicode MS"/>
              </a:rPr>
              <a:t>condición</a:t>
            </a:r>
            <a:r>
              <a:rPr sz="2800" spc="47" dirty="0">
                <a:latin typeface="Arial Unicode MS"/>
                <a:cs typeface="Arial Unicode MS"/>
              </a:rPr>
              <a:t> </a:t>
            </a:r>
            <a:r>
              <a:rPr sz="2800" dirty="0">
                <a:latin typeface="Arial Unicode MS"/>
                <a:cs typeface="Arial Unicode MS"/>
              </a:rPr>
              <a:t>de</a:t>
            </a:r>
            <a:r>
              <a:rPr sz="2800" spc="47" dirty="0">
                <a:latin typeface="Arial Unicode MS"/>
                <a:cs typeface="Arial Unicode MS"/>
              </a:rPr>
              <a:t> </a:t>
            </a:r>
            <a:r>
              <a:rPr sz="2800" dirty="0">
                <a:latin typeface="Arial Unicode MS"/>
                <a:cs typeface="Arial Unicode MS"/>
              </a:rPr>
              <a:t>cambio</a:t>
            </a:r>
            <a:r>
              <a:rPr sz="2800" spc="50" dirty="0">
                <a:latin typeface="Arial Unicode MS"/>
                <a:cs typeface="Arial Unicode MS"/>
              </a:rPr>
              <a:t> </a:t>
            </a:r>
            <a:r>
              <a:rPr sz="2800" dirty="0">
                <a:latin typeface="Arial Unicode MS"/>
                <a:cs typeface="Arial Unicode MS"/>
              </a:rPr>
              <a:t>de</a:t>
            </a:r>
            <a:r>
              <a:rPr sz="2800" spc="47" dirty="0">
                <a:latin typeface="Arial Unicode MS"/>
                <a:cs typeface="Arial Unicode MS"/>
              </a:rPr>
              <a:t> </a:t>
            </a:r>
            <a:r>
              <a:rPr lang="es-ES" sz="2800" dirty="0" smtClean="0">
                <a:latin typeface="Arial Unicode MS"/>
                <a:cs typeface="Arial Unicode MS"/>
              </a:rPr>
              <a:t>TAP</a:t>
            </a:r>
            <a:r>
              <a:rPr sz="2800" dirty="0" smtClean="0">
                <a:latin typeface="Arial Unicode MS"/>
                <a:cs typeface="Arial Unicode MS"/>
              </a:rPr>
              <a:t>,</a:t>
            </a:r>
            <a:r>
              <a:rPr sz="2800" spc="47" dirty="0" smtClean="0">
                <a:latin typeface="Arial Unicode MS"/>
                <a:cs typeface="Arial Unicode MS"/>
              </a:rPr>
              <a:t> </a:t>
            </a:r>
            <a:r>
              <a:rPr sz="2800" dirty="0">
                <a:latin typeface="Arial Unicode MS"/>
                <a:cs typeface="Arial Unicode MS"/>
              </a:rPr>
              <a:t>la</a:t>
            </a:r>
            <a:r>
              <a:rPr sz="2800" spc="50" dirty="0">
                <a:latin typeface="Arial Unicode MS"/>
                <a:cs typeface="Arial Unicode MS"/>
              </a:rPr>
              <a:t> </a:t>
            </a:r>
            <a:r>
              <a:rPr sz="2800" dirty="0" err="1">
                <a:latin typeface="Arial Unicode MS"/>
                <a:cs typeface="Arial Unicode MS"/>
              </a:rPr>
              <a:t>carga</a:t>
            </a:r>
            <a:r>
              <a:rPr sz="2800" spc="47" dirty="0">
                <a:latin typeface="Arial Unicode MS"/>
                <a:cs typeface="Arial Unicode MS"/>
              </a:rPr>
              <a:t> </a:t>
            </a:r>
            <a:r>
              <a:rPr lang="es-ES" sz="2800" spc="-12" dirty="0" smtClean="0">
                <a:latin typeface="Arial Unicode MS"/>
                <a:cs typeface="Arial Unicode MS"/>
              </a:rPr>
              <a:t>a carga </a:t>
            </a:r>
            <a:r>
              <a:rPr lang="es-ES" sz="2800" spc="-12" dirty="0">
                <a:latin typeface="Arial Unicode MS"/>
                <a:cs typeface="Arial Unicode MS"/>
              </a:rPr>
              <a:t>no </a:t>
            </a:r>
            <a:r>
              <a:rPr lang="es-ES" sz="2800" spc="-12" dirty="0" smtClean="0">
                <a:latin typeface="Arial Unicode MS"/>
                <a:cs typeface="Arial Unicode MS"/>
              </a:rPr>
              <a:t>debe </a:t>
            </a:r>
            <a:r>
              <a:rPr lang="es-ES" sz="2800" spc="-12" dirty="0">
                <a:latin typeface="Arial Unicode MS"/>
                <a:cs typeface="Arial Unicode MS"/>
              </a:rPr>
              <a:t>interrumpirse para evitar </a:t>
            </a:r>
            <a:r>
              <a:rPr lang="es-ES" sz="2800" spc="-12" dirty="0" smtClean="0">
                <a:latin typeface="Arial Unicode MS"/>
                <a:cs typeface="Arial Unicode MS"/>
              </a:rPr>
              <a:t>daños en los contactos.</a:t>
            </a:r>
            <a:endParaRPr sz="2800" dirty="0">
              <a:latin typeface="Arial Unicode MS"/>
              <a:cs typeface="Arial Unicode MS"/>
            </a:endParaRPr>
          </a:p>
        </p:txBody>
      </p:sp>
      <p:pic>
        <p:nvPicPr>
          <p:cNvPr id="5" name="Imagen 4"/>
          <p:cNvPicPr>
            <a:picLocks noChangeAspect="1"/>
          </p:cNvPicPr>
          <p:nvPr/>
        </p:nvPicPr>
        <p:blipFill>
          <a:blip r:embed="rId3"/>
          <a:stretch>
            <a:fillRect/>
          </a:stretch>
        </p:blipFill>
        <p:spPr>
          <a:xfrm>
            <a:off x="12292195" y="845201"/>
            <a:ext cx="5638434" cy="4338947"/>
          </a:xfrm>
          <a:prstGeom prst="rect">
            <a:avLst/>
          </a:prstGeom>
        </p:spPr>
      </p:pic>
      <p:pic>
        <p:nvPicPr>
          <p:cNvPr id="10" name="Imagen 9"/>
          <p:cNvPicPr>
            <a:picLocks noChangeAspect="1"/>
          </p:cNvPicPr>
          <p:nvPr/>
        </p:nvPicPr>
        <p:blipFill>
          <a:blip r:embed="rId4"/>
          <a:stretch>
            <a:fillRect/>
          </a:stretch>
        </p:blipFill>
        <p:spPr>
          <a:xfrm>
            <a:off x="17186030" y="3870118"/>
            <a:ext cx="6142893" cy="1104168"/>
          </a:xfrm>
          <a:prstGeom prst="rect">
            <a:avLst/>
          </a:prstGeom>
        </p:spPr>
      </p:pic>
      <p:pic>
        <p:nvPicPr>
          <p:cNvPr id="11" name="Imagen 10"/>
          <p:cNvPicPr>
            <a:picLocks noChangeAspect="1"/>
          </p:cNvPicPr>
          <p:nvPr/>
        </p:nvPicPr>
        <p:blipFill>
          <a:blip r:embed="rId5"/>
          <a:stretch>
            <a:fillRect/>
          </a:stretch>
        </p:blipFill>
        <p:spPr>
          <a:xfrm>
            <a:off x="12011569" y="5870151"/>
            <a:ext cx="7659754" cy="3756513"/>
          </a:xfrm>
          <a:prstGeom prst="rect">
            <a:avLst/>
          </a:prstGeom>
        </p:spPr>
      </p:pic>
      <p:pic>
        <p:nvPicPr>
          <p:cNvPr id="12" name="Imagen 11"/>
          <p:cNvPicPr>
            <a:picLocks noChangeAspect="1"/>
          </p:cNvPicPr>
          <p:nvPr/>
        </p:nvPicPr>
        <p:blipFill>
          <a:blip r:embed="rId6"/>
          <a:stretch>
            <a:fillRect/>
          </a:stretch>
        </p:blipFill>
        <p:spPr>
          <a:xfrm>
            <a:off x="17003578" y="9589477"/>
            <a:ext cx="6723930" cy="3377765"/>
          </a:xfrm>
          <a:prstGeom prst="rect">
            <a:avLst/>
          </a:prstGeom>
        </p:spPr>
      </p:pic>
      <p:sp>
        <p:nvSpPr>
          <p:cNvPr id="13" name="Rectángulo 12"/>
          <p:cNvSpPr/>
          <p:nvPr/>
        </p:nvSpPr>
        <p:spPr>
          <a:xfrm>
            <a:off x="18356012" y="2210155"/>
            <a:ext cx="4220514" cy="523220"/>
          </a:xfrm>
          <a:prstGeom prst="rect">
            <a:avLst/>
          </a:prstGeom>
        </p:spPr>
        <p:txBody>
          <a:bodyPr wrap="none">
            <a:spAutoFit/>
          </a:bodyPr>
          <a:lstStyle/>
          <a:p>
            <a:r>
              <a:rPr lang="en-US" sz="2800" b="1" dirty="0"/>
              <a:t>FIGURA </a:t>
            </a:r>
            <a:r>
              <a:rPr lang="en-US" sz="2800" b="1" dirty="0" smtClean="0"/>
              <a:t>5.5 </a:t>
            </a:r>
            <a:r>
              <a:rPr lang="en-US" sz="2800" b="1" dirty="0" err="1" smtClean="0"/>
              <a:t>Transformador</a:t>
            </a:r>
            <a:r>
              <a:rPr lang="en-US" sz="2800" b="1" dirty="0"/>
              <a:t>.</a:t>
            </a:r>
          </a:p>
        </p:txBody>
      </p:sp>
      <p:sp>
        <p:nvSpPr>
          <p:cNvPr id="14" name="Rectángulo 13"/>
          <p:cNvSpPr/>
          <p:nvPr/>
        </p:nvSpPr>
        <p:spPr>
          <a:xfrm>
            <a:off x="15072702" y="5027469"/>
            <a:ext cx="8246040" cy="523220"/>
          </a:xfrm>
          <a:prstGeom prst="rect">
            <a:avLst/>
          </a:prstGeom>
        </p:spPr>
        <p:txBody>
          <a:bodyPr wrap="none">
            <a:spAutoFit/>
          </a:bodyPr>
          <a:lstStyle/>
          <a:p>
            <a:r>
              <a:rPr lang="en-US" sz="2800" b="1" dirty="0"/>
              <a:t>FIGURA </a:t>
            </a:r>
            <a:r>
              <a:rPr lang="en-US" sz="2800" b="1" dirty="0" smtClean="0"/>
              <a:t>5.6 </a:t>
            </a:r>
            <a:r>
              <a:rPr lang="en-US" sz="2800" b="1" dirty="0" err="1" smtClean="0"/>
              <a:t>Impedancia</a:t>
            </a:r>
            <a:r>
              <a:rPr lang="en-US" sz="2800" b="1" dirty="0" smtClean="0"/>
              <a:t> </a:t>
            </a:r>
            <a:r>
              <a:rPr lang="en-US" sz="2800" b="1" dirty="0" err="1"/>
              <a:t>porcentual</a:t>
            </a:r>
            <a:r>
              <a:rPr lang="en-US" sz="2800" b="1" dirty="0"/>
              <a:t> del </a:t>
            </a:r>
            <a:r>
              <a:rPr lang="en-US" sz="2800" b="1" dirty="0" err="1"/>
              <a:t>transformador</a:t>
            </a:r>
            <a:r>
              <a:rPr lang="en-US" sz="2800" b="1" dirty="0"/>
              <a:t>.</a:t>
            </a:r>
          </a:p>
        </p:txBody>
      </p:sp>
      <p:sp>
        <p:nvSpPr>
          <p:cNvPr id="15" name="Rectángulo 14"/>
          <p:cNvSpPr/>
          <p:nvPr/>
        </p:nvSpPr>
        <p:spPr>
          <a:xfrm>
            <a:off x="19373659" y="7055909"/>
            <a:ext cx="4608324" cy="1384995"/>
          </a:xfrm>
          <a:prstGeom prst="rect">
            <a:avLst/>
          </a:prstGeom>
        </p:spPr>
        <p:txBody>
          <a:bodyPr wrap="square">
            <a:spAutoFit/>
          </a:bodyPr>
          <a:lstStyle/>
          <a:p>
            <a:pPr algn="ctr"/>
            <a:r>
              <a:rPr lang="en-US" sz="2800" b="1" dirty="0"/>
              <a:t>FIGURA 5.7 </a:t>
            </a:r>
            <a:r>
              <a:rPr lang="en-US" sz="2800" b="1" dirty="0" err="1"/>
              <a:t>Conexión</a:t>
            </a:r>
            <a:r>
              <a:rPr lang="en-US" sz="2800" b="1" dirty="0"/>
              <a:t> de </a:t>
            </a:r>
            <a:r>
              <a:rPr lang="en-US" sz="2800" b="1" dirty="0" err="1"/>
              <a:t>transformador</a:t>
            </a:r>
            <a:r>
              <a:rPr lang="en-US" sz="2800" b="1" dirty="0"/>
              <a:t> </a:t>
            </a:r>
            <a:r>
              <a:rPr lang="en-US" sz="2800" b="1" dirty="0" err="1"/>
              <a:t>estrella</a:t>
            </a:r>
            <a:r>
              <a:rPr lang="en-US" sz="2800" b="1" dirty="0"/>
              <a:t>/</a:t>
            </a:r>
            <a:r>
              <a:rPr lang="en-US" sz="2800" b="1" dirty="0" err="1"/>
              <a:t>triángulo</a:t>
            </a:r>
            <a:r>
              <a:rPr lang="en-US" sz="2800" b="1" dirty="0"/>
              <a:t>.</a:t>
            </a:r>
          </a:p>
        </p:txBody>
      </p:sp>
      <p:sp>
        <p:nvSpPr>
          <p:cNvPr id="16" name="Rectángulo 15"/>
          <p:cNvSpPr/>
          <p:nvPr/>
        </p:nvSpPr>
        <p:spPr>
          <a:xfrm>
            <a:off x="12011569" y="11016749"/>
            <a:ext cx="4992008" cy="523220"/>
          </a:xfrm>
          <a:prstGeom prst="rect">
            <a:avLst/>
          </a:prstGeom>
        </p:spPr>
        <p:txBody>
          <a:bodyPr wrap="none">
            <a:spAutoFit/>
          </a:bodyPr>
          <a:lstStyle/>
          <a:p>
            <a:r>
              <a:rPr lang="en-US" sz="2800" b="1" dirty="0"/>
              <a:t>FIGURA </a:t>
            </a:r>
            <a:r>
              <a:rPr lang="en-US" sz="2800" b="1" dirty="0" smtClean="0"/>
              <a:t>5.8 </a:t>
            </a:r>
            <a:r>
              <a:rPr lang="en-US" sz="2800" b="1" dirty="0" err="1" smtClean="0"/>
              <a:t>Autotransformador</a:t>
            </a:r>
            <a:r>
              <a:rPr lang="en-US" sz="2800" b="1" dirty="0"/>
              <a:t>.</a:t>
            </a:r>
          </a:p>
        </p:txBody>
      </p:sp>
    </p:spTree>
    <p:extLst>
      <p:ext uri="{BB962C8B-B14F-4D97-AF65-F5344CB8AC3E}">
        <p14:creationId xmlns:p14="http://schemas.microsoft.com/office/powerpoint/2010/main" val="37386683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3" cstate="print"/>
          <a:stretch>
            <a:fillRect/>
          </a:stretch>
        </p:blipFill>
        <p:spPr>
          <a:xfrm>
            <a:off x="16341969" y="508335"/>
            <a:ext cx="6658707" cy="6081634"/>
          </a:xfrm>
          <a:prstGeom prst="rect">
            <a:avLst/>
          </a:prstGeom>
        </p:spPr>
      </p:pic>
      <p:sp>
        <p:nvSpPr>
          <p:cNvPr id="7" name="object 7"/>
          <p:cNvSpPr txBox="1"/>
          <p:nvPr/>
        </p:nvSpPr>
        <p:spPr>
          <a:xfrm>
            <a:off x="658716" y="508335"/>
            <a:ext cx="15190883" cy="10952678"/>
          </a:xfrm>
          <a:prstGeom prst="rect">
            <a:avLst/>
          </a:prstGeom>
        </p:spPr>
        <p:txBody>
          <a:bodyPr vert="horz" wrap="square" lIns="0" tIns="7938" rIns="0" bIns="0" rtlCol="0">
            <a:spAutoFit/>
          </a:bodyPr>
          <a:lstStyle/>
          <a:p>
            <a:pPr marL="7936" marR="3174" algn="just">
              <a:lnSpc>
                <a:spcPct val="132800"/>
              </a:lnSpc>
              <a:spcBef>
                <a:spcPts val="62"/>
              </a:spcBef>
            </a:pPr>
            <a:r>
              <a:rPr sz="2800" dirty="0" err="1" smtClean="0">
                <a:latin typeface="Arial Unicode MS"/>
                <a:cs typeface="Arial Unicode MS"/>
              </a:rPr>
              <a:t>Además</a:t>
            </a:r>
            <a:r>
              <a:rPr sz="2800" dirty="0">
                <a:latin typeface="Arial Unicode MS"/>
                <a:cs typeface="Arial Unicode MS"/>
              </a:rPr>
              <a:t>,</a:t>
            </a:r>
            <a:r>
              <a:rPr sz="2800" spc="60" dirty="0">
                <a:latin typeface="Arial Unicode MS"/>
                <a:cs typeface="Arial Unicode MS"/>
              </a:rPr>
              <a:t> </a:t>
            </a:r>
            <a:r>
              <a:rPr sz="2800" dirty="0">
                <a:latin typeface="Arial Unicode MS"/>
                <a:cs typeface="Arial Unicode MS"/>
              </a:rPr>
              <a:t>ninguna</a:t>
            </a:r>
            <a:r>
              <a:rPr sz="2800" spc="60" dirty="0">
                <a:latin typeface="Arial Unicode MS"/>
                <a:cs typeface="Arial Unicode MS"/>
              </a:rPr>
              <a:t> </a:t>
            </a:r>
            <a:r>
              <a:rPr sz="2800" dirty="0">
                <a:latin typeface="Arial Unicode MS"/>
                <a:cs typeface="Arial Unicode MS"/>
              </a:rPr>
              <a:t>parte</a:t>
            </a:r>
            <a:r>
              <a:rPr sz="2800" spc="60" dirty="0">
                <a:latin typeface="Arial Unicode MS"/>
                <a:cs typeface="Arial Unicode MS"/>
              </a:rPr>
              <a:t> </a:t>
            </a:r>
            <a:r>
              <a:rPr sz="2800" dirty="0">
                <a:latin typeface="Arial Unicode MS"/>
                <a:cs typeface="Arial Unicode MS"/>
              </a:rPr>
              <a:t>del</a:t>
            </a:r>
            <a:r>
              <a:rPr sz="2800" spc="60" dirty="0">
                <a:latin typeface="Arial Unicode MS"/>
                <a:cs typeface="Arial Unicode MS"/>
              </a:rPr>
              <a:t> </a:t>
            </a:r>
            <a:r>
              <a:rPr sz="2800" spc="-6" dirty="0">
                <a:latin typeface="Arial Unicode MS"/>
                <a:cs typeface="Arial Unicode MS"/>
              </a:rPr>
              <a:t>devanado</a:t>
            </a:r>
            <a:r>
              <a:rPr sz="2800" spc="125" dirty="0">
                <a:latin typeface="Arial Unicode MS"/>
                <a:cs typeface="Arial Unicode MS"/>
              </a:rPr>
              <a:t> </a:t>
            </a:r>
            <a:r>
              <a:rPr sz="2800" dirty="0">
                <a:latin typeface="Arial Unicode MS"/>
                <a:cs typeface="Arial Unicode MS"/>
              </a:rPr>
              <a:t>debe</a:t>
            </a:r>
            <a:r>
              <a:rPr sz="2800" spc="56" dirty="0">
                <a:latin typeface="Arial Unicode MS"/>
                <a:cs typeface="Arial Unicode MS"/>
              </a:rPr>
              <a:t> </a:t>
            </a:r>
            <a:r>
              <a:rPr sz="2800" dirty="0">
                <a:latin typeface="Arial Unicode MS"/>
                <a:cs typeface="Arial Unicode MS"/>
              </a:rPr>
              <a:t>cortocircuitarse</a:t>
            </a:r>
            <a:r>
              <a:rPr sz="2800" spc="60" dirty="0">
                <a:latin typeface="Arial Unicode MS"/>
                <a:cs typeface="Arial Unicode MS"/>
              </a:rPr>
              <a:t> </a:t>
            </a:r>
            <a:r>
              <a:rPr sz="2800" dirty="0">
                <a:latin typeface="Arial Unicode MS"/>
                <a:cs typeface="Arial Unicode MS"/>
              </a:rPr>
              <a:t>durante</a:t>
            </a:r>
            <a:r>
              <a:rPr sz="2800" spc="60" dirty="0">
                <a:latin typeface="Arial Unicode MS"/>
                <a:cs typeface="Arial Unicode MS"/>
              </a:rPr>
              <a:t> </a:t>
            </a:r>
            <a:r>
              <a:rPr sz="2800" dirty="0">
                <a:latin typeface="Arial Unicode MS"/>
                <a:cs typeface="Arial Unicode MS"/>
              </a:rPr>
              <a:t>el</a:t>
            </a:r>
            <a:r>
              <a:rPr sz="2800" spc="60" dirty="0">
                <a:latin typeface="Arial Unicode MS"/>
                <a:cs typeface="Arial Unicode MS"/>
              </a:rPr>
              <a:t> </a:t>
            </a:r>
            <a:r>
              <a:rPr sz="2800" dirty="0">
                <a:latin typeface="Arial Unicode MS"/>
                <a:cs typeface="Arial Unicode MS"/>
              </a:rPr>
              <a:t>ajuste</a:t>
            </a:r>
            <a:r>
              <a:rPr sz="2800" spc="60" dirty="0">
                <a:latin typeface="Arial Unicode MS"/>
                <a:cs typeface="Arial Unicode MS"/>
              </a:rPr>
              <a:t> </a:t>
            </a:r>
            <a:r>
              <a:rPr sz="2800" dirty="0">
                <a:latin typeface="Arial Unicode MS"/>
                <a:cs typeface="Arial Unicode MS"/>
              </a:rPr>
              <a:t>de</a:t>
            </a:r>
            <a:r>
              <a:rPr sz="2800" spc="60" dirty="0">
                <a:latin typeface="Arial Unicode MS"/>
                <a:cs typeface="Arial Unicode MS"/>
              </a:rPr>
              <a:t> </a:t>
            </a:r>
            <a:r>
              <a:rPr sz="2800" dirty="0">
                <a:latin typeface="Arial Unicode MS"/>
                <a:cs typeface="Arial Unicode MS"/>
              </a:rPr>
              <a:t>las</a:t>
            </a:r>
            <a:r>
              <a:rPr sz="2800" spc="56" dirty="0">
                <a:latin typeface="Arial Unicode MS"/>
                <a:cs typeface="Arial Unicode MS"/>
              </a:rPr>
              <a:t> </a:t>
            </a:r>
            <a:r>
              <a:rPr sz="2800" dirty="0">
                <a:latin typeface="Arial Unicode MS"/>
                <a:cs typeface="Arial Unicode MS"/>
              </a:rPr>
              <a:t>derivaciones,</a:t>
            </a:r>
            <a:r>
              <a:rPr sz="2800" spc="60" dirty="0">
                <a:latin typeface="Arial Unicode MS"/>
                <a:cs typeface="Arial Unicode MS"/>
              </a:rPr>
              <a:t> </a:t>
            </a:r>
            <a:r>
              <a:rPr sz="2800" dirty="0">
                <a:latin typeface="Arial Unicode MS"/>
                <a:cs typeface="Arial Unicode MS"/>
              </a:rPr>
              <a:t>ya</a:t>
            </a:r>
            <a:r>
              <a:rPr sz="2800" spc="60" dirty="0">
                <a:latin typeface="Arial Unicode MS"/>
                <a:cs typeface="Arial Unicode MS"/>
              </a:rPr>
              <a:t> </a:t>
            </a:r>
            <a:r>
              <a:rPr sz="2800" dirty="0">
                <a:latin typeface="Arial Unicode MS"/>
                <a:cs typeface="Arial Unicode MS"/>
              </a:rPr>
              <a:t>que</a:t>
            </a:r>
            <a:r>
              <a:rPr sz="2800" spc="60" dirty="0">
                <a:latin typeface="Arial Unicode MS"/>
                <a:cs typeface="Arial Unicode MS"/>
              </a:rPr>
              <a:t> </a:t>
            </a:r>
            <a:r>
              <a:rPr sz="2800" dirty="0">
                <a:latin typeface="Arial Unicode MS"/>
                <a:cs typeface="Arial Unicode MS"/>
              </a:rPr>
              <a:t>los</a:t>
            </a:r>
            <a:r>
              <a:rPr sz="2800" spc="60" dirty="0">
                <a:latin typeface="Arial Unicode MS"/>
                <a:cs typeface="Arial Unicode MS"/>
              </a:rPr>
              <a:t> </a:t>
            </a:r>
            <a:r>
              <a:rPr sz="2800" dirty="0">
                <a:latin typeface="Arial Unicode MS"/>
                <a:cs typeface="Arial Unicode MS"/>
              </a:rPr>
              <a:t>contactos</a:t>
            </a:r>
            <a:r>
              <a:rPr sz="2800" spc="60" dirty="0">
                <a:latin typeface="Arial Unicode MS"/>
                <a:cs typeface="Arial Unicode MS"/>
              </a:rPr>
              <a:t> </a:t>
            </a:r>
            <a:r>
              <a:rPr sz="2800" dirty="0">
                <a:latin typeface="Arial Unicode MS"/>
                <a:cs typeface="Arial Unicode MS"/>
              </a:rPr>
              <a:t>y</a:t>
            </a:r>
            <a:r>
              <a:rPr sz="2800" spc="60" dirty="0">
                <a:latin typeface="Arial Unicode MS"/>
                <a:cs typeface="Arial Unicode MS"/>
              </a:rPr>
              <a:t> </a:t>
            </a:r>
            <a:r>
              <a:rPr sz="2800" dirty="0">
                <a:latin typeface="Arial Unicode MS"/>
                <a:cs typeface="Arial Unicode MS"/>
              </a:rPr>
              <a:t>la</a:t>
            </a:r>
            <a:r>
              <a:rPr sz="2800" spc="56" dirty="0">
                <a:latin typeface="Arial Unicode MS"/>
                <a:cs typeface="Arial Unicode MS"/>
              </a:rPr>
              <a:t> </a:t>
            </a:r>
            <a:r>
              <a:rPr sz="2800" spc="-6" dirty="0">
                <a:latin typeface="Arial Unicode MS"/>
                <a:cs typeface="Arial Unicode MS"/>
              </a:rPr>
              <a:t>parte</a:t>
            </a:r>
            <a:r>
              <a:rPr sz="2800" dirty="0">
                <a:latin typeface="Arial Unicode MS"/>
                <a:cs typeface="Arial Unicode MS"/>
              </a:rPr>
              <a:t> del</a:t>
            </a:r>
            <a:r>
              <a:rPr sz="2800" spc="79" dirty="0">
                <a:latin typeface="Arial Unicode MS"/>
                <a:cs typeface="Arial Unicode MS"/>
              </a:rPr>
              <a:t> </a:t>
            </a:r>
            <a:r>
              <a:rPr sz="2800" dirty="0">
                <a:latin typeface="Arial Unicode MS"/>
                <a:cs typeface="Arial Unicode MS"/>
              </a:rPr>
              <a:t>devanado</a:t>
            </a:r>
            <a:r>
              <a:rPr sz="2800" spc="79" dirty="0">
                <a:latin typeface="Arial Unicode MS"/>
                <a:cs typeface="Arial Unicode MS"/>
              </a:rPr>
              <a:t> </a:t>
            </a:r>
            <a:r>
              <a:rPr sz="2800" dirty="0">
                <a:latin typeface="Arial Unicode MS"/>
                <a:cs typeface="Arial Unicode MS"/>
              </a:rPr>
              <a:t>en</a:t>
            </a:r>
            <a:r>
              <a:rPr sz="2800" spc="81" dirty="0">
                <a:latin typeface="Arial Unicode MS"/>
                <a:cs typeface="Arial Unicode MS"/>
              </a:rPr>
              <a:t> </a:t>
            </a:r>
            <a:r>
              <a:rPr sz="2800" dirty="0">
                <a:latin typeface="Arial Unicode MS"/>
                <a:cs typeface="Arial Unicode MS"/>
              </a:rPr>
              <a:t>cortocircuito</a:t>
            </a:r>
            <a:r>
              <a:rPr sz="2800" spc="79" dirty="0">
                <a:latin typeface="Arial Unicode MS"/>
                <a:cs typeface="Arial Unicode MS"/>
              </a:rPr>
              <a:t> </a:t>
            </a:r>
            <a:r>
              <a:rPr sz="2800" dirty="0">
                <a:latin typeface="Arial Unicode MS"/>
                <a:cs typeface="Arial Unicode MS"/>
              </a:rPr>
              <a:t>pueden</a:t>
            </a:r>
            <a:r>
              <a:rPr sz="2800" spc="81" dirty="0">
                <a:latin typeface="Arial Unicode MS"/>
                <a:cs typeface="Arial Unicode MS"/>
              </a:rPr>
              <a:t> </a:t>
            </a:r>
            <a:r>
              <a:rPr sz="2800" dirty="0">
                <a:latin typeface="Arial Unicode MS"/>
                <a:cs typeface="Arial Unicode MS"/>
              </a:rPr>
              <a:t>resultar</a:t>
            </a:r>
            <a:r>
              <a:rPr sz="2800" spc="79" dirty="0">
                <a:latin typeface="Arial Unicode MS"/>
                <a:cs typeface="Arial Unicode MS"/>
              </a:rPr>
              <a:t> </a:t>
            </a:r>
            <a:r>
              <a:rPr sz="2800" dirty="0">
                <a:latin typeface="Arial Unicode MS"/>
                <a:cs typeface="Arial Unicode MS"/>
              </a:rPr>
              <a:t>dañados.</a:t>
            </a:r>
            <a:r>
              <a:rPr sz="2800" spc="81" dirty="0">
                <a:latin typeface="Arial Unicode MS"/>
                <a:cs typeface="Arial Unicode MS"/>
              </a:rPr>
              <a:t> </a:t>
            </a:r>
            <a:r>
              <a:rPr sz="2800" dirty="0">
                <a:latin typeface="Arial Unicode MS"/>
                <a:cs typeface="Arial Unicode MS"/>
              </a:rPr>
              <a:t>Para</a:t>
            </a:r>
            <a:r>
              <a:rPr sz="2800" spc="79" dirty="0">
                <a:latin typeface="Arial Unicode MS"/>
                <a:cs typeface="Arial Unicode MS"/>
              </a:rPr>
              <a:t> </a:t>
            </a:r>
            <a:r>
              <a:rPr sz="2800" dirty="0">
                <a:latin typeface="Arial Unicode MS"/>
                <a:cs typeface="Arial Unicode MS"/>
              </a:rPr>
              <a:t>hacer</a:t>
            </a:r>
            <a:r>
              <a:rPr sz="2800" spc="81" dirty="0">
                <a:latin typeface="Arial Unicode MS"/>
                <a:cs typeface="Arial Unicode MS"/>
              </a:rPr>
              <a:t> </a:t>
            </a:r>
            <a:r>
              <a:rPr sz="2800" dirty="0">
                <a:latin typeface="Arial Unicode MS"/>
                <a:cs typeface="Arial Unicode MS"/>
              </a:rPr>
              <a:t>esto,</a:t>
            </a:r>
            <a:r>
              <a:rPr sz="2800" spc="79" dirty="0">
                <a:latin typeface="Arial Unicode MS"/>
                <a:cs typeface="Arial Unicode MS"/>
              </a:rPr>
              <a:t> </a:t>
            </a:r>
            <a:r>
              <a:rPr sz="2800" dirty="0">
                <a:latin typeface="Arial Unicode MS"/>
                <a:cs typeface="Arial Unicode MS"/>
              </a:rPr>
              <a:t>usamos</a:t>
            </a:r>
            <a:r>
              <a:rPr sz="2800" spc="81" dirty="0">
                <a:latin typeface="Arial Unicode MS"/>
                <a:cs typeface="Arial Unicode MS"/>
              </a:rPr>
              <a:t> </a:t>
            </a:r>
            <a:r>
              <a:rPr sz="2800" spc="-16" dirty="0">
                <a:latin typeface="Arial Unicode MS"/>
                <a:cs typeface="Arial Unicode MS"/>
              </a:rPr>
              <a:t>una</a:t>
            </a:r>
            <a:r>
              <a:rPr sz="2800" dirty="0">
                <a:latin typeface="Arial Unicode MS"/>
                <a:cs typeface="Arial Unicode MS"/>
              </a:rPr>
              <a:t> resistencia</a:t>
            </a:r>
            <a:r>
              <a:rPr sz="2800" spc="75" dirty="0">
                <a:latin typeface="Arial Unicode MS"/>
                <a:cs typeface="Arial Unicode MS"/>
              </a:rPr>
              <a:t> </a:t>
            </a:r>
            <a:r>
              <a:rPr sz="2800" dirty="0">
                <a:latin typeface="Arial Unicode MS"/>
                <a:cs typeface="Arial Unicode MS"/>
              </a:rPr>
              <a:t>o</a:t>
            </a:r>
            <a:r>
              <a:rPr sz="2800" spc="75" dirty="0">
                <a:latin typeface="Arial Unicode MS"/>
                <a:cs typeface="Arial Unicode MS"/>
              </a:rPr>
              <a:t> </a:t>
            </a:r>
            <a:r>
              <a:rPr sz="2800" dirty="0">
                <a:latin typeface="Arial Unicode MS"/>
                <a:cs typeface="Arial Unicode MS"/>
              </a:rPr>
              <a:t>reactancia</a:t>
            </a:r>
            <a:r>
              <a:rPr sz="2800" spc="75" dirty="0">
                <a:latin typeface="Arial Unicode MS"/>
                <a:cs typeface="Arial Unicode MS"/>
              </a:rPr>
              <a:t> </a:t>
            </a:r>
            <a:r>
              <a:rPr sz="2800" dirty="0">
                <a:latin typeface="Arial Unicode MS"/>
                <a:cs typeface="Arial Unicode MS"/>
              </a:rPr>
              <a:t>inductiva</a:t>
            </a:r>
            <a:r>
              <a:rPr sz="2800" spc="75" dirty="0">
                <a:latin typeface="Arial Unicode MS"/>
                <a:cs typeface="Arial Unicode MS"/>
              </a:rPr>
              <a:t> </a:t>
            </a:r>
            <a:r>
              <a:rPr sz="2800" dirty="0">
                <a:latin typeface="Arial Unicode MS"/>
                <a:cs typeface="Arial Unicode MS"/>
              </a:rPr>
              <a:t>para</a:t>
            </a:r>
            <a:r>
              <a:rPr sz="2800" spc="75" dirty="0">
                <a:latin typeface="Arial Unicode MS"/>
                <a:cs typeface="Arial Unicode MS"/>
              </a:rPr>
              <a:t> </a:t>
            </a:r>
            <a:r>
              <a:rPr sz="2800" dirty="0">
                <a:latin typeface="Arial Unicode MS"/>
                <a:cs typeface="Arial Unicode MS"/>
              </a:rPr>
              <a:t>limitar</a:t>
            </a:r>
            <a:r>
              <a:rPr sz="2800" spc="75" dirty="0">
                <a:latin typeface="Arial Unicode MS"/>
                <a:cs typeface="Arial Unicode MS"/>
              </a:rPr>
              <a:t> </a:t>
            </a:r>
            <a:r>
              <a:rPr sz="2800" dirty="0">
                <a:latin typeface="Arial Unicode MS"/>
                <a:cs typeface="Arial Unicode MS"/>
              </a:rPr>
              <a:t>la</a:t>
            </a:r>
            <a:r>
              <a:rPr sz="2800" spc="75" dirty="0">
                <a:latin typeface="Arial Unicode MS"/>
                <a:cs typeface="Arial Unicode MS"/>
              </a:rPr>
              <a:t> </a:t>
            </a:r>
            <a:r>
              <a:rPr sz="2800" dirty="0">
                <a:latin typeface="Arial Unicode MS"/>
                <a:cs typeface="Arial Unicode MS"/>
              </a:rPr>
              <a:t>corriente</a:t>
            </a:r>
            <a:r>
              <a:rPr sz="2800" spc="75" dirty="0">
                <a:latin typeface="Arial Unicode MS"/>
                <a:cs typeface="Arial Unicode MS"/>
              </a:rPr>
              <a:t> </a:t>
            </a:r>
            <a:r>
              <a:rPr sz="2800" dirty="0">
                <a:latin typeface="Arial Unicode MS"/>
                <a:cs typeface="Arial Unicode MS"/>
              </a:rPr>
              <a:t>y</a:t>
            </a:r>
            <a:r>
              <a:rPr sz="2800" spc="79" dirty="0">
                <a:latin typeface="Arial Unicode MS"/>
                <a:cs typeface="Arial Unicode MS"/>
              </a:rPr>
              <a:t> </a:t>
            </a:r>
            <a:r>
              <a:rPr sz="2800" dirty="0">
                <a:latin typeface="Arial Unicode MS"/>
                <a:cs typeface="Arial Unicode MS"/>
              </a:rPr>
              <a:t>un</a:t>
            </a:r>
            <a:r>
              <a:rPr sz="2800" spc="75" dirty="0">
                <a:latin typeface="Arial Unicode MS"/>
                <a:cs typeface="Arial Unicode MS"/>
              </a:rPr>
              <a:t> </a:t>
            </a:r>
            <a:r>
              <a:rPr sz="2800" dirty="0">
                <a:latin typeface="Arial Unicode MS"/>
                <a:cs typeface="Arial Unicode MS"/>
              </a:rPr>
              <a:t>desviador</a:t>
            </a:r>
            <a:r>
              <a:rPr sz="2800" spc="75" dirty="0">
                <a:latin typeface="Arial Unicode MS"/>
                <a:cs typeface="Arial Unicode MS"/>
              </a:rPr>
              <a:t> </a:t>
            </a:r>
            <a:r>
              <a:rPr sz="2800" dirty="0">
                <a:latin typeface="Arial Unicode MS"/>
                <a:cs typeface="Arial Unicode MS"/>
              </a:rPr>
              <a:t>o</a:t>
            </a:r>
            <a:r>
              <a:rPr sz="2800" spc="75" dirty="0">
                <a:latin typeface="Arial Unicode MS"/>
                <a:cs typeface="Arial Unicode MS"/>
              </a:rPr>
              <a:t> </a:t>
            </a:r>
            <a:r>
              <a:rPr sz="2800" spc="-6" dirty="0">
                <a:latin typeface="Arial Unicode MS"/>
                <a:cs typeface="Arial Unicode MS"/>
              </a:rPr>
              <a:t>circuito</a:t>
            </a:r>
            <a:r>
              <a:rPr sz="2800" spc="250" dirty="0">
                <a:latin typeface="Arial Unicode MS"/>
                <a:cs typeface="Arial Unicode MS"/>
              </a:rPr>
              <a:t> </a:t>
            </a:r>
            <a:r>
              <a:rPr sz="2800" dirty="0">
                <a:latin typeface="Arial Unicode MS"/>
                <a:cs typeface="Arial Unicode MS"/>
              </a:rPr>
              <a:t>paralelo</a:t>
            </a:r>
            <a:r>
              <a:rPr sz="2800" spc="75" dirty="0">
                <a:latin typeface="Arial Unicode MS"/>
                <a:cs typeface="Arial Unicode MS"/>
              </a:rPr>
              <a:t> </a:t>
            </a:r>
            <a:r>
              <a:rPr sz="2800" dirty="0">
                <a:latin typeface="Arial Unicode MS"/>
                <a:cs typeface="Arial Unicode MS"/>
              </a:rPr>
              <a:t>para</a:t>
            </a:r>
            <a:r>
              <a:rPr sz="2800" spc="79" dirty="0">
                <a:latin typeface="Arial Unicode MS"/>
                <a:cs typeface="Arial Unicode MS"/>
              </a:rPr>
              <a:t> </a:t>
            </a:r>
            <a:r>
              <a:rPr sz="2800" dirty="0">
                <a:latin typeface="Arial Unicode MS"/>
                <a:cs typeface="Arial Unicode MS"/>
              </a:rPr>
              <a:t>transportar</a:t>
            </a:r>
            <a:r>
              <a:rPr sz="2800" spc="75" dirty="0">
                <a:latin typeface="Arial Unicode MS"/>
                <a:cs typeface="Arial Unicode MS"/>
              </a:rPr>
              <a:t> </a:t>
            </a:r>
            <a:r>
              <a:rPr sz="2800" dirty="0">
                <a:latin typeface="Arial Unicode MS"/>
                <a:cs typeface="Arial Unicode MS"/>
              </a:rPr>
              <a:t>la</a:t>
            </a:r>
            <a:r>
              <a:rPr sz="2800" spc="79" dirty="0">
                <a:latin typeface="Arial Unicode MS"/>
                <a:cs typeface="Arial Unicode MS"/>
              </a:rPr>
              <a:t> </a:t>
            </a:r>
            <a:r>
              <a:rPr sz="2800" dirty="0">
                <a:latin typeface="Arial Unicode MS"/>
                <a:cs typeface="Arial Unicode MS"/>
              </a:rPr>
              <a:t>corriente</a:t>
            </a:r>
            <a:r>
              <a:rPr sz="2800" spc="75" dirty="0">
                <a:latin typeface="Arial Unicode MS"/>
                <a:cs typeface="Arial Unicode MS"/>
              </a:rPr>
              <a:t> </a:t>
            </a:r>
            <a:r>
              <a:rPr sz="2800" dirty="0">
                <a:latin typeface="Arial Unicode MS"/>
                <a:cs typeface="Arial Unicode MS"/>
              </a:rPr>
              <a:t>de</a:t>
            </a:r>
            <a:r>
              <a:rPr sz="2800" spc="79" dirty="0">
                <a:latin typeface="Arial Unicode MS"/>
                <a:cs typeface="Arial Unicode MS"/>
              </a:rPr>
              <a:t> </a:t>
            </a:r>
            <a:r>
              <a:rPr sz="2800" dirty="0">
                <a:latin typeface="Arial Unicode MS"/>
                <a:cs typeface="Arial Unicode MS"/>
              </a:rPr>
              <a:t>carga</a:t>
            </a:r>
            <a:r>
              <a:rPr sz="2800" spc="75" dirty="0">
                <a:latin typeface="Arial Unicode MS"/>
                <a:cs typeface="Arial Unicode MS"/>
              </a:rPr>
              <a:t> </a:t>
            </a:r>
            <a:r>
              <a:rPr sz="2800" dirty="0">
                <a:latin typeface="Arial Unicode MS"/>
                <a:cs typeface="Arial Unicode MS"/>
              </a:rPr>
              <a:t>durante</a:t>
            </a:r>
            <a:r>
              <a:rPr sz="2800" spc="79" dirty="0">
                <a:latin typeface="Arial Unicode MS"/>
                <a:cs typeface="Arial Unicode MS"/>
              </a:rPr>
              <a:t> </a:t>
            </a:r>
            <a:r>
              <a:rPr sz="2800" dirty="0">
                <a:latin typeface="Arial Unicode MS"/>
                <a:cs typeface="Arial Unicode MS"/>
              </a:rPr>
              <a:t>el</a:t>
            </a:r>
            <a:r>
              <a:rPr sz="2800" spc="75" dirty="0">
                <a:latin typeface="Arial Unicode MS"/>
                <a:cs typeface="Arial Unicode MS"/>
              </a:rPr>
              <a:t> </a:t>
            </a:r>
            <a:r>
              <a:rPr sz="2800" dirty="0">
                <a:latin typeface="Arial Unicode MS"/>
                <a:cs typeface="Arial Unicode MS"/>
              </a:rPr>
              <a:t>proceso</a:t>
            </a:r>
            <a:r>
              <a:rPr sz="2800" spc="79" dirty="0">
                <a:latin typeface="Arial Unicode MS"/>
                <a:cs typeface="Arial Unicode MS"/>
              </a:rPr>
              <a:t> </a:t>
            </a:r>
            <a:r>
              <a:rPr sz="2800" dirty="0">
                <a:latin typeface="Arial Unicode MS"/>
                <a:cs typeface="Arial Unicode MS"/>
              </a:rPr>
              <a:t>de</a:t>
            </a:r>
            <a:r>
              <a:rPr sz="2800" spc="75" dirty="0">
                <a:latin typeface="Arial Unicode MS"/>
                <a:cs typeface="Arial Unicode MS"/>
              </a:rPr>
              <a:t> </a:t>
            </a:r>
            <a:r>
              <a:rPr sz="2800" dirty="0">
                <a:latin typeface="Arial Unicode MS"/>
                <a:cs typeface="Arial Unicode MS"/>
              </a:rPr>
              <a:t>cambio</a:t>
            </a:r>
            <a:r>
              <a:rPr sz="2800" spc="79" dirty="0">
                <a:latin typeface="Arial Unicode MS"/>
                <a:cs typeface="Arial Unicode MS"/>
              </a:rPr>
              <a:t> </a:t>
            </a:r>
            <a:r>
              <a:rPr sz="2800" dirty="0">
                <a:latin typeface="Arial Unicode MS"/>
                <a:cs typeface="Arial Unicode MS"/>
              </a:rPr>
              <a:t>de</a:t>
            </a:r>
            <a:r>
              <a:rPr sz="2800" spc="75" dirty="0">
                <a:latin typeface="Arial Unicode MS"/>
                <a:cs typeface="Arial Unicode MS"/>
              </a:rPr>
              <a:t> </a:t>
            </a:r>
            <a:r>
              <a:rPr sz="2800" spc="-12" dirty="0">
                <a:latin typeface="Arial Unicode MS"/>
                <a:cs typeface="Arial Unicode MS"/>
              </a:rPr>
              <a:t>toma</a:t>
            </a:r>
            <a:r>
              <a:rPr sz="2800" dirty="0">
                <a:latin typeface="Arial Unicode MS"/>
                <a:cs typeface="Arial Unicode MS"/>
              </a:rPr>
              <a:t> (</a:t>
            </a:r>
            <a:r>
              <a:rPr sz="2800" dirty="0" err="1" smtClean="0">
                <a:latin typeface="Arial Unicode MS"/>
                <a:cs typeface="Arial Unicode MS"/>
              </a:rPr>
              <a:t>ver</a:t>
            </a:r>
            <a:r>
              <a:rPr lang="es-ES" sz="2800" dirty="0" smtClean="0">
                <a:latin typeface="Arial Unicode MS"/>
                <a:cs typeface="Arial Unicode MS"/>
              </a:rPr>
              <a:t> </a:t>
            </a:r>
            <a:r>
              <a:rPr lang="es-ES" sz="2800" dirty="0" smtClean="0">
                <a:solidFill>
                  <a:srgbClr val="0070C0"/>
                </a:solidFill>
                <a:latin typeface="Arial Unicode MS"/>
                <a:cs typeface="Arial Unicode MS"/>
              </a:rPr>
              <a:t>Figuras</a:t>
            </a:r>
            <a:r>
              <a:rPr lang="es-ES" sz="2800" dirty="0" smtClean="0">
                <a:latin typeface="Arial Unicode MS"/>
                <a:cs typeface="Arial Unicode MS"/>
              </a:rPr>
              <a:t> </a:t>
            </a:r>
            <a:r>
              <a:rPr sz="2800" dirty="0" smtClean="0">
                <a:solidFill>
                  <a:srgbClr val="007FAC"/>
                </a:solidFill>
                <a:latin typeface="Arial Unicode MS"/>
                <a:cs typeface="Arial Unicode MS"/>
              </a:rPr>
              <a:t>5.9</a:t>
            </a:r>
            <a:r>
              <a:rPr sz="2800" spc="19" dirty="0" smtClean="0">
                <a:solidFill>
                  <a:srgbClr val="007FAC"/>
                </a:solidFill>
                <a:latin typeface="Arial Unicode MS"/>
                <a:cs typeface="Arial Unicode MS"/>
              </a:rPr>
              <a:t> </a:t>
            </a:r>
            <a:r>
              <a:rPr sz="2800" dirty="0">
                <a:solidFill>
                  <a:srgbClr val="007FAC"/>
                </a:solidFill>
                <a:latin typeface="Arial Unicode MS"/>
                <a:cs typeface="Arial Unicode MS"/>
              </a:rPr>
              <a:t>y</a:t>
            </a:r>
            <a:r>
              <a:rPr sz="2800" spc="22" dirty="0">
                <a:solidFill>
                  <a:srgbClr val="007FAC"/>
                </a:solidFill>
                <a:latin typeface="Arial Unicode MS"/>
                <a:cs typeface="Arial Unicode MS"/>
              </a:rPr>
              <a:t> </a:t>
            </a:r>
            <a:r>
              <a:rPr sz="2800" spc="-6" dirty="0">
                <a:solidFill>
                  <a:srgbClr val="007FAC"/>
                </a:solidFill>
                <a:latin typeface="Arial Unicode MS"/>
                <a:cs typeface="Arial Unicode MS"/>
              </a:rPr>
              <a:t>5.10</a:t>
            </a:r>
            <a:r>
              <a:rPr sz="2800" spc="-6" dirty="0">
                <a:latin typeface="Arial Unicode MS"/>
                <a:cs typeface="Arial Unicode MS"/>
              </a:rPr>
              <a:t>).</a:t>
            </a:r>
            <a:endParaRPr sz="2800" dirty="0">
              <a:latin typeface="Arial Unicode MS"/>
              <a:cs typeface="Arial Unicode MS"/>
            </a:endParaRPr>
          </a:p>
          <a:p>
            <a:pPr marL="7936" marR="29364" indent="110311" algn="just">
              <a:lnSpc>
                <a:spcPct val="124500"/>
              </a:lnSpc>
              <a:spcBef>
                <a:spcPts val="6"/>
              </a:spcBef>
            </a:pPr>
            <a:r>
              <a:rPr sz="2800" dirty="0">
                <a:latin typeface="Arial Unicode MS"/>
                <a:cs typeface="Arial Unicode MS"/>
              </a:rPr>
              <a:t>Los</a:t>
            </a:r>
            <a:r>
              <a:rPr sz="2800" spc="100" dirty="0">
                <a:latin typeface="Arial Unicode MS"/>
                <a:cs typeface="Arial Unicode MS"/>
              </a:rPr>
              <a:t> </a:t>
            </a:r>
            <a:r>
              <a:rPr sz="2800" dirty="0">
                <a:latin typeface="Arial Unicode MS"/>
                <a:cs typeface="Arial Unicode MS"/>
              </a:rPr>
              <a:t>transformadores</a:t>
            </a:r>
            <a:r>
              <a:rPr sz="2800" spc="100" dirty="0">
                <a:latin typeface="Arial Unicode MS"/>
                <a:cs typeface="Arial Unicode MS"/>
              </a:rPr>
              <a:t> </a:t>
            </a:r>
            <a:r>
              <a:rPr sz="2800" dirty="0">
                <a:latin typeface="Arial Unicode MS"/>
                <a:cs typeface="Arial Unicode MS"/>
              </a:rPr>
              <a:t>polifásicos</a:t>
            </a:r>
            <a:r>
              <a:rPr sz="2800" spc="100" dirty="0">
                <a:latin typeface="Arial Unicode MS"/>
                <a:cs typeface="Arial Unicode MS"/>
              </a:rPr>
              <a:t> </a:t>
            </a:r>
            <a:r>
              <a:rPr sz="2800" dirty="0">
                <a:latin typeface="Arial Unicode MS"/>
                <a:cs typeface="Arial Unicode MS"/>
              </a:rPr>
              <a:t>se</a:t>
            </a:r>
            <a:r>
              <a:rPr sz="2800" spc="100" dirty="0">
                <a:latin typeface="Arial Unicode MS"/>
                <a:cs typeface="Arial Unicode MS"/>
              </a:rPr>
              <a:t> </a:t>
            </a:r>
            <a:r>
              <a:rPr sz="2800" dirty="0">
                <a:latin typeface="Arial Unicode MS"/>
                <a:cs typeface="Arial Unicode MS"/>
              </a:rPr>
              <a:t>describen</a:t>
            </a:r>
            <a:r>
              <a:rPr sz="2800" spc="100" dirty="0">
                <a:latin typeface="Arial Unicode MS"/>
                <a:cs typeface="Arial Unicode MS"/>
              </a:rPr>
              <a:t> </a:t>
            </a:r>
            <a:r>
              <a:rPr sz="2800" dirty="0">
                <a:latin typeface="Arial Unicode MS"/>
                <a:cs typeface="Arial Unicode MS"/>
              </a:rPr>
              <a:t>mediante</a:t>
            </a:r>
            <a:r>
              <a:rPr sz="2800" spc="103" dirty="0">
                <a:latin typeface="Arial Unicode MS"/>
                <a:cs typeface="Arial Unicode MS"/>
              </a:rPr>
              <a:t> </a:t>
            </a:r>
            <a:r>
              <a:rPr sz="2800" dirty="0">
                <a:latin typeface="Arial Unicode MS"/>
                <a:cs typeface="Arial Unicode MS"/>
              </a:rPr>
              <a:t>símbolos</a:t>
            </a:r>
            <a:r>
              <a:rPr sz="2800" spc="100" dirty="0">
                <a:latin typeface="Arial Unicode MS"/>
                <a:cs typeface="Arial Unicode MS"/>
              </a:rPr>
              <a:t> </a:t>
            </a:r>
            <a:r>
              <a:rPr sz="2800" dirty="0">
                <a:latin typeface="Arial Unicode MS"/>
                <a:cs typeface="Arial Unicode MS"/>
              </a:rPr>
              <a:t>que</a:t>
            </a:r>
            <a:r>
              <a:rPr sz="2800" spc="100" dirty="0">
                <a:latin typeface="Arial Unicode MS"/>
                <a:cs typeface="Arial Unicode MS"/>
              </a:rPr>
              <a:t> </a:t>
            </a:r>
            <a:r>
              <a:rPr sz="2800" dirty="0">
                <a:latin typeface="Arial Unicode MS"/>
                <a:cs typeface="Arial Unicode MS"/>
              </a:rPr>
              <a:t>indican</a:t>
            </a:r>
            <a:r>
              <a:rPr sz="2800" spc="100" dirty="0">
                <a:latin typeface="Arial Unicode MS"/>
                <a:cs typeface="Arial Unicode MS"/>
              </a:rPr>
              <a:t> </a:t>
            </a:r>
            <a:r>
              <a:rPr sz="2800" spc="-16" dirty="0">
                <a:latin typeface="Arial Unicode MS"/>
                <a:cs typeface="Arial Unicode MS"/>
              </a:rPr>
              <a:t>el</a:t>
            </a:r>
            <a:r>
              <a:rPr sz="2800" dirty="0">
                <a:latin typeface="Arial Unicode MS"/>
                <a:cs typeface="Arial Unicode MS"/>
              </a:rPr>
              <a:t> tipo</a:t>
            </a:r>
            <a:r>
              <a:rPr sz="2800" spc="66" dirty="0">
                <a:latin typeface="Arial Unicode MS"/>
                <a:cs typeface="Arial Unicode MS"/>
              </a:rPr>
              <a:t> </a:t>
            </a:r>
            <a:r>
              <a:rPr sz="2800" dirty="0">
                <a:latin typeface="Arial Unicode MS"/>
                <a:cs typeface="Arial Unicode MS"/>
              </a:rPr>
              <a:t>de</a:t>
            </a:r>
            <a:r>
              <a:rPr sz="2800" spc="66" dirty="0">
                <a:latin typeface="Arial Unicode MS"/>
                <a:cs typeface="Arial Unicode MS"/>
              </a:rPr>
              <a:t> </a:t>
            </a:r>
            <a:r>
              <a:rPr sz="2800" dirty="0">
                <a:latin typeface="Arial Unicode MS"/>
                <a:cs typeface="Arial Unicode MS"/>
              </a:rPr>
              <a:t>conexión</a:t>
            </a:r>
            <a:r>
              <a:rPr sz="2800" spc="66" dirty="0">
                <a:latin typeface="Arial Unicode MS"/>
                <a:cs typeface="Arial Unicode MS"/>
              </a:rPr>
              <a:t> </a:t>
            </a:r>
            <a:r>
              <a:rPr sz="2800" dirty="0">
                <a:latin typeface="Arial Unicode MS"/>
                <a:cs typeface="Arial Unicode MS"/>
              </a:rPr>
              <a:t>de</a:t>
            </a:r>
            <a:r>
              <a:rPr sz="2800" spc="66" dirty="0">
                <a:latin typeface="Arial Unicode MS"/>
                <a:cs typeface="Arial Unicode MS"/>
              </a:rPr>
              <a:t> </a:t>
            </a:r>
            <a:r>
              <a:rPr sz="2800" dirty="0">
                <a:latin typeface="Arial Unicode MS"/>
                <a:cs typeface="Arial Unicode MS"/>
              </a:rPr>
              <a:t>fase</a:t>
            </a:r>
            <a:r>
              <a:rPr sz="2800" spc="66" dirty="0">
                <a:latin typeface="Arial Unicode MS"/>
                <a:cs typeface="Arial Unicode MS"/>
              </a:rPr>
              <a:t> </a:t>
            </a:r>
            <a:r>
              <a:rPr sz="2800" dirty="0">
                <a:latin typeface="Arial Unicode MS"/>
                <a:cs typeface="Arial Unicode MS"/>
              </a:rPr>
              <a:t>y</a:t>
            </a:r>
            <a:r>
              <a:rPr sz="2800" spc="66" dirty="0">
                <a:latin typeface="Arial Unicode MS"/>
                <a:cs typeface="Arial Unicode MS"/>
              </a:rPr>
              <a:t> </a:t>
            </a:r>
            <a:r>
              <a:rPr sz="2800" dirty="0">
                <a:latin typeface="Arial Unicode MS"/>
                <a:cs typeface="Arial Unicode MS"/>
              </a:rPr>
              <a:t>el</a:t>
            </a:r>
            <a:r>
              <a:rPr sz="2800" spc="66" dirty="0">
                <a:latin typeface="Arial Unicode MS"/>
                <a:cs typeface="Arial Unicode MS"/>
              </a:rPr>
              <a:t> </a:t>
            </a:r>
            <a:r>
              <a:rPr sz="2800" dirty="0">
                <a:latin typeface="Arial Unicode MS"/>
                <a:cs typeface="Arial Unicode MS"/>
              </a:rPr>
              <a:t>ángulo</a:t>
            </a:r>
            <a:r>
              <a:rPr sz="2800" spc="66" dirty="0">
                <a:latin typeface="Arial Unicode MS"/>
                <a:cs typeface="Arial Unicode MS"/>
              </a:rPr>
              <a:t> </a:t>
            </a:r>
            <a:r>
              <a:rPr sz="2800" dirty="0">
                <a:latin typeface="Arial Unicode MS"/>
                <a:cs typeface="Arial Unicode MS"/>
              </a:rPr>
              <a:t>entre</a:t>
            </a:r>
            <a:r>
              <a:rPr sz="2800" spc="66" dirty="0">
                <a:latin typeface="Arial Unicode MS"/>
                <a:cs typeface="Arial Unicode MS"/>
              </a:rPr>
              <a:t> </a:t>
            </a:r>
            <a:r>
              <a:rPr sz="2800" dirty="0">
                <a:latin typeface="Arial Unicode MS"/>
                <a:cs typeface="Arial Unicode MS"/>
              </a:rPr>
              <a:t>los</a:t>
            </a:r>
            <a:r>
              <a:rPr sz="2800" spc="66" dirty="0">
                <a:latin typeface="Arial Unicode MS"/>
                <a:cs typeface="Arial Unicode MS"/>
              </a:rPr>
              <a:t> </a:t>
            </a:r>
            <a:r>
              <a:rPr sz="2800" dirty="0">
                <a:latin typeface="Arial Unicode MS"/>
                <a:cs typeface="Arial Unicode MS"/>
              </a:rPr>
              <a:t>voltajes</a:t>
            </a:r>
            <a:r>
              <a:rPr sz="2800" spc="66" dirty="0">
                <a:latin typeface="Arial Unicode MS"/>
                <a:cs typeface="Arial Unicode MS"/>
              </a:rPr>
              <a:t> </a:t>
            </a:r>
            <a:r>
              <a:rPr sz="2800" dirty="0">
                <a:latin typeface="Arial Unicode MS"/>
                <a:cs typeface="Arial Unicode MS"/>
              </a:rPr>
              <a:t>primario</a:t>
            </a:r>
            <a:r>
              <a:rPr sz="2800" spc="66" dirty="0">
                <a:latin typeface="Arial Unicode MS"/>
                <a:cs typeface="Arial Unicode MS"/>
              </a:rPr>
              <a:t> </a:t>
            </a:r>
            <a:r>
              <a:rPr sz="2800" dirty="0">
                <a:latin typeface="Arial Unicode MS"/>
                <a:cs typeface="Arial Unicode MS"/>
              </a:rPr>
              <a:t>y</a:t>
            </a:r>
            <a:r>
              <a:rPr sz="2800" spc="66" dirty="0">
                <a:latin typeface="Arial Unicode MS"/>
                <a:cs typeface="Arial Unicode MS"/>
              </a:rPr>
              <a:t> </a:t>
            </a:r>
            <a:r>
              <a:rPr sz="2800" dirty="0">
                <a:latin typeface="Arial Unicode MS"/>
                <a:cs typeface="Arial Unicode MS"/>
              </a:rPr>
              <a:t>secundario.</a:t>
            </a:r>
            <a:r>
              <a:rPr sz="2800" spc="66" dirty="0">
                <a:latin typeface="Arial Unicode MS"/>
                <a:cs typeface="Arial Unicode MS"/>
              </a:rPr>
              <a:t> </a:t>
            </a:r>
            <a:r>
              <a:rPr sz="2800" spc="-16" dirty="0">
                <a:latin typeface="Arial Unicode MS"/>
                <a:cs typeface="Arial Unicode MS"/>
              </a:rPr>
              <a:t>El</a:t>
            </a:r>
            <a:r>
              <a:rPr sz="2800" dirty="0">
                <a:latin typeface="Arial Unicode MS"/>
                <a:cs typeface="Arial Unicode MS"/>
              </a:rPr>
              <a:t> ángulo</a:t>
            </a:r>
            <a:r>
              <a:rPr sz="2800" spc="53" dirty="0">
                <a:latin typeface="Arial Unicode MS"/>
                <a:cs typeface="Arial Unicode MS"/>
              </a:rPr>
              <a:t> </a:t>
            </a:r>
            <a:r>
              <a:rPr sz="2800" dirty="0">
                <a:latin typeface="Arial Unicode MS"/>
                <a:cs typeface="Arial Unicode MS"/>
              </a:rPr>
              <a:t>se</a:t>
            </a:r>
            <a:r>
              <a:rPr sz="2800" spc="56" dirty="0">
                <a:latin typeface="Arial Unicode MS"/>
                <a:cs typeface="Arial Unicode MS"/>
              </a:rPr>
              <a:t> </a:t>
            </a:r>
            <a:r>
              <a:rPr sz="2800" dirty="0">
                <a:latin typeface="Arial Unicode MS"/>
                <a:cs typeface="Arial Unicode MS"/>
              </a:rPr>
              <a:t>indica</a:t>
            </a:r>
            <a:r>
              <a:rPr sz="2800" spc="56" dirty="0">
                <a:latin typeface="Arial Unicode MS"/>
                <a:cs typeface="Arial Unicode MS"/>
              </a:rPr>
              <a:t> </a:t>
            </a:r>
            <a:r>
              <a:rPr sz="2800" dirty="0">
                <a:latin typeface="Arial Unicode MS"/>
                <a:cs typeface="Arial Unicode MS"/>
              </a:rPr>
              <a:t>mediante</a:t>
            </a:r>
            <a:r>
              <a:rPr sz="2800" spc="56" dirty="0">
                <a:latin typeface="Arial Unicode MS"/>
                <a:cs typeface="Arial Unicode MS"/>
              </a:rPr>
              <a:t> </a:t>
            </a:r>
            <a:r>
              <a:rPr sz="2800" dirty="0">
                <a:latin typeface="Arial Unicode MS"/>
                <a:cs typeface="Arial Unicode MS"/>
              </a:rPr>
              <a:t>una</a:t>
            </a:r>
            <a:r>
              <a:rPr sz="2800" spc="56" dirty="0">
                <a:latin typeface="Arial Unicode MS"/>
                <a:cs typeface="Arial Unicode MS"/>
              </a:rPr>
              <a:t> </a:t>
            </a:r>
            <a:r>
              <a:rPr sz="2800" dirty="0">
                <a:latin typeface="Arial Unicode MS"/>
                <a:cs typeface="Arial Unicode MS"/>
              </a:rPr>
              <a:t>figura</a:t>
            </a:r>
            <a:r>
              <a:rPr sz="2800" spc="53" dirty="0">
                <a:latin typeface="Arial Unicode MS"/>
                <a:cs typeface="Arial Unicode MS"/>
              </a:rPr>
              <a:t> </a:t>
            </a:r>
            <a:r>
              <a:rPr sz="2800" dirty="0">
                <a:latin typeface="Arial Unicode MS"/>
                <a:cs typeface="Arial Unicode MS"/>
              </a:rPr>
              <a:t>de</a:t>
            </a:r>
            <a:r>
              <a:rPr sz="2800" spc="56" dirty="0">
                <a:latin typeface="Arial Unicode MS"/>
                <a:cs typeface="Arial Unicode MS"/>
              </a:rPr>
              <a:t> </a:t>
            </a:r>
            <a:r>
              <a:rPr sz="2800" dirty="0">
                <a:latin typeface="Arial Unicode MS"/>
                <a:cs typeface="Arial Unicode MS"/>
              </a:rPr>
              <a:t>la</a:t>
            </a:r>
            <a:r>
              <a:rPr sz="2800" spc="56" dirty="0">
                <a:latin typeface="Arial Unicode MS"/>
                <a:cs typeface="Arial Unicode MS"/>
              </a:rPr>
              <a:t> </a:t>
            </a:r>
            <a:r>
              <a:rPr sz="2800" dirty="0">
                <a:latin typeface="Arial Unicode MS"/>
                <a:cs typeface="Arial Unicode MS"/>
              </a:rPr>
              <a:t>hora</a:t>
            </a:r>
            <a:r>
              <a:rPr sz="2800" spc="56" dirty="0">
                <a:latin typeface="Arial Unicode MS"/>
                <a:cs typeface="Arial Unicode MS"/>
              </a:rPr>
              <a:t> </a:t>
            </a:r>
            <a:r>
              <a:rPr sz="2800" dirty="0">
                <a:latin typeface="Arial Unicode MS"/>
                <a:cs typeface="Arial Unicode MS"/>
              </a:rPr>
              <a:t>de</a:t>
            </a:r>
            <a:r>
              <a:rPr sz="2800" spc="56" dirty="0">
                <a:latin typeface="Arial Unicode MS"/>
                <a:cs typeface="Arial Unicode MS"/>
              </a:rPr>
              <a:t> </a:t>
            </a:r>
            <a:r>
              <a:rPr sz="2800" dirty="0">
                <a:latin typeface="Arial Unicode MS"/>
                <a:cs typeface="Arial Unicode MS"/>
              </a:rPr>
              <a:t>la</a:t>
            </a:r>
            <a:r>
              <a:rPr sz="2800" spc="53" dirty="0">
                <a:latin typeface="Arial Unicode MS"/>
                <a:cs typeface="Arial Unicode MS"/>
              </a:rPr>
              <a:t> </a:t>
            </a:r>
            <a:r>
              <a:rPr sz="2800" dirty="0">
                <a:latin typeface="Arial Unicode MS"/>
                <a:cs typeface="Arial Unicode MS"/>
              </a:rPr>
              <a:t>esfera</a:t>
            </a:r>
            <a:r>
              <a:rPr sz="2800" spc="56" dirty="0">
                <a:latin typeface="Arial Unicode MS"/>
                <a:cs typeface="Arial Unicode MS"/>
              </a:rPr>
              <a:t> </a:t>
            </a:r>
            <a:r>
              <a:rPr sz="2800" dirty="0">
                <a:latin typeface="Arial Unicode MS"/>
                <a:cs typeface="Arial Unicode MS"/>
              </a:rPr>
              <a:t>del</a:t>
            </a:r>
            <a:r>
              <a:rPr sz="2800" spc="56" dirty="0">
                <a:latin typeface="Arial Unicode MS"/>
                <a:cs typeface="Arial Unicode MS"/>
              </a:rPr>
              <a:t> </a:t>
            </a:r>
            <a:r>
              <a:rPr sz="2800" dirty="0">
                <a:latin typeface="Arial Unicode MS"/>
                <a:cs typeface="Arial Unicode MS"/>
              </a:rPr>
              <a:t>reloj</a:t>
            </a:r>
            <a:r>
              <a:rPr sz="2800" spc="56" dirty="0">
                <a:latin typeface="Arial Unicode MS"/>
                <a:cs typeface="Arial Unicode MS"/>
              </a:rPr>
              <a:t> </a:t>
            </a:r>
            <a:r>
              <a:rPr sz="2800" dirty="0">
                <a:latin typeface="Arial Unicode MS"/>
                <a:cs typeface="Arial Unicode MS"/>
              </a:rPr>
              <a:t>con</a:t>
            </a:r>
            <a:r>
              <a:rPr sz="2800" spc="56" dirty="0">
                <a:latin typeface="Arial Unicode MS"/>
                <a:cs typeface="Arial Unicode MS"/>
              </a:rPr>
              <a:t> </a:t>
            </a:r>
            <a:r>
              <a:rPr sz="2800" dirty="0">
                <a:latin typeface="Arial Unicode MS"/>
                <a:cs typeface="Arial Unicode MS"/>
              </a:rPr>
              <a:t>el</a:t>
            </a:r>
            <a:r>
              <a:rPr sz="2800" spc="53" dirty="0">
                <a:latin typeface="Arial Unicode MS"/>
                <a:cs typeface="Arial Unicode MS"/>
              </a:rPr>
              <a:t> </a:t>
            </a:r>
            <a:r>
              <a:rPr sz="2800" spc="-6" dirty="0">
                <a:latin typeface="Arial Unicode MS"/>
                <a:cs typeface="Arial Unicode MS"/>
              </a:rPr>
              <a:t>vector </a:t>
            </a:r>
            <a:r>
              <a:rPr sz="2800" dirty="0">
                <a:latin typeface="Arial Unicode MS"/>
                <a:cs typeface="Arial Unicode MS"/>
              </a:rPr>
              <a:t>de</a:t>
            </a:r>
            <a:r>
              <a:rPr sz="2800" spc="43" dirty="0">
                <a:latin typeface="Arial Unicode MS"/>
                <a:cs typeface="Arial Unicode MS"/>
              </a:rPr>
              <a:t> </a:t>
            </a:r>
            <a:r>
              <a:rPr sz="2800" dirty="0">
                <a:latin typeface="Arial Unicode MS"/>
                <a:cs typeface="Arial Unicode MS"/>
              </a:rPr>
              <a:t>alto</a:t>
            </a:r>
            <a:r>
              <a:rPr sz="2800" spc="43" dirty="0">
                <a:latin typeface="Arial Unicode MS"/>
                <a:cs typeface="Arial Unicode MS"/>
              </a:rPr>
              <a:t> </a:t>
            </a:r>
            <a:r>
              <a:rPr sz="2800" dirty="0">
                <a:latin typeface="Arial Unicode MS"/>
                <a:cs typeface="Arial Unicode MS"/>
              </a:rPr>
              <a:t>voltaje</a:t>
            </a:r>
            <a:r>
              <a:rPr sz="2800" spc="43" dirty="0">
                <a:latin typeface="Arial Unicode MS"/>
                <a:cs typeface="Arial Unicode MS"/>
              </a:rPr>
              <a:t> </a:t>
            </a:r>
            <a:r>
              <a:rPr sz="2800" dirty="0">
                <a:latin typeface="Arial Unicode MS"/>
                <a:cs typeface="Arial Unicode MS"/>
              </a:rPr>
              <a:t>establecido</a:t>
            </a:r>
            <a:r>
              <a:rPr sz="2800" spc="43" dirty="0">
                <a:latin typeface="Arial Unicode MS"/>
                <a:cs typeface="Arial Unicode MS"/>
              </a:rPr>
              <a:t> </a:t>
            </a:r>
            <a:r>
              <a:rPr sz="2800" dirty="0">
                <a:latin typeface="Arial Unicode MS"/>
                <a:cs typeface="Arial Unicode MS"/>
              </a:rPr>
              <a:t>en</a:t>
            </a:r>
            <a:r>
              <a:rPr sz="2800" spc="43" dirty="0">
                <a:latin typeface="Arial Unicode MS"/>
                <a:cs typeface="Arial Unicode MS"/>
              </a:rPr>
              <a:t> </a:t>
            </a:r>
            <a:r>
              <a:rPr sz="2800" dirty="0">
                <a:latin typeface="Arial Unicode MS"/>
                <a:cs typeface="Arial Unicode MS"/>
              </a:rPr>
              <a:t>las</a:t>
            </a:r>
            <a:r>
              <a:rPr sz="2800" spc="43" dirty="0">
                <a:latin typeface="Arial Unicode MS"/>
                <a:cs typeface="Arial Unicode MS"/>
              </a:rPr>
              <a:t> </a:t>
            </a:r>
            <a:r>
              <a:rPr sz="2800" dirty="0">
                <a:latin typeface="Arial Unicode MS"/>
                <a:cs typeface="Arial Unicode MS"/>
              </a:rPr>
              <a:t>12</a:t>
            </a:r>
            <a:r>
              <a:rPr sz="2800" spc="43" dirty="0">
                <a:latin typeface="Arial Unicode MS"/>
                <a:cs typeface="Arial Unicode MS"/>
              </a:rPr>
              <a:t> </a:t>
            </a:r>
            <a:r>
              <a:rPr sz="2800" dirty="0">
                <a:latin typeface="Arial Unicode MS"/>
                <a:cs typeface="Arial Unicode MS"/>
              </a:rPr>
              <a:t>en</a:t>
            </a:r>
            <a:r>
              <a:rPr sz="2800" spc="43" dirty="0">
                <a:latin typeface="Arial Unicode MS"/>
                <a:cs typeface="Arial Unicode MS"/>
              </a:rPr>
              <a:t> </a:t>
            </a:r>
            <a:r>
              <a:rPr sz="2800" dirty="0">
                <a:latin typeface="Arial Unicode MS"/>
                <a:cs typeface="Arial Unicode MS"/>
              </a:rPr>
              <a:t>punto</a:t>
            </a:r>
            <a:r>
              <a:rPr sz="2800" spc="43" dirty="0">
                <a:latin typeface="Arial Unicode MS"/>
                <a:cs typeface="Arial Unicode MS"/>
              </a:rPr>
              <a:t> </a:t>
            </a:r>
            <a:r>
              <a:rPr sz="2800" dirty="0">
                <a:latin typeface="Arial Unicode MS"/>
                <a:cs typeface="Arial Unicode MS"/>
              </a:rPr>
              <a:t>(cero)</a:t>
            </a:r>
            <a:r>
              <a:rPr sz="2800" spc="43" dirty="0">
                <a:latin typeface="Arial Unicode MS"/>
                <a:cs typeface="Arial Unicode MS"/>
              </a:rPr>
              <a:t> </a:t>
            </a:r>
            <a:r>
              <a:rPr sz="2800" dirty="0">
                <a:latin typeface="Arial Unicode MS"/>
                <a:cs typeface="Arial Unicode MS"/>
              </a:rPr>
              <a:t>y</a:t>
            </a:r>
            <a:r>
              <a:rPr sz="2800" spc="43" dirty="0">
                <a:latin typeface="Arial Unicode MS"/>
                <a:cs typeface="Arial Unicode MS"/>
              </a:rPr>
              <a:t> </a:t>
            </a:r>
            <a:r>
              <a:rPr sz="2800" dirty="0">
                <a:latin typeface="Arial Unicode MS"/>
                <a:cs typeface="Arial Unicode MS"/>
              </a:rPr>
              <a:t>el</a:t>
            </a:r>
            <a:r>
              <a:rPr sz="2800" spc="43" dirty="0">
                <a:latin typeface="Arial Unicode MS"/>
                <a:cs typeface="Arial Unicode MS"/>
              </a:rPr>
              <a:t> </a:t>
            </a:r>
            <a:r>
              <a:rPr sz="2800" dirty="0">
                <a:latin typeface="Arial Unicode MS"/>
                <a:cs typeface="Arial Unicode MS"/>
              </a:rPr>
              <a:t>vector</a:t>
            </a:r>
            <a:r>
              <a:rPr sz="2800" spc="43" dirty="0">
                <a:latin typeface="Arial Unicode MS"/>
                <a:cs typeface="Arial Unicode MS"/>
              </a:rPr>
              <a:t> </a:t>
            </a:r>
            <a:r>
              <a:rPr sz="2800" dirty="0">
                <a:latin typeface="Arial Unicode MS"/>
                <a:cs typeface="Arial Unicode MS"/>
              </a:rPr>
              <a:t>de</a:t>
            </a:r>
            <a:r>
              <a:rPr sz="2800" spc="43" dirty="0">
                <a:latin typeface="Arial Unicode MS"/>
                <a:cs typeface="Arial Unicode MS"/>
              </a:rPr>
              <a:t> </a:t>
            </a:r>
            <a:r>
              <a:rPr sz="2800" dirty="0">
                <a:latin typeface="Arial Unicode MS"/>
                <a:cs typeface="Arial Unicode MS"/>
              </a:rPr>
              <a:t>bajo</a:t>
            </a:r>
            <a:r>
              <a:rPr sz="2800" spc="43" dirty="0">
                <a:latin typeface="Arial Unicode MS"/>
                <a:cs typeface="Arial Unicode MS"/>
              </a:rPr>
              <a:t> </a:t>
            </a:r>
            <a:r>
              <a:rPr sz="2800" spc="-6" dirty="0">
                <a:latin typeface="Arial Unicode MS"/>
                <a:cs typeface="Arial Unicode MS"/>
              </a:rPr>
              <a:t>voltaje </a:t>
            </a:r>
            <a:r>
              <a:rPr sz="2800" dirty="0">
                <a:latin typeface="Arial Unicode MS"/>
                <a:cs typeface="Arial Unicode MS"/>
              </a:rPr>
              <a:t>correspondiente</a:t>
            </a:r>
            <a:r>
              <a:rPr sz="2800" spc="88" dirty="0">
                <a:latin typeface="Arial Unicode MS"/>
                <a:cs typeface="Arial Unicode MS"/>
              </a:rPr>
              <a:t> </a:t>
            </a:r>
            <a:r>
              <a:rPr sz="2800" dirty="0">
                <a:latin typeface="Arial Unicode MS"/>
                <a:cs typeface="Arial Unicode MS"/>
              </a:rPr>
              <a:t>representado</a:t>
            </a:r>
            <a:r>
              <a:rPr sz="2800" spc="88" dirty="0">
                <a:latin typeface="Arial Unicode MS"/>
                <a:cs typeface="Arial Unicode MS"/>
              </a:rPr>
              <a:t> </a:t>
            </a:r>
            <a:r>
              <a:rPr sz="2800" dirty="0">
                <a:latin typeface="Arial Unicode MS"/>
                <a:cs typeface="Arial Unicode MS"/>
              </a:rPr>
              <a:t>por</a:t>
            </a:r>
            <a:r>
              <a:rPr sz="2800" spc="90" dirty="0">
                <a:latin typeface="Arial Unicode MS"/>
                <a:cs typeface="Arial Unicode MS"/>
              </a:rPr>
              <a:t> </a:t>
            </a:r>
            <a:r>
              <a:rPr sz="2800" dirty="0">
                <a:latin typeface="Arial Unicode MS"/>
                <a:cs typeface="Arial Unicode MS"/>
              </a:rPr>
              <a:t>la</a:t>
            </a:r>
            <a:r>
              <a:rPr sz="2800" spc="88" dirty="0">
                <a:latin typeface="Arial Unicode MS"/>
                <a:cs typeface="Arial Unicode MS"/>
              </a:rPr>
              <a:t> </a:t>
            </a:r>
            <a:r>
              <a:rPr sz="2800" dirty="0">
                <a:latin typeface="Arial Unicode MS"/>
                <a:cs typeface="Arial Unicode MS"/>
              </a:rPr>
              <a:t>manecilla</a:t>
            </a:r>
            <a:r>
              <a:rPr sz="2800" spc="88" dirty="0">
                <a:latin typeface="Arial Unicode MS"/>
                <a:cs typeface="Arial Unicode MS"/>
              </a:rPr>
              <a:t> </a:t>
            </a:r>
            <a:r>
              <a:rPr sz="2800" dirty="0">
                <a:latin typeface="Arial Unicode MS"/>
                <a:cs typeface="Arial Unicode MS"/>
              </a:rPr>
              <a:t>de</a:t>
            </a:r>
            <a:r>
              <a:rPr sz="2800" spc="90" dirty="0">
                <a:latin typeface="Arial Unicode MS"/>
                <a:cs typeface="Arial Unicode MS"/>
              </a:rPr>
              <a:t> </a:t>
            </a:r>
            <a:r>
              <a:rPr sz="2800" dirty="0">
                <a:latin typeface="Arial Unicode MS"/>
                <a:cs typeface="Arial Unicode MS"/>
              </a:rPr>
              <a:t>las</a:t>
            </a:r>
            <a:r>
              <a:rPr sz="2800" spc="88" dirty="0">
                <a:latin typeface="Arial Unicode MS"/>
                <a:cs typeface="Arial Unicode MS"/>
              </a:rPr>
              <a:t> </a:t>
            </a:r>
            <a:r>
              <a:rPr sz="2800" dirty="0">
                <a:latin typeface="Arial Unicode MS"/>
                <a:cs typeface="Arial Unicode MS"/>
              </a:rPr>
              <a:t>horas.</a:t>
            </a:r>
            <a:r>
              <a:rPr sz="2800" spc="88" dirty="0">
                <a:latin typeface="Arial Unicode MS"/>
                <a:cs typeface="Arial Unicode MS"/>
              </a:rPr>
              <a:t> </a:t>
            </a:r>
            <a:r>
              <a:rPr sz="2800" dirty="0">
                <a:latin typeface="Arial Unicode MS"/>
                <a:cs typeface="Arial Unicode MS"/>
              </a:rPr>
              <a:t>Como</a:t>
            </a:r>
            <a:r>
              <a:rPr sz="2800" spc="90" dirty="0">
                <a:latin typeface="Arial Unicode MS"/>
                <a:cs typeface="Arial Unicode MS"/>
              </a:rPr>
              <a:t> </a:t>
            </a:r>
            <a:r>
              <a:rPr sz="2800" dirty="0">
                <a:latin typeface="Arial Unicode MS"/>
                <a:cs typeface="Arial Unicode MS"/>
              </a:rPr>
              <a:t>ejemplo,</a:t>
            </a:r>
            <a:r>
              <a:rPr sz="2800" spc="88" dirty="0">
                <a:latin typeface="Arial Unicode MS"/>
                <a:cs typeface="Arial Unicode MS"/>
              </a:rPr>
              <a:t> </a:t>
            </a:r>
            <a:r>
              <a:rPr sz="2800" dirty="0">
                <a:latin typeface="Arial Unicode MS"/>
                <a:cs typeface="Arial Unicode MS"/>
              </a:rPr>
              <a:t>en</a:t>
            </a:r>
            <a:r>
              <a:rPr sz="2800" spc="90" dirty="0">
                <a:latin typeface="Arial Unicode MS"/>
                <a:cs typeface="Arial Unicode MS"/>
              </a:rPr>
              <a:t> </a:t>
            </a:r>
            <a:r>
              <a:rPr sz="2800" spc="-16" dirty="0">
                <a:latin typeface="Arial Unicode MS"/>
                <a:cs typeface="Arial Unicode MS"/>
              </a:rPr>
              <a:t>el</a:t>
            </a:r>
            <a:r>
              <a:rPr sz="2800" dirty="0">
                <a:latin typeface="Arial Unicode MS"/>
                <a:cs typeface="Arial Unicode MS"/>
              </a:rPr>
              <a:t> término</a:t>
            </a:r>
            <a:r>
              <a:rPr sz="2800" spc="62" dirty="0">
                <a:latin typeface="Arial Unicode MS"/>
                <a:cs typeface="Arial Unicode MS"/>
              </a:rPr>
              <a:t> </a:t>
            </a:r>
            <a:r>
              <a:rPr sz="2800" dirty="0">
                <a:latin typeface="Arial Unicode MS"/>
                <a:cs typeface="Arial Unicode MS"/>
              </a:rPr>
              <a:t>"Yd11",</a:t>
            </a:r>
            <a:r>
              <a:rPr sz="2800" spc="66" dirty="0">
                <a:latin typeface="Arial Unicode MS"/>
                <a:cs typeface="Arial Unicode MS"/>
              </a:rPr>
              <a:t> </a:t>
            </a:r>
            <a:r>
              <a:rPr sz="2800" dirty="0">
                <a:latin typeface="Arial Unicode MS"/>
                <a:cs typeface="Arial Unicode MS"/>
              </a:rPr>
              <a:t>la</a:t>
            </a:r>
            <a:r>
              <a:rPr sz="2800" spc="66" dirty="0">
                <a:latin typeface="Arial Unicode MS"/>
                <a:cs typeface="Arial Unicode MS"/>
              </a:rPr>
              <a:t> </a:t>
            </a:r>
            <a:r>
              <a:rPr sz="2800" spc="-56" dirty="0">
                <a:latin typeface="Arial Unicode MS"/>
                <a:cs typeface="Arial Unicode MS"/>
              </a:rPr>
              <a:t>Y</a:t>
            </a:r>
            <a:r>
              <a:rPr sz="2800" spc="62" dirty="0">
                <a:latin typeface="Arial Unicode MS"/>
                <a:cs typeface="Arial Unicode MS"/>
              </a:rPr>
              <a:t> </a:t>
            </a:r>
            <a:r>
              <a:rPr sz="2800" dirty="0">
                <a:latin typeface="Arial Unicode MS"/>
                <a:cs typeface="Arial Unicode MS"/>
              </a:rPr>
              <a:t>indica</a:t>
            </a:r>
            <a:r>
              <a:rPr sz="2800" spc="66" dirty="0">
                <a:latin typeface="Arial Unicode MS"/>
                <a:cs typeface="Arial Unicode MS"/>
              </a:rPr>
              <a:t> </a:t>
            </a:r>
            <a:r>
              <a:rPr sz="2800" dirty="0">
                <a:latin typeface="Arial Unicode MS"/>
                <a:cs typeface="Arial Unicode MS"/>
              </a:rPr>
              <a:t>una</a:t>
            </a:r>
            <a:r>
              <a:rPr sz="2800" spc="66" dirty="0">
                <a:latin typeface="Arial Unicode MS"/>
                <a:cs typeface="Arial Unicode MS"/>
              </a:rPr>
              <a:t> </a:t>
            </a:r>
            <a:r>
              <a:rPr sz="2800" dirty="0">
                <a:latin typeface="Arial Unicode MS"/>
                <a:cs typeface="Arial Unicode MS"/>
              </a:rPr>
              <a:t>conexión</a:t>
            </a:r>
            <a:r>
              <a:rPr sz="2800" spc="66" dirty="0">
                <a:latin typeface="Arial Unicode MS"/>
                <a:cs typeface="Arial Unicode MS"/>
              </a:rPr>
              <a:t> </a:t>
            </a:r>
            <a:r>
              <a:rPr sz="2800" dirty="0">
                <a:latin typeface="Arial Unicode MS"/>
                <a:cs typeface="Arial Unicode MS"/>
              </a:rPr>
              <a:t>en</a:t>
            </a:r>
            <a:r>
              <a:rPr sz="2800" spc="62" dirty="0">
                <a:latin typeface="Arial Unicode MS"/>
                <a:cs typeface="Arial Unicode MS"/>
              </a:rPr>
              <a:t> </a:t>
            </a:r>
            <a:r>
              <a:rPr sz="2800" dirty="0">
                <a:latin typeface="Arial Unicode MS"/>
                <a:cs typeface="Arial Unicode MS"/>
              </a:rPr>
              <a:t>estrella</a:t>
            </a:r>
            <a:r>
              <a:rPr sz="2800" spc="66" dirty="0">
                <a:latin typeface="Arial Unicode MS"/>
                <a:cs typeface="Arial Unicode MS"/>
              </a:rPr>
              <a:t> </a:t>
            </a:r>
            <a:r>
              <a:rPr sz="2800" dirty="0">
                <a:latin typeface="Arial Unicode MS"/>
                <a:cs typeface="Arial Unicode MS"/>
              </a:rPr>
              <a:t>de</a:t>
            </a:r>
            <a:r>
              <a:rPr sz="2800" spc="66" dirty="0">
                <a:latin typeface="Arial Unicode MS"/>
                <a:cs typeface="Arial Unicode MS"/>
              </a:rPr>
              <a:t> </a:t>
            </a:r>
            <a:r>
              <a:rPr sz="2800" dirty="0">
                <a:latin typeface="Arial Unicode MS"/>
                <a:cs typeface="Arial Unicode MS"/>
              </a:rPr>
              <a:t>alto</a:t>
            </a:r>
            <a:r>
              <a:rPr sz="2800" spc="62" dirty="0">
                <a:latin typeface="Arial Unicode MS"/>
                <a:cs typeface="Arial Unicode MS"/>
              </a:rPr>
              <a:t> </a:t>
            </a:r>
            <a:r>
              <a:rPr sz="2800" dirty="0">
                <a:latin typeface="Arial Unicode MS"/>
                <a:cs typeface="Arial Unicode MS"/>
              </a:rPr>
              <a:t>voltaje,</a:t>
            </a:r>
            <a:r>
              <a:rPr sz="2800" spc="66" dirty="0">
                <a:latin typeface="Arial Unicode MS"/>
                <a:cs typeface="Arial Unicode MS"/>
              </a:rPr>
              <a:t> </a:t>
            </a:r>
            <a:r>
              <a:rPr sz="2800" dirty="0">
                <a:latin typeface="Arial Unicode MS"/>
                <a:cs typeface="Arial Unicode MS"/>
              </a:rPr>
              <a:t>laDindica</a:t>
            </a:r>
            <a:r>
              <a:rPr sz="2800" spc="66" dirty="0">
                <a:latin typeface="Arial Unicode MS"/>
                <a:cs typeface="Arial Unicode MS"/>
              </a:rPr>
              <a:t> </a:t>
            </a:r>
            <a:r>
              <a:rPr sz="2800" spc="-16" dirty="0">
                <a:latin typeface="Arial Unicode MS"/>
                <a:cs typeface="Arial Unicode MS"/>
              </a:rPr>
              <a:t>una</a:t>
            </a:r>
            <a:r>
              <a:rPr sz="2800" dirty="0">
                <a:latin typeface="Arial Unicode MS"/>
                <a:cs typeface="Arial Unicode MS"/>
              </a:rPr>
              <a:t> conexión</a:t>
            </a:r>
            <a:r>
              <a:rPr sz="2800" spc="53" dirty="0">
                <a:latin typeface="Arial Unicode MS"/>
                <a:cs typeface="Arial Unicode MS"/>
              </a:rPr>
              <a:t> </a:t>
            </a:r>
            <a:r>
              <a:rPr sz="2800" dirty="0">
                <a:latin typeface="Arial Unicode MS"/>
                <a:cs typeface="Arial Unicode MS"/>
              </a:rPr>
              <a:t>delta</a:t>
            </a:r>
            <a:r>
              <a:rPr sz="2800" spc="53" dirty="0">
                <a:latin typeface="Arial Unicode MS"/>
                <a:cs typeface="Arial Unicode MS"/>
              </a:rPr>
              <a:t> </a:t>
            </a:r>
            <a:r>
              <a:rPr sz="2800" dirty="0">
                <a:latin typeface="Arial Unicode MS"/>
                <a:cs typeface="Arial Unicode MS"/>
              </a:rPr>
              <a:t>de</a:t>
            </a:r>
            <a:r>
              <a:rPr sz="2800" spc="53" dirty="0">
                <a:latin typeface="Arial Unicode MS"/>
                <a:cs typeface="Arial Unicode MS"/>
              </a:rPr>
              <a:t> </a:t>
            </a:r>
            <a:r>
              <a:rPr sz="2800" dirty="0">
                <a:latin typeface="Arial Unicode MS"/>
                <a:cs typeface="Arial Unicode MS"/>
              </a:rPr>
              <a:t>bajo</a:t>
            </a:r>
            <a:r>
              <a:rPr sz="2800" spc="53" dirty="0">
                <a:latin typeface="Arial Unicode MS"/>
                <a:cs typeface="Arial Unicode MS"/>
              </a:rPr>
              <a:t> </a:t>
            </a:r>
            <a:r>
              <a:rPr sz="2800" dirty="0">
                <a:latin typeface="Arial Unicode MS"/>
                <a:cs typeface="Arial Unicode MS"/>
              </a:rPr>
              <a:t>voltaje,</a:t>
            </a:r>
            <a:r>
              <a:rPr sz="2800" spc="53" dirty="0">
                <a:latin typeface="Arial Unicode MS"/>
                <a:cs typeface="Arial Unicode MS"/>
              </a:rPr>
              <a:t> </a:t>
            </a:r>
            <a:r>
              <a:rPr sz="2800" dirty="0">
                <a:latin typeface="Arial Unicode MS"/>
                <a:cs typeface="Arial Unicode MS"/>
              </a:rPr>
              <a:t>y</a:t>
            </a:r>
            <a:r>
              <a:rPr sz="2800" spc="53" dirty="0">
                <a:latin typeface="Arial Unicode MS"/>
                <a:cs typeface="Arial Unicode MS"/>
              </a:rPr>
              <a:t> </a:t>
            </a:r>
            <a:r>
              <a:rPr sz="2800" dirty="0">
                <a:latin typeface="Arial Unicode MS"/>
                <a:cs typeface="Arial Unicode MS"/>
              </a:rPr>
              <a:t>las</a:t>
            </a:r>
            <a:r>
              <a:rPr sz="2800" spc="53" dirty="0">
                <a:latin typeface="Arial Unicode MS"/>
                <a:cs typeface="Arial Unicode MS"/>
              </a:rPr>
              <a:t> </a:t>
            </a:r>
            <a:r>
              <a:rPr sz="2800" dirty="0">
                <a:latin typeface="Arial Unicode MS"/>
                <a:cs typeface="Arial Unicode MS"/>
              </a:rPr>
              <a:t>11</a:t>
            </a:r>
            <a:r>
              <a:rPr sz="2800" spc="53" dirty="0">
                <a:latin typeface="Arial Unicode MS"/>
                <a:cs typeface="Arial Unicode MS"/>
              </a:rPr>
              <a:t> </a:t>
            </a:r>
            <a:r>
              <a:rPr sz="2800" dirty="0">
                <a:latin typeface="Arial Unicode MS"/>
                <a:cs typeface="Arial Unicode MS"/>
              </a:rPr>
              <a:t>en</a:t>
            </a:r>
            <a:r>
              <a:rPr sz="2800" spc="53" dirty="0">
                <a:latin typeface="Arial Unicode MS"/>
                <a:cs typeface="Arial Unicode MS"/>
              </a:rPr>
              <a:t> </a:t>
            </a:r>
            <a:r>
              <a:rPr sz="2800" dirty="0">
                <a:latin typeface="Arial Unicode MS"/>
                <a:cs typeface="Arial Unicode MS"/>
              </a:rPr>
              <a:t>punto</a:t>
            </a:r>
            <a:r>
              <a:rPr sz="2800" spc="53" dirty="0">
                <a:latin typeface="Arial Unicode MS"/>
                <a:cs typeface="Arial Unicode MS"/>
              </a:rPr>
              <a:t> </a:t>
            </a:r>
            <a:r>
              <a:rPr sz="2800" dirty="0">
                <a:latin typeface="Arial Unicode MS"/>
                <a:cs typeface="Arial Unicode MS"/>
              </a:rPr>
              <a:t>significa</a:t>
            </a:r>
            <a:r>
              <a:rPr sz="2800" spc="53" dirty="0">
                <a:latin typeface="Arial Unicode MS"/>
                <a:cs typeface="Arial Unicode MS"/>
              </a:rPr>
              <a:t> </a:t>
            </a:r>
            <a:r>
              <a:rPr sz="2800" dirty="0">
                <a:latin typeface="Arial Unicode MS"/>
                <a:cs typeface="Arial Unicode MS"/>
              </a:rPr>
              <a:t>130</a:t>
            </a:r>
            <a:r>
              <a:rPr sz="2800" spc="53" dirty="0">
                <a:latin typeface="Arial Unicode MS"/>
                <a:cs typeface="Arial Unicode MS"/>
              </a:rPr>
              <a:t> </a:t>
            </a:r>
            <a:r>
              <a:rPr sz="2800" dirty="0">
                <a:latin typeface="Arial Unicode MS"/>
                <a:cs typeface="Arial Unicode MS"/>
              </a:rPr>
              <a:t>grados</a:t>
            </a:r>
            <a:r>
              <a:rPr sz="2800" spc="53" dirty="0">
                <a:latin typeface="Arial Unicode MS"/>
                <a:cs typeface="Arial Unicode MS"/>
              </a:rPr>
              <a:t> </a:t>
            </a:r>
            <a:r>
              <a:rPr sz="2800" dirty="0">
                <a:latin typeface="Arial Unicode MS"/>
                <a:cs typeface="Arial Unicode MS"/>
              </a:rPr>
              <a:t>antes</a:t>
            </a:r>
            <a:r>
              <a:rPr sz="2800" spc="56" dirty="0">
                <a:latin typeface="Arial Unicode MS"/>
                <a:cs typeface="Arial Unicode MS"/>
              </a:rPr>
              <a:t> </a:t>
            </a:r>
            <a:r>
              <a:rPr sz="2800" dirty="0">
                <a:latin typeface="Arial Unicode MS"/>
                <a:cs typeface="Arial Unicode MS"/>
              </a:rPr>
              <a:t>de</a:t>
            </a:r>
            <a:r>
              <a:rPr sz="2800" spc="53" dirty="0">
                <a:latin typeface="Arial Unicode MS"/>
                <a:cs typeface="Arial Unicode MS"/>
              </a:rPr>
              <a:t> </a:t>
            </a:r>
            <a:r>
              <a:rPr sz="2800" spc="-16" dirty="0">
                <a:latin typeface="Arial Unicode MS"/>
                <a:cs typeface="Arial Unicode MS"/>
              </a:rPr>
              <a:t>la</a:t>
            </a:r>
            <a:r>
              <a:rPr sz="2800" dirty="0">
                <a:latin typeface="Arial Unicode MS"/>
                <a:cs typeface="Arial Unicode MS"/>
              </a:rPr>
              <a:t> posición</a:t>
            </a:r>
            <a:r>
              <a:rPr sz="2800" spc="43" dirty="0">
                <a:latin typeface="Arial Unicode MS"/>
                <a:cs typeface="Arial Unicode MS"/>
              </a:rPr>
              <a:t> </a:t>
            </a:r>
            <a:r>
              <a:rPr sz="2800" dirty="0">
                <a:latin typeface="Arial Unicode MS"/>
                <a:cs typeface="Arial Unicode MS"/>
              </a:rPr>
              <a:t>de</a:t>
            </a:r>
            <a:r>
              <a:rPr sz="2800" spc="47" dirty="0">
                <a:latin typeface="Arial Unicode MS"/>
                <a:cs typeface="Arial Unicode MS"/>
              </a:rPr>
              <a:t> </a:t>
            </a:r>
            <a:r>
              <a:rPr sz="2800" dirty="0">
                <a:latin typeface="Arial Unicode MS"/>
                <a:cs typeface="Arial Unicode MS"/>
              </a:rPr>
              <a:t>las</a:t>
            </a:r>
            <a:r>
              <a:rPr sz="2800" spc="47" dirty="0">
                <a:latin typeface="Arial Unicode MS"/>
                <a:cs typeface="Arial Unicode MS"/>
              </a:rPr>
              <a:t> </a:t>
            </a:r>
            <a:r>
              <a:rPr sz="2800" dirty="0">
                <a:latin typeface="Arial Unicode MS"/>
                <a:cs typeface="Arial Unicode MS"/>
              </a:rPr>
              <a:t>12</a:t>
            </a:r>
            <a:r>
              <a:rPr sz="2800" spc="43" dirty="0">
                <a:latin typeface="Arial Unicode MS"/>
                <a:cs typeface="Arial Unicode MS"/>
              </a:rPr>
              <a:t> </a:t>
            </a:r>
            <a:r>
              <a:rPr sz="2800" dirty="0">
                <a:latin typeface="Arial Unicode MS"/>
                <a:cs typeface="Arial Unicode MS"/>
              </a:rPr>
              <a:t>en</a:t>
            </a:r>
            <a:r>
              <a:rPr sz="2800" spc="47" dirty="0">
                <a:latin typeface="Arial Unicode MS"/>
                <a:cs typeface="Arial Unicode MS"/>
              </a:rPr>
              <a:t> </a:t>
            </a:r>
            <a:r>
              <a:rPr sz="2800" dirty="0">
                <a:latin typeface="Arial Unicode MS"/>
                <a:cs typeface="Arial Unicode MS"/>
              </a:rPr>
              <a:t>punto</a:t>
            </a:r>
            <a:r>
              <a:rPr sz="2800" spc="47" dirty="0">
                <a:latin typeface="Arial Unicode MS"/>
                <a:cs typeface="Arial Unicode MS"/>
              </a:rPr>
              <a:t> </a:t>
            </a:r>
            <a:r>
              <a:rPr sz="2800" dirty="0">
                <a:latin typeface="Arial Unicode MS"/>
                <a:cs typeface="Arial Unicode MS"/>
              </a:rPr>
              <a:t>del</a:t>
            </a:r>
            <a:r>
              <a:rPr sz="2800" spc="43" dirty="0">
                <a:latin typeface="Arial Unicode MS"/>
                <a:cs typeface="Arial Unicode MS"/>
              </a:rPr>
              <a:t> </a:t>
            </a:r>
            <a:r>
              <a:rPr sz="2800" dirty="0">
                <a:latin typeface="Arial Unicode MS"/>
                <a:cs typeface="Arial Unicode MS"/>
              </a:rPr>
              <a:t>alto</a:t>
            </a:r>
            <a:r>
              <a:rPr sz="2800" spc="47" dirty="0">
                <a:latin typeface="Arial Unicode MS"/>
                <a:cs typeface="Arial Unicode MS"/>
              </a:rPr>
              <a:t> </a:t>
            </a:r>
            <a:r>
              <a:rPr sz="2800" dirty="0">
                <a:latin typeface="Arial Unicode MS"/>
                <a:cs typeface="Arial Unicode MS"/>
              </a:rPr>
              <a:t>voltaje.</a:t>
            </a:r>
            <a:r>
              <a:rPr sz="2800" spc="47" dirty="0">
                <a:latin typeface="Arial Unicode MS"/>
                <a:cs typeface="Arial Unicode MS"/>
              </a:rPr>
              <a:t> </a:t>
            </a:r>
            <a:r>
              <a:rPr sz="2800" dirty="0">
                <a:latin typeface="Arial Unicode MS"/>
                <a:cs typeface="Arial Unicode MS"/>
              </a:rPr>
              <a:t>Los</a:t>
            </a:r>
            <a:r>
              <a:rPr sz="2800" spc="47" dirty="0">
                <a:latin typeface="Arial Unicode MS"/>
                <a:cs typeface="Arial Unicode MS"/>
              </a:rPr>
              <a:t> </a:t>
            </a:r>
            <a:r>
              <a:rPr sz="2800" spc="-6" dirty="0" err="1" smtClean="0">
                <a:latin typeface="Arial Unicode MS"/>
                <a:cs typeface="Arial Unicode MS"/>
              </a:rPr>
              <a:t>grupos</a:t>
            </a:r>
            <a:r>
              <a:rPr lang="es-ES" sz="2800" spc="-6" dirty="0">
                <a:latin typeface="Arial Unicode MS"/>
                <a:cs typeface="Arial Unicode MS"/>
              </a:rPr>
              <a:t> Los grupos </a:t>
            </a:r>
            <a:r>
              <a:rPr lang="es-ES" sz="2800" spc="-6" dirty="0" smtClean="0">
                <a:latin typeface="Arial Unicode MS"/>
                <a:cs typeface="Arial Unicode MS"/>
              </a:rPr>
              <a:t>de todas las posibles </a:t>
            </a:r>
            <a:r>
              <a:rPr lang="es-ES" sz="2800" spc="-6" dirty="0">
                <a:latin typeface="Arial Unicode MS"/>
                <a:cs typeface="Arial Unicode MS"/>
              </a:rPr>
              <a:t>conexiones </a:t>
            </a:r>
            <a:r>
              <a:rPr lang="es-ES" sz="2800" spc="-6" dirty="0" smtClean="0">
                <a:latin typeface="Arial Unicode MS"/>
                <a:cs typeface="Arial Unicode MS"/>
              </a:rPr>
              <a:t>de </a:t>
            </a:r>
            <a:r>
              <a:rPr lang="es-ES" sz="2800" spc="-6" dirty="0">
                <a:latin typeface="Arial Unicode MS"/>
                <a:cs typeface="Arial Unicode MS"/>
              </a:rPr>
              <a:t>transformadores trifásicos se clasifican de la siguiente </a:t>
            </a:r>
            <a:r>
              <a:rPr lang="es-ES" sz="2800" spc="-6" dirty="0" smtClean="0">
                <a:latin typeface="Arial Unicode MS"/>
                <a:cs typeface="Arial Unicode MS"/>
              </a:rPr>
              <a:t>manera:</a:t>
            </a:r>
          </a:p>
          <a:p>
            <a:pPr marL="7936" marR="29364" indent="110311" algn="just">
              <a:lnSpc>
                <a:spcPct val="124500"/>
              </a:lnSpc>
              <a:spcBef>
                <a:spcPts val="6"/>
              </a:spcBef>
            </a:pPr>
            <a:endParaRPr lang="es-ES" sz="2800" spc="-6" dirty="0">
              <a:latin typeface="Arial Unicode MS"/>
              <a:cs typeface="Arial Unicode MS"/>
            </a:endParaRPr>
          </a:p>
          <a:p>
            <a:pPr marL="465136" marR="29364" indent="-457200" algn="just">
              <a:lnSpc>
                <a:spcPct val="124500"/>
              </a:lnSpc>
              <a:spcBef>
                <a:spcPts val="6"/>
              </a:spcBef>
              <a:buFont typeface="Wingdings" panose="05000000000000000000" pitchFamily="2" charset="2"/>
              <a:buChar char="q"/>
            </a:pPr>
            <a:r>
              <a:rPr lang="es-ES" sz="2800" b="1" spc="-6" dirty="0" smtClean="0">
                <a:solidFill>
                  <a:srgbClr val="0070C0"/>
                </a:solidFill>
                <a:latin typeface="Arial Unicode MS"/>
                <a:cs typeface="Arial Unicode MS"/>
              </a:rPr>
              <a:t>Grupo </a:t>
            </a:r>
            <a:r>
              <a:rPr lang="es-ES" sz="2800" b="1" spc="-6" dirty="0">
                <a:solidFill>
                  <a:srgbClr val="0070C0"/>
                </a:solidFill>
                <a:latin typeface="Arial Unicode MS"/>
                <a:cs typeface="Arial Unicode MS"/>
              </a:rPr>
              <a:t>1: Desplazamiento de fase de 0 grados (Yy0, </a:t>
            </a:r>
            <a:r>
              <a:rPr lang="es-ES" sz="2800" b="1" spc="-6" dirty="0" smtClean="0">
                <a:solidFill>
                  <a:srgbClr val="0070C0"/>
                </a:solidFill>
                <a:latin typeface="Arial Unicode MS"/>
                <a:cs typeface="Arial Unicode MS"/>
              </a:rPr>
              <a:t>Dz0</a:t>
            </a:r>
            <a:r>
              <a:rPr lang="es-ES" sz="2800" b="1" spc="-6" dirty="0">
                <a:solidFill>
                  <a:srgbClr val="0070C0"/>
                </a:solidFill>
                <a:latin typeface="Arial Unicode MS"/>
                <a:cs typeface="Arial Unicode MS"/>
              </a:rPr>
              <a:t>). </a:t>
            </a:r>
            <a:endParaRPr lang="es-ES" sz="2800" b="1" spc="-6" dirty="0" smtClean="0">
              <a:solidFill>
                <a:srgbClr val="0070C0"/>
              </a:solidFill>
              <a:latin typeface="Arial Unicode MS"/>
              <a:cs typeface="Arial Unicode MS"/>
            </a:endParaRPr>
          </a:p>
          <a:p>
            <a:pPr marL="465136" marR="29364" indent="-457200" algn="just">
              <a:lnSpc>
                <a:spcPct val="124500"/>
              </a:lnSpc>
              <a:spcBef>
                <a:spcPts val="6"/>
              </a:spcBef>
              <a:buFont typeface="Wingdings" panose="05000000000000000000" pitchFamily="2" charset="2"/>
              <a:buChar char="q"/>
            </a:pPr>
            <a:r>
              <a:rPr lang="es-ES" sz="2800" b="1" spc="-6" dirty="0" smtClean="0">
                <a:solidFill>
                  <a:srgbClr val="0070C0"/>
                </a:solidFill>
                <a:latin typeface="Arial Unicode MS"/>
                <a:cs typeface="Arial Unicode MS"/>
              </a:rPr>
              <a:t>Grupo </a:t>
            </a:r>
            <a:r>
              <a:rPr lang="es-ES" sz="2800" b="1" spc="-6" dirty="0">
                <a:solidFill>
                  <a:srgbClr val="0070C0"/>
                </a:solidFill>
                <a:latin typeface="Arial Unicode MS"/>
                <a:cs typeface="Arial Unicode MS"/>
              </a:rPr>
              <a:t>2: </a:t>
            </a:r>
            <a:r>
              <a:rPr lang="es-ES" sz="2800" b="1" spc="-6" dirty="0" smtClean="0">
                <a:solidFill>
                  <a:srgbClr val="0070C0"/>
                </a:solidFill>
                <a:latin typeface="Arial Unicode MS"/>
                <a:cs typeface="Arial Unicode MS"/>
              </a:rPr>
              <a:t>Desplazamiento de </a:t>
            </a:r>
            <a:r>
              <a:rPr lang="es-ES" sz="2800" b="1" spc="-6" dirty="0">
                <a:solidFill>
                  <a:srgbClr val="0070C0"/>
                </a:solidFill>
                <a:latin typeface="Arial Unicode MS"/>
                <a:cs typeface="Arial Unicode MS"/>
              </a:rPr>
              <a:t>fase de 180 grados </a:t>
            </a:r>
            <a:r>
              <a:rPr lang="es-ES" sz="2800" b="1" spc="-6" dirty="0" smtClean="0">
                <a:solidFill>
                  <a:srgbClr val="0070C0"/>
                </a:solidFill>
                <a:latin typeface="Arial Unicode MS"/>
                <a:cs typeface="Arial Unicode MS"/>
              </a:rPr>
              <a:t>(</a:t>
            </a:r>
            <a:r>
              <a:rPr lang="es-ES" sz="2800" b="1" spc="-6" dirty="0">
                <a:solidFill>
                  <a:srgbClr val="0070C0"/>
                </a:solidFill>
                <a:latin typeface="Arial Unicode MS"/>
                <a:cs typeface="Arial Unicode MS"/>
              </a:rPr>
              <a:t>Yy6, Dd6, Dz6).</a:t>
            </a:r>
          </a:p>
          <a:p>
            <a:pPr marL="465136" marR="29364" indent="-457200" algn="just">
              <a:lnSpc>
                <a:spcPct val="124500"/>
              </a:lnSpc>
              <a:spcBef>
                <a:spcPts val="6"/>
              </a:spcBef>
              <a:buFont typeface="Wingdings" panose="05000000000000000000" pitchFamily="2" charset="2"/>
              <a:buChar char="q"/>
            </a:pPr>
            <a:r>
              <a:rPr lang="es-ES" sz="2800" b="1" spc="-6" dirty="0" smtClean="0">
                <a:solidFill>
                  <a:srgbClr val="0070C0"/>
                </a:solidFill>
                <a:latin typeface="Arial Unicode MS"/>
                <a:cs typeface="Arial Unicode MS"/>
              </a:rPr>
              <a:t>Grupo </a:t>
            </a:r>
            <a:r>
              <a:rPr lang="es-ES" sz="2800" b="1" spc="-6" dirty="0">
                <a:solidFill>
                  <a:srgbClr val="0070C0"/>
                </a:solidFill>
                <a:latin typeface="Arial Unicode MS"/>
                <a:cs typeface="Arial Unicode MS"/>
              </a:rPr>
              <a:t>3: Desplazamiento de fase de </a:t>
            </a:r>
            <a:r>
              <a:rPr lang="es-ES" sz="2800" b="1" spc="-6" dirty="0" smtClean="0">
                <a:solidFill>
                  <a:srgbClr val="0070C0"/>
                </a:solidFill>
                <a:latin typeface="Arial Unicode MS"/>
                <a:cs typeface="Arial Unicode MS"/>
              </a:rPr>
              <a:t>retraso de 30 grados </a:t>
            </a:r>
            <a:r>
              <a:rPr lang="es-ES" sz="2800" b="1" spc="-6" dirty="0">
                <a:solidFill>
                  <a:srgbClr val="0070C0"/>
                </a:solidFill>
                <a:latin typeface="Arial Unicode MS"/>
                <a:cs typeface="Arial Unicode MS"/>
              </a:rPr>
              <a:t>(Dy1, Yd1, Yz1).</a:t>
            </a:r>
          </a:p>
          <a:p>
            <a:pPr marL="465136" marR="29364" indent="-457200" algn="just">
              <a:lnSpc>
                <a:spcPct val="124500"/>
              </a:lnSpc>
              <a:spcBef>
                <a:spcPts val="6"/>
              </a:spcBef>
              <a:buFont typeface="Wingdings" panose="05000000000000000000" pitchFamily="2" charset="2"/>
              <a:buChar char="q"/>
            </a:pPr>
            <a:r>
              <a:rPr lang="es-ES" sz="2800" b="1" spc="-6" dirty="0" smtClean="0">
                <a:solidFill>
                  <a:srgbClr val="0070C0"/>
                </a:solidFill>
                <a:latin typeface="Arial Unicode MS"/>
                <a:cs typeface="Arial Unicode MS"/>
              </a:rPr>
              <a:t>Grupo </a:t>
            </a:r>
            <a:r>
              <a:rPr lang="es-ES" sz="2800" b="1" spc="-6" dirty="0">
                <a:solidFill>
                  <a:srgbClr val="0070C0"/>
                </a:solidFill>
                <a:latin typeface="Arial Unicode MS"/>
                <a:cs typeface="Arial Unicode MS"/>
              </a:rPr>
              <a:t>4: Desplazamiento de fase de </a:t>
            </a:r>
            <a:r>
              <a:rPr lang="es-ES" sz="2800" b="1" spc="-6" dirty="0" smtClean="0">
                <a:solidFill>
                  <a:srgbClr val="0070C0"/>
                </a:solidFill>
                <a:latin typeface="Arial Unicode MS"/>
                <a:cs typeface="Arial Unicode MS"/>
              </a:rPr>
              <a:t>avance de 30 grados </a:t>
            </a:r>
            <a:r>
              <a:rPr lang="es-ES" sz="2800" b="1" spc="-6" dirty="0">
                <a:solidFill>
                  <a:srgbClr val="0070C0"/>
                </a:solidFill>
                <a:latin typeface="Arial Unicode MS"/>
                <a:cs typeface="Arial Unicode MS"/>
              </a:rPr>
              <a:t>(Dy11, Yd11, Yz11).</a:t>
            </a:r>
          </a:p>
          <a:p>
            <a:pPr marL="7936" marR="29364" indent="110311" algn="just">
              <a:lnSpc>
                <a:spcPct val="124500"/>
              </a:lnSpc>
              <a:spcBef>
                <a:spcPts val="6"/>
              </a:spcBef>
            </a:pPr>
            <a:endParaRPr lang="es-ES" sz="2800" spc="-6" dirty="0" smtClean="0">
              <a:latin typeface="Arial Unicode MS"/>
              <a:cs typeface="Arial Unicode MS"/>
            </a:endParaRPr>
          </a:p>
          <a:p>
            <a:pPr marL="7936" marR="29364" indent="110311" algn="just">
              <a:lnSpc>
                <a:spcPct val="124500"/>
              </a:lnSpc>
              <a:spcBef>
                <a:spcPts val="6"/>
              </a:spcBef>
            </a:pPr>
            <a:r>
              <a:rPr lang="es-ES" sz="2800" spc="-6" dirty="0" smtClean="0">
                <a:latin typeface="Arial Unicode MS"/>
                <a:cs typeface="Arial Unicode MS"/>
              </a:rPr>
              <a:t>Ver </a:t>
            </a:r>
            <a:r>
              <a:rPr lang="es-ES" sz="2800" spc="-6" dirty="0">
                <a:latin typeface="Arial Unicode MS"/>
                <a:cs typeface="Arial Unicode MS"/>
              </a:rPr>
              <a:t>también las </a:t>
            </a:r>
            <a:r>
              <a:rPr lang="es-ES" sz="2800" spc="-6" dirty="0" smtClean="0">
                <a:latin typeface="Arial Unicode MS"/>
                <a:cs typeface="Arial Unicode MS"/>
              </a:rPr>
              <a:t>Figuras </a:t>
            </a:r>
            <a:r>
              <a:rPr lang="es-ES" sz="2800" spc="-6" dirty="0">
                <a:latin typeface="Arial Unicode MS"/>
                <a:cs typeface="Arial Unicode MS"/>
              </a:rPr>
              <a:t>5.11 a 5.13.</a:t>
            </a:r>
            <a:endParaRPr sz="2800" dirty="0">
              <a:latin typeface="Arial Unicode MS"/>
              <a:cs typeface="Arial Unicode MS"/>
            </a:endParaRPr>
          </a:p>
        </p:txBody>
      </p:sp>
      <p:sp>
        <p:nvSpPr>
          <p:cNvPr id="4" name="Rectángulo 3"/>
          <p:cNvSpPr/>
          <p:nvPr/>
        </p:nvSpPr>
        <p:spPr>
          <a:xfrm>
            <a:off x="15431231" y="6675087"/>
            <a:ext cx="8480181" cy="954107"/>
          </a:xfrm>
          <a:prstGeom prst="rect">
            <a:avLst/>
          </a:prstGeom>
        </p:spPr>
        <p:txBody>
          <a:bodyPr wrap="square">
            <a:spAutoFit/>
          </a:bodyPr>
          <a:lstStyle/>
          <a:p>
            <a:pPr algn="ctr"/>
            <a:r>
              <a:rPr lang="en-US" sz="2800" b="1" dirty="0" smtClean="0"/>
              <a:t>FIGURA 5.9 </a:t>
            </a:r>
            <a:r>
              <a:rPr lang="en-US" sz="2800" b="1" dirty="0" err="1" smtClean="0"/>
              <a:t>Cambiador</a:t>
            </a:r>
            <a:r>
              <a:rPr lang="en-US" sz="2800" b="1" dirty="0" smtClean="0"/>
              <a:t> de </a:t>
            </a:r>
            <a:r>
              <a:rPr lang="en-US" sz="2800" b="1" dirty="0" err="1" smtClean="0"/>
              <a:t>tomas</a:t>
            </a:r>
            <a:r>
              <a:rPr lang="en-US" sz="2800" b="1" dirty="0" smtClean="0"/>
              <a:t> </a:t>
            </a:r>
            <a:r>
              <a:rPr lang="en-US" sz="2800" b="1" dirty="0" err="1" smtClean="0"/>
              <a:t>bajo</a:t>
            </a:r>
            <a:r>
              <a:rPr lang="en-US" sz="2800" b="1" dirty="0" smtClean="0"/>
              <a:t> </a:t>
            </a:r>
            <a:r>
              <a:rPr lang="en-US" sz="2800" b="1" dirty="0" err="1" smtClean="0"/>
              <a:t>carga</a:t>
            </a:r>
            <a:r>
              <a:rPr lang="en-US" sz="2800" b="1" dirty="0" smtClean="0"/>
              <a:t> </a:t>
            </a:r>
            <a:r>
              <a:rPr lang="en-US" sz="2800" b="1" dirty="0" err="1" smtClean="0"/>
              <a:t>mediante</a:t>
            </a:r>
            <a:r>
              <a:rPr lang="en-US" sz="2800" b="1" dirty="0" smtClean="0"/>
              <a:t> reactor</a:t>
            </a:r>
            <a:r>
              <a:rPr lang="en-US" sz="2800" b="1" dirty="0"/>
              <a:t>.</a:t>
            </a:r>
          </a:p>
        </p:txBody>
      </p:sp>
      <p:pic>
        <p:nvPicPr>
          <p:cNvPr id="8" name="Imagen 7"/>
          <p:cNvPicPr>
            <a:picLocks noChangeAspect="1"/>
          </p:cNvPicPr>
          <p:nvPr/>
        </p:nvPicPr>
        <p:blipFill>
          <a:blip r:embed="rId4"/>
          <a:stretch>
            <a:fillRect/>
          </a:stretch>
        </p:blipFill>
        <p:spPr>
          <a:xfrm>
            <a:off x="16037169" y="7878436"/>
            <a:ext cx="6963507" cy="4524580"/>
          </a:xfrm>
          <a:prstGeom prst="rect">
            <a:avLst/>
          </a:prstGeom>
        </p:spPr>
      </p:pic>
      <p:sp>
        <p:nvSpPr>
          <p:cNvPr id="9" name="Rectángulo 8"/>
          <p:cNvSpPr/>
          <p:nvPr/>
        </p:nvSpPr>
        <p:spPr>
          <a:xfrm>
            <a:off x="16673877" y="12587869"/>
            <a:ext cx="5994888" cy="954107"/>
          </a:xfrm>
          <a:prstGeom prst="rect">
            <a:avLst/>
          </a:prstGeom>
        </p:spPr>
        <p:txBody>
          <a:bodyPr wrap="square">
            <a:spAutoFit/>
          </a:bodyPr>
          <a:lstStyle/>
          <a:p>
            <a:pPr algn="ctr"/>
            <a:r>
              <a:rPr lang="en-US" sz="2800" b="1" dirty="0" smtClean="0"/>
              <a:t>FIGURA 5.10 </a:t>
            </a:r>
            <a:r>
              <a:rPr lang="en-US" sz="2800" b="1" dirty="0" err="1" smtClean="0"/>
              <a:t>Cambiador</a:t>
            </a:r>
            <a:r>
              <a:rPr lang="en-US" sz="2800" b="1" dirty="0" smtClean="0"/>
              <a:t> de </a:t>
            </a:r>
            <a:r>
              <a:rPr lang="en-US" sz="2800" b="1" dirty="0" err="1" smtClean="0"/>
              <a:t>tomas</a:t>
            </a:r>
            <a:r>
              <a:rPr lang="en-US" sz="2800" b="1" dirty="0" smtClean="0"/>
              <a:t> </a:t>
            </a:r>
            <a:r>
              <a:rPr lang="en-US" sz="2800" b="1" dirty="0" err="1" smtClean="0"/>
              <a:t>bajo</a:t>
            </a:r>
            <a:r>
              <a:rPr lang="en-US" sz="2800" b="1" dirty="0" smtClean="0"/>
              <a:t> </a:t>
            </a:r>
            <a:r>
              <a:rPr lang="en-US" sz="2800" b="1" dirty="0" err="1" smtClean="0"/>
              <a:t>carga</a:t>
            </a:r>
            <a:r>
              <a:rPr lang="en-US" sz="2800" b="1" dirty="0" smtClean="0"/>
              <a:t> </a:t>
            </a:r>
            <a:r>
              <a:rPr lang="en-US" sz="2800" b="1" dirty="0" err="1" smtClean="0"/>
              <a:t>mediante</a:t>
            </a:r>
            <a:r>
              <a:rPr lang="en-US" sz="2800" b="1" dirty="0" smtClean="0"/>
              <a:t> </a:t>
            </a:r>
            <a:r>
              <a:rPr lang="en-US" sz="2800" b="1" dirty="0" err="1" smtClean="0"/>
              <a:t>resistencia</a:t>
            </a:r>
            <a:r>
              <a:rPr lang="en-US" sz="2800" b="1" dirty="0"/>
              <a:t>.</a:t>
            </a:r>
          </a:p>
        </p:txBody>
      </p:sp>
    </p:spTree>
    <p:extLst>
      <p:ext uri="{BB962C8B-B14F-4D97-AF65-F5344CB8AC3E}">
        <p14:creationId xmlns:p14="http://schemas.microsoft.com/office/powerpoint/2010/main" val="1499628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594212" y="797901"/>
            <a:ext cx="9698649" cy="6634530"/>
          </a:xfrm>
          <a:prstGeom prst="rect">
            <a:avLst/>
          </a:prstGeom>
        </p:spPr>
      </p:pic>
      <p:sp>
        <p:nvSpPr>
          <p:cNvPr id="8" name="Rectángulo 7"/>
          <p:cNvSpPr/>
          <p:nvPr/>
        </p:nvSpPr>
        <p:spPr>
          <a:xfrm>
            <a:off x="-595314" y="7432431"/>
            <a:ext cx="12077700" cy="954107"/>
          </a:xfrm>
          <a:prstGeom prst="rect">
            <a:avLst/>
          </a:prstGeom>
        </p:spPr>
        <p:txBody>
          <a:bodyPr>
            <a:spAutoFit/>
          </a:bodyPr>
          <a:lstStyle/>
          <a:p>
            <a:pPr algn="ctr"/>
            <a:r>
              <a:rPr lang="en-US" sz="2800" b="1" dirty="0"/>
              <a:t>FIGURA 5.11 </a:t>
            </a:r>
            <a:r>
              <a:rPr lang="en-US" sz="2800" b="1" dirty="0" err="1"/>
              <a:t>Grupo</a:t>
            </a:r>
            <a:r>
              <a:rPr lang="en-US" sz="2800" b="1" dirty="0"/>
              <a:t> </a:t>
            </a:r>
            <a:r>
              <a:rPr lang="en-US" sz="2800" b="1" dirty="0" err="1" smtClean="0"/>
              <a:t>vectorial</a:t>
            </a:r>
            <a:r>
              <a:rPr lang="en-US" sz="2800" b="1" dirty="0" smtClean="0"/>
              <a:t> </a:t>
            </a:r>
            <a:r>
              <a:rPr lang="en-US" sz="2800" b="1" dirty="0"/>
              <a:t>de </a:t>
            </a:r>
            <a:r>
              <a:rPr lang="en-US" sz="2800" b="1" dirty="0" err="1"/>
              <a:t>conexión</a:t>
            </a:r>
            <a:r>
              <a:rPr lang="en-US" sz="2800" b="1" dirty="0"/>
              <a:t> de </a:t>
            </a:r>
            <a:r>
              <a:rPr lang="en-US" sz="2800" b="1" dirty="0" err="1"/>
              <a:t>transformador</a:t>
            </a:r>
            <a:r>
              <a:rPr lang="en-US" sz="2800" b="1" dirty="0"/>
              <a:t> de </a:t>
            </a:r>
          </a:p>
          <a:p>
            <a:pPr algn="ctr"/>
            <a:r>
              <a:rPr lang="en-US" sz="2800" b="1" dirty="0" err="1"/>
              <a:t>potencia</a:t>
            </a:r>
            <a:r>
              <a:rPr lang="en-US" sz="2800" b="1" dirty="0"/>
              <a:t> </a:t>
            </a:r>
            <a:r>
              <a:rPr lang="en-US" sz="2800" b="1" dirty="0" err="1"/>
              <a:t>trifásico</a:t>
            </a:r>
            <a:r>
              <a:rPr lang="en-US" sz="2800" b="1" dirty="0"/>
              <a:t> (</a:t>
            </a:r>
            <a:r>
              <a:rPr lang="en-US" sz="2800" b="1" dirty="0" err="1"/>
              <a:t>Grupo</a:t>
            </a:r>
            <a:r>
              <a:rPr lang="en-US" sz="2800" b="1" dirty="0"/>
              <a:t> 4 con cable de 30 </a:t>
            </a:r>
            <a:r>
              <a:rPr lang="en-US" sz="2800" b="1" dirty="0" err="1"/>
              <a:t>grados</a:t>
            </a:r>
            <a:r>
              <a:rPr lang="en-US" sz="2800" b="1" dirty="0"/>
              <a:t>).</a:t>
            </a:r>
          </a:p>
        </p:txBody>
      </p:sp>
      <p:pic>
        <p:nvPicPr>
          <p:cNvPr id="9" name="Imagen 8"/>
          <p:cNvPicPr>
            <a:picLocks noChangeAspect="1"/>
          </p:cNvPicPr>
          <p:nvPr/>
        </p:nvPicPr>
        <p:blipFill>
          <a:blip r:embed="rId3"/>
          <a:stretch>
            <a:fillRect/>
          </a:stretch>
        </p:blipFill>
        <p:spPr>
          <a:xfrm>
            <a:off x="12168554" y="797901"/>
            <a:ext cx="11301045" cy="12519513"/>
          </a:xfrm>
          <a:prstGeom prst="rect">
            <a:avLst/>
          </a:prstGeom>
        </p:spPr>
      </p:pic>
      <p:sp>
        <p:nvSpPr>
          <p:cNvPr id="10" name="Rectángulo 9"/>
          <p:cNvSpPr/>
          <p:nvPr/>
        </p:nvSpPr>
        <p:spPr>
          <a:xfrm>
            <a:off x="4267199" y="10334810"/>
            <a:ext cx="6682155" cy="954107"/>
          </a:xfrm>
          <a:prstGeom prst="rect">
            <a:avLst/>
          </a:prstGeom>
        </p:spPr>
        <p:txBody>
          <a:bodyPr wrap="square">
            <a:spAutoFit/>
          </a:bodyPr>
          <a:lstStyle/>
          <a:p>
            <a:pPr marL="7936" algn="ctr">
              <a:spcBef>
                <a:spcPts val="62"/>
              </a:spcBef>
            </a:pPr>
            <a:r>
              <a:rPr lang="en-US" sz="2800" b="1" spc="-16" dirty="0">
                <a:latin typeface="Arial Unicode MS"/>
                <a:cs typeface="Arial Unicode MS"/>
              </a:rPr>
              <a:t>FIGURA</a:t>
            </a:r>
            <a:r>
              <a:rPr lang="en-US" sz="2800" b="1" spc="56" dirty="0">
                <a:latin typeface="Arial Unicode MS"/>
                <a:cs typeface="Arial Unicode MS"/>
              </a:rPr>
              <a:t> </a:t>
            </a:r>
            <a:r>
              <a:rPr lang="en-US" sz="2800" b="1" dirty="0">
                <a:latin typeface="Arial Unicode MS"/>
                <a:cs typeface="Arial Unicode MS"/>
              </a:rPr>
              <a:t>5.12</a:t>
            </a:r>
            <a:r>
              <a:rPr lang="en-US" sz="2800" b="1" spc="60" dirty="0">
                <a:latin typeface="Arial Unicode MS"/>
                <a:cs typeface="Arial Unicode MS"/>
              </a:rPr>
              <a:t> </a:t>
            </a:r>
            <a:r>
              <a:rPr lang="en-US" sz="2800" b="1" dirty="0" err="1">
                <a:latin typeface="Arial Unicode MS"/>
                <a:cs typeface="Arial Unicode MS"/>
              </a:rPr>
              <a:t>Grupo</a:t>
            </a:r>
            <a:r>
              <a:rPr lang="en-US" sz="2800" b="1" spc="56" dirty="0">
                <a:latin typeface="Arial Unicode MS"/>
                <a:cs typeface="Arial Unicode MS"/>
              </a:rPr>
              <a:t> </a:t>
            </a:r>
            <a:r>
              <a:rPr lang="en-US" sz="2800" b="1" spc="56" dirty="0" err="1" smtClean="0">
                <a:latin typeface="Arial Unicode MS"/>
                <a:cs typeface="Arial Unicode MS"/>
              </a:rPr>
              <a:t>vectorial</a:t>
            </a:r>
            <a:r>
              <a:rPr lang="en-US" sz="2800" b="1" spc="56" dirty="0" smtClean="0">
                <a:latin typeface="Arial Unicode MS"/>
                <a:cs typeface="Arial Unicode MS"/>
              </a:rPr>
              <a:t> </a:t>
            </a:r>
            <a:r>
              <a:rPr lang="en-US" sz="2800" b="1" dirty="0">
                <a:latin typeface="Arial Unicode MS"/>
                <a:cs typeface="Arial Unicode MS"/>
              </a:rPr>
              <a:t>de</a:t>
            </a:r>
            <a:r>
              <a:rPr lang="en-US" sz="2800" b="1" spc="60" dirty="0">
                <a:latin typeface="Arial Unicode MS"/>
                <a:cs typeface="Arial Unicode MS"/>
              </a:rPr>
              <a:t> </a:t>
            </a:r>
            <a:r>
              <a:rPr lang="en-US" sz="2800" b="1" dirty="0">
                <a:latin typeface="Arial Unicode MS"/>
                <a:cs typeface="Arial Unicode MS"/>
              </a:rPr>
              <a:t>un</a:t>
            </a:r>
            <a:r>
              <a:rPr lang="en-US" sz="2800" b="1" spc="56" dirty="0">
                <a:latin typeface="Arial Unicode MS"/>
                <a:cs typeface="Arial Unicode MS"/>
              </a:rPr>
              <a:t> </a:t>
            </a:r>
            <a:r>
              <a:rPr lang="en-US" sz="2800" b="1" dirty="0" err="1">
                <a:latin typeface="Arial Unicode MS"/>
                <a:cs typeface="Arial Unicode MS"/>
              </a:rPr>
              <a:t>transformador</a:t>
            </a:r>
            <a:r>
              <a:rPr lang="en-US" sz="2800" b="1" spc="60" dirty="0">
                <a:latin typeface="Arial Unicode MS"/>
                <a:cs typeface="Arial Unicode MS"/>
              </a:rPr>
              <a:t> </a:t>
            </a:r>
            <a:r>
              <a:rPr lang="en-US" sz="2800" b="1" spc="-6" dirty="0" err="1">
                <a:latin typeface="Arial Unicode MS"/>
                <a:cs typeface="Arial Unicode MS"/>
              </a:rPr>
              <a:t>trifásico</a:t>
            </a:r>
            <a:r>
              <a:rPr lang="en-US" sz="2800" b="1" spc="-6" dirty="0">
                <a:latin typeface="Arial Unicode MS"/>
                <a:cs typeface="Arial Unicode MS"/>
              </a:rPr>
              <a:t>.</a:t>
            </a:r>
            <a:endParaRPr lang="en-US" sz="2800" b="1" dirty="0">
              <a:latin typeface="Arial Unicode MS"/>
              <a:cs typeface="Arial Unicode MS"/>
            </a:endParaRPr>
          </a:p>
        </p:txBody>
      </p:sp>
    </p:spTree>
    <p:extLst>
      <p:ext uri="{BB962C8B-B14F-4D97-AF65-F5344CB8AC3E}">
        <p14:creationId xmlns:p14="http://schemas.microsoft.com/office/powerpoint/2010/main" val="25516412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562457" y="425295"/>
            <a:ext cx="10926159" cy="12142954"/>
          </a:xfrm>
          <a:prstGeom prst="rect">
            <a:avLst/>
          </a:prstGeom>
        </p:spPr>
      </p:pic>
      <p:sp>
        <p:nvSpPr>
          <p:cNvPr id="3" name="Rectángulo 2"/>
          <p:cNvSpPr/>
          <p:nvPr/>
        </p:nvSpPr>
        <p:spPr>
          <a:xfrm>
            <a:off x="1865435" y="12568249"/>
            <a:ext cx="7677150" cy="954107"/>
          </a:xfrm>
          <a:prstGeom prst="rect">
            <a:avLst/>
          </a:prstGeom>
        </p:spPr>
        <p:txBody>
          <a:bodyPr wrap="square">
            <a:spAutoFit/>
          </a:bodyPr>
          <a:lstStyle/>
          <a:p>
            <a:pPr algn="ctr"/>
            <a:r>
              <a:rPr lang="en-US" sz="2800" b="1" dirty="0"/>
              <a:t>FIGURA 5.13 </a:t>
            </a:r>
            <a:r>
              <a:rPr lang="en-US" sz="2800" b="1" dirty="0" err="1"/>
              <a:t>Grupos</a:t>
            </a:r>
            <a:r>
              <a:rPr lang="en-US" sz="2800" b="1" dirty="0"/>
              <a:t> </a:t>
            </a:r>
            <a:r>
              <a:rPr lang="en-US" sz="2800" b="1" dirty="0" err="1"/>
              <a:t>fasoriales</a:t>
            </a:r>
            <a:r>
              <a:rPr lang="en-US" sz="2800" b="1" dirty="0"/>
              <a:t> de </a:t>
            </a:r>
            <a:r>
              <a:rPr lang="en-US" sz="2800" b="1" dirty="0" err="1"/>
              <a:t>transformadores</a:t>
            </a:r>
            <a:r>
              <a:rPr lang="en-US" sz="2800" b="1" dirty="0"/>
              <a:t> </a:t>
            </a:r>
            <a:r>
              <a:rPr lang="en-US" sz="2800" b="1" dirty="0" err="1"/>
              <a:t>trifásicos</a:t>
            </a:r>
            <a:r>
              <a:rPr lang="en-US" sz="2800" b="1" dirty="0"/>
              <a:t> </a:t>
            </a:r>
            <a:r>
              <a:rPr lang="en-US" sz="2800" b="1" dirty="0" smtClean="0"/>
              <a:t>con </a:t>
            </a:r>
            <a:r>
              <a:rPr lang="en-US" sz="2800" b="1" dirty="0" err="1"/>
              <a:t>conexiones</a:t>
            </a:r>
            <a:r>
              <a:rPr lang="en-US" sz="2800" b="1" dirty="0"/>
              <a:t> de </a:t>
            </a:r>
            <a:r>
              <a:rPr lang="en-US" sz="2800" b="1" dirty="0" err="1"/>
              <a:t>bobinado</a:t>
            </a:r>
            <a:r>
              <a:rPr lang="en-US" sz="2800" b="1" dirty="0"/>
              <a:t>.</a:t>
            </a:r>
          </a:p>
        </p:txBody>
      </p:sp>
      <p:sp>
        <p:nvSpPr>
          <p:cNvPr id="6" name="Rectángulo 5"/>
          <p:cNvSpPr/>
          <p:nvPr/>
        </p:nvSpPr>
        <p:spPr>
          <a:xfrm>
            <a:off x="11712819" y="425295"/>
            <a:ext cx="12077700" cy="9140964"/>
          </a:xfrm>
          <a:prstGeom prst="rect">
            <a:avLst/>
          </a:prstGeom>
        </p:spPr>
        <p:txBody>
          <a:bodyPr>
            <a:spAutoFit/>
          </a:bodyPr>
          <a:lstStyle/>
          <a:p>
            <a:pPr algn="just"/>
            <a:r>
              <a:rPr lang="en-US" sz="2800" b="1" dirty="0"/>
              <a:t>5.4.1 </a:t>
            </a:r>
            <a:r>
              <a:rPr lang="en-US" sz="2800" b="1" dirty="0" err="1"/>
              <a:t>Transformadores</a:t>
            </a:r>
            <a:r>
              <a:rPr lang="en-US" sz="2800" b="1" dirty="0"/>
              <a:t> y </a:t>
            </a:r>
            <a:r>
              <a:rPr lang="en-US" sz="2800" b="1" dirty="0" err="1" smtClean="0"/>
              <a:t>sobreexcitación</a:t>
            </a:r>
            <a:endParaRPr lang="en-US" sz="2800" b="1" dirty="0" smtClean="0"/>
          </a:p>
          <a:p>
            <a:pPr algn="just"/>
            <a:endParaRPr lang="en-US" sz="2800" dirty="0"/>
          </a:p>
          <a:p>
            <a:pPr algn="just"/>
            <a:r>
              <a:rPr lang="en-US" sz="2800" dirty="0"/>
              <a:t>El </a:t>
            </a:r>
            <a:r>
              <a:rPr lang="en-US" sz="2800" dirty="0" err="1"/>
              <a:t>diseño</a:t>
            </a:r>
            <a:r>
              <a:rPr lang="en-US" sz="2800" dirty="0"/>
              <a:t> </a:t>
            </a:r>
            <a:r>
              <a:rPr lang="en-US" sz="2800" dirty="0" smtClean="0"/>
              <a:t>de un </a:t>
            </a:r>
            <a:r>
              <a:rPr lang="en-US" sz="2800" dirty="0" err="1" smtClean="0"/>
              <a:t>transformador</a:t>
            </a:r>
            <a:r>
              <a:rPr lang="en-US" sz="2800" dirty="0" smtClean="0"/>
              <a:t> </a:t>
            </a:r>
            <a:r>
              <a:rPr lang="en-US" sz="2800" dirty="0" err="1" smtClean="0"/>
              <a:t>está</a:t>
            </a:r>
            <a:r>
              <a:rPr lang="en-US" sz="2800" dirty="0" smtClean="0"/>
              <a:t> </a:t>
            </a:r>
            <a:r>
              <a:rPr lang="en-US" sz="2800" dirty="0" err="1" smtClean="0"/>
              <a:t>destinado</a:t>
            </a:r>
            <a:r>
              <a:rPr lang="en-US" sz="2800" dirty="0" smtClean="0"/>
              <a:t> </a:t>
            </a:r>
            <a:r>
              <a:rPr lang="en-US" sz="2800" dirty="0"/>
              <a:t>a </a:t>
            </a:r>
            <a:r>
              <a:rPr lang="en-US" sz="2800" dirty="0" err="1" smtClean="0"/>
              <a:t>mantener</a:t>
            </a:r>
            <a:r>
              <a:rPr lang="en-US" sz="2800" dirty="0" smtClean="0"/>
              <a:t> la </a:t>
            </a:r>
            <a:r>
              <a:rPr lang="en-US" sz="2800" dirty="0" err="1"/>
              <a:t>densidad</a:t>
            </a:r>
            <a:r>
              <a:rPr lang="en-US" sz="2800" dirty="0"/>
              <a:t> de </a:t>
            </a:r>
            <a:r>
              <a:rPr lang="en-US" sz="2800" dirty="0" err="1"/>
              <a:t>flujo</a:t>
            </a:r>
            <a:r>
              <a:rPr lang="en-US" sz="2800" dirty="0"/>
              <a:t> </a:t>
            </a:r>
            <a:r>
              <a:rPr lang="en-US" sz="2800" dirty="0" err="1"/>
              <a:t>en</a:t>
            </a:r>
            <a:r>
              <a:rPr lang="en-US" sz="2800" dirty="0"/>
              <a:t> 1,8 Tesla (T). Sin embargo, </a:t>
            </a:r>
            <a:r>
              <a:rPr lang="en-US" sz="2800" dirty="0" err="1"/>
              <a:t>durante</a:t>
            </a:r>
            <a:r>
              <a:rPr lang="en-US" sz="2800" dirty="0"/>
              <a:t> </a:t>
            </a:r>
            <a:r>
              <a:rPr lang="en-US" sz="2800" dirty="0" smtClean="0"/>
              <a:t>el </a:t>
            </a:r>
            <a:r>
              <a:rPr lang="en-US" sz="2800" dirty="0" err="1"/>
              <a:t>funcionamiento</a:t>
            </a:r>
            <a:r>
              <a:rPr lang="en-US" sz="2800" dirty="0"/>
              <a:t>, </a:t>
            </a:r>
            <a:r>
              <a:rPr lang="en-US" sz="2800" dirty="0" err="1"/>
              <a:t>si</a:t>
            </a:r>
            <a:r>
              <a:rPr lang="en-US" sz="2800" dirty="0"/>
              <a:t> el </a:t>
            </a:r>
            <a:r>
              <a:rPr lang="en-US" sz="2800" dirty="0" err="1"/>
              <a:t>transformador</a:t>
            </a:r>
            <a:r>
              <a:rPr lang="en-US" sz="2800" dirty="0"/>
              <a:t> se </a:t>
            </a:r>
            <a:r>
              <a:rPr lang="en-US" sz="2800" dirty="0" err="1"/>
              <a:t>somete</a:t>
            </a:r>
            <a:r>
              <a:rPr lang="en-US" sz="2800" dirty="0"/>
              <a:t> a </a:t>
            </a:r>
            <a:r>
              <a:rPr lang="en-US" sz="2800" dirty="0" err="1"/>
              <a:t>una</a:t>
            </a:r>
            <a:r>
              <a:rPr lang="en-US" sz="2800" dirty="0"/>
              <a:t> </a:t>
            </a:r>
            <a:r>
              <a:rPr lang="en-US" sz="2800" dirty="0" smtClean="0"/>
              <a:t>mayor </a:t>
            </a:r>
            <a:r>
              <a:rPr lang="en-US" sz="2800" dirty="0" err="1"/>
              <a:t>densidad</a:t>
            </a:r>
            <a:r>
              <a:rPr lang="en-US" sz="2800" dirty="0"/>
              <a:t> de </a:t>
            </a:r>
            <a:r>
              <a:rPr lang="en-US" sz="2800" dirty="0" err="1"/>
              <a:t>flujo</a:t>
            </a:r>
            <a:r>
              <a:rPr lang="en-US" sz="2800" dirty="0"/>
              <a:t>, </a:t>
            </a:r>
            <a:r>
              <a:rPr lang="en-US" sz="2800" dirty="0" err="1"/>
              <a:t>esta</a:t>
            </a:r>
            <a:r>
              <a:rPr lang="en-US" sz="2800" dirty="0"/>
              <a:t> </a:t>
            </a:r>
            <a:r>
              <a:rPr lang="en-US" sz="2800" dirty="0" err="1"/>
              <a:t>condición</a:t>
            </a:r>
            <a:r>
              <a:rPr lang="en-US" sz="2800" dirty="0"/>
              <a:t> se </a:t>
            </a:r>
            <a:r>
              <a:rPr lang="en-US" sz="2800" dirty="0" err="1"/>
              <a:t>denomina</a:t>
            </a:r>
            <a:r>
              <a:rPr lang="en-US" sz="2800" dirty="0"/>
              <a:t> </a:t>
            </a:r>
            <a:r>
              <a:rPr lang="en-US" sz="2800" dirty="0" err="1" smtClean="0"/>
              <a:t>sobreexcitación</a:t>
            </a:r>
            <a:r>
              <a:rPr lang="en-US" sz="2800" dirty="0"/>
              <a:t>. La </a:t>
            </a:r>
            <a:r>
              <a:rPr lang="en-US" sz="2800" dirty="0" err="1"/>
              <a:t>sobreexcitación</a:t>
            </a:r>
            <a:r>
              <a:rPr lang="en-US" sz="2800" dirty="0"/>
              <a:t> del </a:t>
            </a:r>
            <a:r>
              <a:rPr lang="en-US" sz="2800" dirty="0" err="1"/>
              <a:t>fundente</a:t>
            </a:r>
            <a:r>
              <a:rPr lang="en-US" sz="2800" dirty="0"/>
              <a:t> no </a:t>
            </a:r>
            <a:r>
              <a:rPr lang="en-US" sz="2800" dirty="0" err="1"/>
              <a:t>debe</a:t>
            </a:r>
            <a:r>
              <a:rPr lang="en-US" sz="2800" dirty="0"/>
              <a:t> </a:t>
            </a:r>
            <a:r>
              <a:rPr lang="en-US" sz="2800" dirty="0" err="1" smtClean="0"/>
              <a:t>exceder</a:t>
            </a:r>
            <a:r>
              <a:rPr lang="en-US" sz="2800" dirty="0" smtClean="0"/>
              <a:t> </a:t>
            </a:r>
            <a:r>
              <a:rPr lang="en-US" sz="2800" dirty="0"/>
              <a:t>el 110</a:t>
            </a:r>
            <a:r>
              <a:rPr lang="en-US" sz="2800" dirty="0" smtClean="0"/>
              <a:t>%.</a:t>
            </a:r>
          </a:p>
          <a:p>
            <a:pPr algn="just"/>
            <a:r>
              <a:rPr lang="en-US" sz="2800" dirty="0" smtClean="0"/>
              <a:t>Las </a:t>
            </a:r>
            <a:r>
              <a:rPr lang="en-US" sz="2800" dirty="0" err="1" smtClean="0"/>
              <a:t>principales</a:t>
            </a:r>
            <a:r>
              <a:rPr lang="en-US" sz="2800" dirty="0" smtClean="0"/>
              <a:t> </a:t>
            </a:r>
            <a:r>
              <a:rPr lang="en-US" sz="2800" dirty="0" err="1" smtClean="0"/>
              <a:t>causas</a:t>
            </a:r>
            <a:r>
              <a:rPr lang="en-US" sz="2800" dirty="0" smtClean="0"/>
              <a:t> de </a:t>
            </a:r>
            <a:r>
              <a:rPr lang="en-US" sz="2800" dirty="0" err="1" smtClean="0"/>
              <a:t>sobreexcitación</a:t>
            </a:r>
            <a:r>
              <a:rPr lang="en-US" sz="2800" dirty="0" smtClean="0"/>
              <a:t> son:</a:t>
            </a:r>
          </a:p>
          <a:p>
            <a:pPr algn="just"/>
            <a:endParaRPr lang="en-US" sz="2800" dirty="0" smtClean="0"/>
          </a:p>
          <a:p>
            <a:pPr marL="514350" indent="-514350" algn="just">
              <a:buFont typeface="+mj-lt"/>
              <a:buAutoNum type="arabicPeriod"/>
            </a:pPr>
            <a:r>
              <a:rPr lang="en-US" sz="2800" b="1" dirty="0" err="1" smtClean="0">
                <a:solidFill>
                  <a:srgbClr val="0070C0"/>
                </a:solidFill>
              </a:rPr>
              <a:t>Sobretensión</a:t>
            </a:r>
            <a:r>
              <a:rPr lang="en-US" sz="2800" b="1" dirty="0" smtClean="0">
                <a:solidFill>
                  <a:srgbClr val="0070C0"/>
                </a:solidFill>
              </a:rPr>
              <a:t> </a:t>
            </a:r>
            <a:r>
              <a:rPr lang="en-US" sz="2800" b="1" dirty="0">
                <a:solidFill>
                  <a:srgbClr val="0070C0"/>
                </a:solidFill>
              </a:rPr>
              <a:t>del </a:t>
            </a:r>
            <a:r>
              <a:rPr lang="en-US" sz="2800" b="1" dirty="0" err="1">
                <a:solidFill>
                  <a:srgbClr val="0070C0"/>
                </a:solidFill>
              </a:rPr>
              <a:t>sistema</a:t>
            </a:r>
            <a:r>
              <a:rPr lang="en-US" sz="2800" b="1" dirty="0">
                <a:solidFill>
                  <a:srgbClr val="0070C0"/>
                </a:solidFill>
              </a:rPr>
              <a:t>.</a:t>
            </a:r>
          </a:p>
          <a:p>
            <a:pPr marL="514350" indent="-514350" algn="just">
              <a:buFont typeface="+mj-lt"/>
              <a:buAutoNum type="arabicPeriod"/>
            </a:pPr>
            <a:r>
              <a:rPr lang="en-US" sz="2800" b="1" dirty="0" smtClean="0">
                <a:solidFill>
                  <a:srgbClr val="0070C0"/>
                </a:solidFill>
              </a:rPr>
              <a:t>Sub-</a:t>
            </a:r>
            <a:r>
              <a:rPr lang="en-US" sz="2800" b="1" dirty="0" err="1" smtClean="0">
                <a:solidFill>
                  <a:srgbClr val="0070C0"/>
                </a:solidFill>
              </a:rPr>
              <a:t>frecuencia</a:t>
            </a:r>
            <a:r>
              <a:rPr lang="en-US" sz="2800" b="1" dirty="0" smtClean="0">
                <a:solidFill>
                  <a:srgbClr val="0070C0"/>
                </a:solidFill>
              </a:rPr>
              <a:t> </a:t>
            </a:r>
            <a:r>
              <a:rPr lang="en-US" sz="2800" b="1" dirty="0">
                <a:solidFill>
                  <a:srgbClr val="0070C0"/>
                </a:solidFill>
              </a:rPr>
              <a:t>del </a:t>
            </a:r>
            <a:r>
              <a:rPr lang="en-US" sz="2800" b="1" dirty="0" err="1">
                <a:solidFill>
                  <a:srgbClr val="0070C0"/>
                </a:solidFill>
              </a:rPr>
              <a:t>sistema</a:t>
            </a:r>
            <a:r>
              <a:rPr lang="en-US" sz="2800" b="1" dirty="0">
                <a:solidFill>
                  <a:srgbClr val="0070C0"/>
                </a:solidFill>
              </a:rPr>
              <a:t>.</a:t>
            </a:r>
          </a:p>
          <a:p>
            <a:pPr marL="514350" indent="-514350" algn="just">
              <a:buFont typeface="+mj-lt"/>
              <a:buAutoNum type="arabicPeriod"/>
            </a:pPr>
            <a:r>
              <a:rPr lang="en-US" sz="2800" b="1" dirty="0" err="1" smtClean="0">
                <a:solidFill>
                  <a:srgbClr val="0070C0"/>
                </a:solidFill>
              </a:rPr>
              <a:t>Carga</a:t>
            </a:r>
            <a:r>
              <a:rPr lang="en-US" sz="2800" b="1" dirty="0" smtClean="0">
                <a:solidFill>
                  <a:srgbClr val="0070C0"/>
                </a:solidFill>
              </a:rPr>
              <a:t> </a:t>
            </a:r>
            <a:r>
              <a:rPr lang="en-US" sz="2800" b="1" dirty="0" err="1">
                <a:solidFill>
                  <a:srgbClr val="0070C0"/>
                </a:solidFill>
              </a:rPr>
              <a:t>ligera</a:t>
            </a:r>
            <a:r>
              <a:rPr lang="en-US" sz="2800" b="1" dirty="0">
                <a:solidFill>
                  <a:srgbClr val="0070C0"/>
                </a:solidFill>
              </a:rPr>
              <a:t> de la TL (</a:t>
            </a:r>
            <a:r>
              <a:rPr lang="en-US" sz="2800" b="1" dirty="0" err="1">
                <a:solidFill>
                  <a:srgbClr val="0070C0"/>
                </a:solidFill>
              </a:rPr>
              <a:t>Línea</a:t>
            </a:r>
            <a:r>
              <a:rPr lang="en-US" sz="2800" b="1" dirty="0">
                <a:solidFill>
                  <a:srgbClr val="0070C0"/>
                </a:solidFill>
              </a:rPr>
              <a:t> de </a:t>
            </a:r>
            <a:r>
              <a:rPr lang="en-US" sz="2800" b="1" dirty="0" err="1">
                <a:solidFill>
                  <a:srgbClr val="0070C0"/>
                </a:solidFill>
              </a:rPr>
              <a:t>transmisión</a:t>
            </a:r>
            <a:r>
              <a:rPr lang="en-US" sz="2800" b="1" dirty="0" smtClean="0">
                <a:solidFill>
                  <a:srgbClr val="0070C0"/>
                </a:solidFill>
              </a:rPr>
              <a:t>).</a:t>
            </a:r>
          </a:p>
          <a:p>
            <a:pPr marL="514350" indent="-514350" algn="just">
              <a:buAutoNum type="arabicPeriod"/>
            </a:pPr>
            <a:endParaRPr lang="en-US" sz="2800" dirty="0"/>
          </a:p>
          <a:p>
            <a:pPr algn="just"/>
            <a:r>
              <a:rPr lang="en-US" sz="2800" dirty="0"/>
              <a:t>El </a:t>
            </a:r>
            <a:r>
              <a:rPr lang="en-US" sz="2800" dirty="0" err="1"/>
              <a:t>exceso</a:t>
            </a:r>
            <a:r>
              <a:rPr lang="en-US" sz="2800" dirty="0"/>
              <a:t> de </a:t>
            </a:r>
            <a:r>
              <a:rPr lang="en-US" sz="2800" dirty="0" err="1"/>
              <a:t>flujo</a:t>
            </a:r>
            <a:r>
              <a:rPr lang="en-US" sz="2800" dirty="0"/>
              <a:t> </a:t>
            </a:r>
            <a:r>
              <a:rPr lang="en-US" sz="2800" dirty="0" err="1"/>
              <a:t>provoca</a:t>
            </a:r>
            <a:r>
              <a:rPr lang="en-US" sz="2800" dirty="0"/>
              <a:t> la </a:t>
            </a:r>
            <a:r>
              <a:rPr lang="en-US" sz="2800" dirty="0" err="1"/>
              <a:t>saturación</a:t>
            </a:r>
            <a:r>
              <a:rPr lang="en-US" sz="2800" dirty="0"/>
              <a:t> del </a:t>
            </a:r>
            <a:r>
              <a:rPr lang="en-US" sz="2800" dirty="0" err="1"/>
              <a:t>núcleo</a:t>
            </a:r>
            <a:r>
              <a:rPr lang="en-US" sz="2800" dirty="0"/>
              <a:t> y </a:t>
            </a:r>
            <a:r>
              <a:rPr lang="en-US" sz="2800" dirty="0" err="1"/>
              <a:t>esto</a:t>
            </a:r>
            <a:r>
              <a:rPr lang="en-US" sz="2800" dirty="0"/>
              <a:t> </a:t>
            </a:r>
            <a:r>
              <a:rPr lang="en-US" sz="2800" dirty="0" err="1" smtClean="0"/>
              <a:t>provoca</a:t>
            </a:r>
            <a:r>
              <a:rPr lang="en-US" sz="2800" dirty="0" smtClean="0"/>
              <a:t> </a:t>
            </a:r>
            <a:r>
              <a:rPr lang="en-US" sz="2800" dirty="0"/>
              <a:t>el </a:t>
            </a:r>
            <a:r>
              <a:rPr lang="en-US" sz="2800" dirty="0" err="1"/>
              <a:t>calentamiento</a:t>
            </a:r>
            <a:r>
              <a:rPr lang="en-US" sz="2800" dirty="0"/>
              <a:t>. El </a:t>
            </a:r>
            <a:r>
              <a:rPr lang="en-US" sz="2800" dirty="0" err="1"/>
              <a:t>sobrecalentamiento</a:t>
            </a:r>
            <a:r>
              <a:rPr lang="en-US" sz="2800" dirty="0"/>
              <a:t> del </a:t>
            </a:r>
            <a:r>
              <a:rPr lang="en-US" sz="2800" dirty="0" err="1" smtClean="0"/>
              <a:t>devanado</a:t>
            </a:r>
            <a:r>
              <a:rPr lang="en-US" sz="2800" dirty="0" smtClean="0"/>
              <a:t> </a:t>
            </a:r>
            <a:r>
              <a:rPr lang="en-US" sz="2800" dirty="0"/>
              <a:t>del </a:t>
            </a:r>
            <a:r>
              <a:rPr lang="en-US" sz="2800" dirty="0" err="1"/>
              <a:t>transformador</a:t>
            </a:r>
            <a:r>
              <a:rPr lang="en-US" sz="2800" dirty="0"/>
              <a:t> </a:t>
            </a:r>
            <a:r>
              <a:rPr lang="en-US" sz="2800" dirty="0" err="1"/>
              <a:t>puede</a:t>
            </a:r>
            <a:r>
              <a:rPr lang="en-US" sz="2800" dirty="0"/>
              <a:t> </a:t>
            </a:r>
            <a:r>
              <a:rPr lang="en-US" sz="2800" dirty="0" err="1"/>
              <a:t>provocar</a:t>
            </a:r>
            <a:r>
              <a:rPr lang="en-US" sz="2800" dirty="0"/>
              <a:t> gases que </a:t>
            </a:r>
            <a:r>
              <a:rPr lang="en-US" sz="2800" dirty="0" err="1" smtClean="0"/>
              <a:t>afecten</a:t>
            </a:r>
            <a:r>
              <a:rPr lang="en-US" sz="2800" dirty="0" smtClean="0"/>
              <a:t> </a:t>
            </a:r>
            <a:r>
              <a:rPr lang="en-US" sz="2800" dirty="0"/>
              <a:t>el </a:t>
            </a:r>
            <a:r>
              <a:rPr lang="en-US" sz="2800" dirty="0" err="1"/>
              <a:t>funcionamiento</a:t>
            </a:r>
            <a:r>
              <a:rPr lang="en-US" sz="2800" dirty="0"/>
              <a:t> del </a:t>
            </a:r>
            <a:r>
              <a:rPr lang="en-US" sz="2800" dirty="0" err="1"/>
              <a:t>relé</a:t>
            </a:r>
            <a:r>
              <a:rPr lang="en-US" sz="2800" dirty="0"/>
              <a:t> Buchholz.</a:t>
            </a:r>
          </a:p>
          <a:p>
            <a:pPr algn="just"/>
            <a:r>
              <a:rPr lang="en-US" sz="2800" dirty="0"/>
              <a:t>Durante la </a:t>
            </a:r>
            <a:r>
              <a:rPr lang="en-US" sz="2800" dirty="0" err="1"/>
              <a:t>saturación</a:t>
            </a:r>
            <a:r>
              <a:rPr lang="en-US" sz="2800" dirty="0"/>
              <a:t> del </a:t>
            </a:r>
            <a:r>
              <a:rPr lang="en-US" sz="2800" dirty="0" err="1"/>
              <a:t>núcleo</a:t>
            </a:r>
            <a:r>
              <a:rPr lang="en-US" sz="2800" dirty="0"/>
              <a:t> del </a:t>
            </a:r>
            <a:r>
              <a:rPr lang="en-US" sz="2800" dirty="0" err="1"/>
              <a:t>transformador</a:t>
            </a:r>
            <a:r>
              <a:rPr lang="en-US" sz="2800" dirty="0"/>
              <a:t>, un </a:t>
            </a:r>
            <a:r>
              <a:rPr lang="en-US" sz="2800" dirty="0" err="1" smtClean="0"/>
              <a:t>aumento</a:t>
            </a:r>
            <a:r>
              <a:rPr lang="en-US" sz="2800" dirty="0" smtClean="0"/>
              <a:t> </a:t>
            </a:r>
            <a:r>
              <a:rPr lang="en-US" sz="2800" dirty="0" err="1"/>
              <a:t>en</a:t>
            </a:r>
            <a:r>
              <a:rPr lang="en-US" sz="2800" dirty="0"/>
              <a:t> la </a:t>
            </a:r>
            <a:r>
              <a:rPr lang="en-US" sz="2800" dirty="0" err="1"/>
              <a:t>corriente</a:t>
            </a:r>
            <a:r>
              <a:rPr lang="en-US" sz="2800" dirty="0"/>
              <a:t> de </a:t>
            </a:r>
            <a:r>
              <a:rPr lang="en-US" sz="2800" dirty="0" err="1"/>
              <a:t>magnetización</a:t>
            </a:r>
            <a:r>
              <a:rPr lang="en-US" sz="2800" dirty="0"/>
              <a:t> </a:t>
            </a:r>
            <a:r>
              <a:rPr lang="en-US" sz="2800" dirty="0" err="1"/>
              <a:t>primaria</a:t>
            </a:r>
            <a:r>
              <a:rPr lang="en-US" sz="2800" dirty="0"/>
              <a:t> </a:t>
            </a:r>
            <a:r>
              <a:rPr lang="en-US" sz="2800" dirty="0" err="1"/>
              <a:t>puede</a:t>
            </a:r>
            <a:r>
              <a:rPr lang="en-US" sz="2800" dirty="0"/>
              <a:t> </a:t>
            </a:r>
            <a:r>
              <a:rPr lang="en-US" sz="2800" dirty="0" err="1" smtClean="0"/>
              <a:t>provocar</a:t>
            </a:r>
            <a:r>
              <a:rPr lang="en-US" sz="2800" dirty="0" smtClean="0"/>
              <a:t> el </a:t>
            </a:r>
            <a:r>
              <a:rPr lang="en-US" sz="2800" dirty="0" err="1"/>
              <a:t>funcionamiento</a:t>
            </a:r>
            <a:r>
              <a:rPr lang="en-US" sz="2800" dirty="0"/>
              <a:t> del </a:t>
            </a:r>
            <a:r>
              <a:rPr lang="en-US" sz="2800" dirty="0" err="1" smtClean="0"/>
              <a:t>relé</a:t>
            </a:r>
            <a:r>
              <a:rPr lang="en-US" sz="2800" dirty="0" smtClean="0"/>
              <a:t> </a:t>
            </a:r>
            <a:r>
              <a:rPr lang="en-US" sz="2800" dirty="0" err="1" smtClean="0"/>
              <a:t>diferencial</a:t>
            </a:r>
            <a:r>
              <a:rPr lang="en-US" sz="2800" dirty="0"/>
              <a:t>. </a:t>
            </a:r>
            <a:r>
              <a:rPr lang="en-US" sz="2800" dirty="0" err="1"/>
              <a:t>Esto</a:t>
            </a:r>
            <a:r>
              <a:rPr lang="en-US" sz="2800" dirty="0"/>
              <a:t> se </a:t>
            </a:r>
            <a:r>
              <a:rPr lang="en-US" sz="2800" dirty="0" err="1" smtClean="0"/>
              <a:t>puede</a:t>
            </a:r>
            <a:r>
              <a:rPr lang="en-US" sz="2800" dirty="0" smtClean="0"/>
              <a:t> </a:t>
            </a:r>
            <a:r>
              <a:rPr lang="en-US" sz="2800" dirty="0" err="1" smtClean="0"/>
              <a:t>detectar</a:t>
            </a:r>
            <a:r>
              <a:rPr lang="en-US" sz="2800" dirty="0" smtClean="0"/>
              <a:t> </a:t>
            </a:r>
            <a:r>
              <a:rPr lang="en-US" sz="2800" dirty="0" err="1" smtClean="0"/>
              <a:t>mediante</a:t>
            </a:r>
            <a:r>
              <a:rPr lang="en-US" sz="2800" dirty="0" smtClean="0"/>
              <a:t> </a:t>
            </a:r>
            <a:r>
              <a:rPr lang="en-US" sz="2800" dirty="0"/>
              <a:t>el </a:t>
            </a:r>
            <a:r>
              <a:rPr lang="en-US" sz="2800" dirty="0" err="1"/>
              <a:t>bloqueo</a:t>
            </a:r>
            <a:r>
              <a:rPr lang="en-US" sz="2800" dirty="0"/>
              <a:t> </a:t>
            </a:r>
            <a:r>
              <a:rPr lang="en-US" sz="2800" dirty="0" smtClean="0"/>
              <a:t>del </a:t>
            </a:r>
            <a:r>
              <a:rPr lang="en-US" sz="2800" dirty="0" err="1" smtClean="0"/>
              <a:t>quinto</a:t>
            </a:r>
            <a:r>
              <a:rPr lang="en-US" sz="2800" dirty="0" smtClean="0"/>
              <a:t> </a:t>
            </a:r>
            <a:r>
              <a:rPr lang="en-US" sz="2800" dirty="0" err="1"/>
              <a:t>armónico</a:t>
            </a:r>
            <a:r>
              <a:rPr lang="en-US" sz="2800" dirty="0"/>
              <a:t> </a:t>
            </a:r>
            <a:r>
              <a:rPr lang="en-US" sz="2800" dirty="0" smtClean="0"/>
              <a:t>del </a:t>
            </a:r>
            <a:r>
              <a:rPr lang="en-US" sz="2800" dirty="0" err="1"/>
              <a:t>relé</a:t>
            </a:r>
            <a:r>
              <a:rPr lang="en-US" sz="2800" dirty="0"/>
              <a:t> </a:t>
            </a:r>
            <a:r>
              <a:rPr lang="en-US" sz="2800" dirty="0" err="1"/>
              <a:t>diferencial</a:t>
            </a:r>
            <a:r>
              <a:rPr lang="en-US" sz="2800" dirty="0"/>
              <a:t>.</a:t>
            </a:r>
          </a:p>
          <a:p>
            <a:pPr algn="just"/>
            <a:r>
              <a:rPr lang="en-US" sz="2800" dirty="0"/>
              <a:t>La </a:t>
            </a:r>
            <a:r>
              <a:rPr lang="en-US" sz="2800" dirty="0" err="1"/>
              <a:t>sobreexcitación</a:t>
            </a:r>
            <a:r>
              <a:rPr lang="en-US" sz="2800" dirty="0"/>
              <a:t> se </a:t>
            </a:r>
            <a:r>
              <a:rPr lang="en-US" sz="2800" dirty="0" err="1"/>
              <a:t>puede</a:t>
            </a:r>
            <a:r>
              <a:rPr lang="en-US" sz="2800" dirty="0"/>
              <a:t> </a:t>
            </a:r>
            <a:r>
              <a:rPr lang="en-US" sz="2800" dirty="0" err="1"/>
              <a:t>determinar</a:t>
            </a:r>
            <a:r>
              <a:rPr lang="en-US" sz="2800" dirty="0"/>
              <a:t> </a:t>
            </a:r>
            <a:r>
              <a:rPr lang="en-US" sz="2800" dirty="0" err="1"/>
              <a:t>utilizando</a:t>
            </a:r>
            <a:r>
              <a:rPr lang="en-US" sz="2800" dirty="0"/>
              <a:t> la </a:t>
            </a:r>
            <a:r>
              <a:rPr lang="en-US" sz="2800" dirty="0" err="1" smtClean="0"/>
              <a:t>relación</a:t>
            </a:r>
            <a:r>
              <a:rPr lang="en-US" sz="2800" dirty="0" smtClean="0"/>
              <a:t> </a:t>
            </a:r>
            <a:r>
              <a:rPr lang="en-US" sz="2800" dirty="0"/>
              <a:t>V/F. </a:t>
            </a:r>
            <a:r>
              <a:rPr lang="en-US" sz="2800" dirty="0" err="1"/>
              <a:t>Cuando</a:t>
            </a:r>
            <a:r>
              <a:rPr lang="en-US" sz="2800" dirty="0"/>
              <a:t> </a:t>
            </a:r>
            <a:r>
              <a:rPr lang="en-US" sz="2800" dirty="0" err="1"/>
              <a:t>esta</a:t>
            </a:r>
            <a:r>
              <a:rPr lang="en-US" sz="2800" dirty="0"/>
              <a:t> </a:t>
            </a:r>
            <a:r>
              <a:rPr lang="en-US" sz="2800" dirty="0" err="1"/>
              <a:t>relación</a:t>
            </a:r>
            <a:r>
              <a:rPr lang="en-US" sz="2800" dirty="0"/>
              <a:t> </a:t>
            </a:r>
            <a:r>
              <a:rPr lang="en-US" sz="2800" dirty="0" err="1"/>
              <a:t>excede</a:t>
            </a:r>
            <a:r>
              <a:rPr lang="en-US" sz="2800" dirty="0"/>
              <a:t> 1.4, el </a:t>
            </a:r>
            <a:r>
              <a:rPr lang="en-US" sz="2800" dirty="0" err="1"/>
              <a:t>relé</a:t>
            </a:r>
            <a:r>
              <a:rPr lang="en-US" sz="2800" dirty="0"/>
              <a:t> </a:t>
            </a:r>
            <a:r>
              <a:rPr lang="en-US" sz="2800" dirty="0" smtClean="0"/>
              <a:t>del </a:t>
            </a:r>
            <a:r>
              <a:rPr lang="en-US" sz="2800" dirty="0" err="1" smtClean="0"/>
              <a:t>transformador</a:t>
            </a:r>
            <a:r>
              <a:rPr lang="en-US" sz="2800" dirty="0" smtClean="0"/>
              <a:t> </a:t>
            </a:r>
            <a:r>
              <a:rPr lang="en-US" sz="2800" dirty="0" err="1" smtClean="0"/>
              <a:t>dispara</a:t>
            </a:r>
            <a:r>
              <a:rPr lang="en-US" sz="2800" dirty="0" smtClean="0"/>
              <a:t> </a:t>
            </a:r>
            <a:r>
              <a:rPr lang="en-US" sz="2800" dirty="0" err="1" smtClean="0"/>
              <a:t>instantáneamente</a:t>
            </a:r>
            <a:r>
              <a:rPr lang="en-US" sz="2800" dirty="0"/>
              <a:t>.</a:t>
            </a:r>
          </a:p>
        </p:txBody>
      </p:sp>
    </p:spTree>
    <p:extLst>
      <p:ext uri="{BB962C8B-B14F-4D97-AF65-F5344CB8AC3E}">
        <p14:creationId xmlns:p14="http://schemas.microsoft.com/office/powerpoint/2010/main" val="7885621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492369" y="310533"/>
            <a:ext cx="23094461" cy="10549042"/>
          </a:xfrm>
          <a:prstGeom prst="rect">
            <a:avLst/>
          </a:prstGeom>
        </p:spPr>
        <p:txBody>
          <a:bodyPr wrap="square">
            <a:spAutoFit/>
          </a:bodyPr>
          <a:lstStyle/>
          <a:p>
            <a:pPr algn="just"/>
            <a:r>
              <a:rPr lang="en-US" sz="2800" b="1" dirty="0"/>
              <a:t>5.5 INSTALACIÓN DEL TRANSFORMADOR DE POTENCIA</a:t>
            </a:r>
          </a:p>
          <a:p>
            <a:pPr algn="just"/>
            <a:r>
              <a:rPr lang="en-US" sz="2800" b="1" dirty="0"/>
              <a:t>5.5.1 </a:t>
            </a:r>
            <a:r>
              <a:rPr lang="en-US" sz="2800" b="1" dirty="0" err="1" smtClean="0"/>
              <a:t>Transporte</a:t>
            </a:r>
            <a:endParaRPr lang="en-US" sz="2800" b="1" dirty="0" smtClean="0"/>
          </a:p>
          <a:p>
            <a:pPr algn="just"/>
            <a:endParaRPr lang="en-US" sz="2800" dirty="0"/>
          </a:p>
          <a:p>
            <a:pPr algn="just"/>
            <a:r>
              <a:rPr lang="en-US" sz="2800" dirty="0"/>
              <a:t>El </a:t>
            </a:r>
            <a:r>
              <a:rPr lang="en-US" sz="2800" dirty="0" err="1"/>
              <a:t>transporte</a:t>
            </a:r>
            <a:r>
              <a:rPr lang="en-US" sz="2800" dirty="0"/>
              <a:t> </a:t>
            </a:r>
            <a:r>
              <a:rPr lang="en-US" sz="2800" dirty="0" smtClean="0"/>
              <a:t>de un </a:t>
            </a:r>
            <a:r>
              <a:rPr lang="en-US" sz="2800" dirty="0" err="1"/>
              <a:t>transformador</a:t>
            </a:r>
            <a:r>
              <a:rPr lang="en-US" sz="2800" dirty="0"/>
              <a:t> de </a:t>
            </a:r>
            <a:r>
              <a:rPr lang="en-US" sz="2800" dirty="0" err="1"/>
              <a:t>potencia</a:t>
            </a:r>
            <a:r>
              <a:rPr lang="en-US" sz="2800" dirty="0"/>
              <a:t> </a:t>
            </a:r>
            <a:r>
              <a:rPr lang="en-US" sz="2800" dirty="0" err="1"/>
              <a:t>depende</a:t>
            </a:r>
            <a:r>
              <a:rPr lang="en-US" sz="2800" dirty="0"/>
              <a:t> de </a:t>
            </a:r>
            <a:r>
              <a:rPr lang="en-US" sz="2800" dirty="0" err="1" smtClean="0"/>
              <a:t>su</a:t>
            </a:r>
            <a:r>
              <a:rPr lang="en-US" sz="2800" dirty="0" smtClean="0"/>
              <a:t> </a:t>
            </a:r>
            <a:r>
              <a:rPr lang="en-US" sz="2800" dirty="0"/>
              <a:t>peso. El </a:t>
            </a:r>
            <a:r>
              <a:rPr lang="en-US" sz="2800" dirty="0" err="1"/>
              <a:t>transformador</a:t>
            </a:r>
            <a:r>
              <a:rPr lang="en-US" sz="2800" dirty="0"/>
              <a:t> se </a:t>
            </a:r>
            <a:r>
              <a:rPr lang="en-US" sz="2800" dirty="0" err="1"/>
              <a:t>llena</a:t>
            </a:r>
            <a:r>
              <a:rPr lang="en-US" sz="2800" dirty="0"/>
              <a:t> de </a:t>
            </a:r>
            <a:r>
              <a:rPr lang="en-US" sz="2800" dirty="0" err="1"/>
              <a:t>aceite</a:t>
            </a:r>
            <a:r>
              <a:rPr lang="en-US" sz="2800" dirty="0"/>
              <a:t> </a:t>
            </a:r>
            <a:r>
              <a:rPr lang="en-US" sz="2800" dirty="0" err="1"/>
              <a:t>por</a:t>
            </a:r>
            <a:r>
              <a:rPr lang="en-US" sz="2800" dirty="0"/>
              <a:t> </a:t>
            </a:r>
            <a:r>
              <a:rPr lang="en-US" sz="2800" dirty="0" err="1"/>
              <a:t>encima</a:t>
            </a:r>
            <a:r>
              <a:rPr lang="en-US" sz="2800" dirty="0"/>
              <a:t> </a:t>
            </a:r>
            <a:r>
              <a:rPr lang="en-US" sz="2800" dirty="0" smtClean="0"/>
              <a:t>del </a:t>
            </a:r>
            <a:r>
              <a:rPr lang="en-US" sz="2800" dirty="0" err="1" smtClean="0"/>
              <a:t>devanado</a:t>
            </a:r>
            <a:r>
              <a:rPr lang="en-US" sz="2800" dirty="0" smtClean="0"/>
              <a:t> </a:t>
            </a:r>
            <a:r>
              <a:rPr lang="en-US" sz="2800" dirty="0"/>
              <a:t>de 15 a 20 cm, el </a:t>
            </a:r>
            <a:r>
              <a:rPr lang="en-US" sz="2800" dirty="0" err="1"/>
              <a:t>aceite</a:t>
            </a:r>
            <a:r>
              <a:rPr lang="en-US" sz="2800" dirty="0"/>
              <a:t> se </a:t>
            </a:r>
            <a:r>
              <a:rPr lang="en-US" sz="2800" dirty="0" err="1"/>
              <a:t>transporta</a:t>
            </a:r>
            <a:r>
              <a:rPr lang="en-US" sz="2800" dirty="0"/>
              <a:t> con </a:t>
            </a:r>
            <a:r>
              <a:rPr lang="en-US" sz="2800" dirty="0" err="1" smtClean="0"/>
              <a:t>nitrógeno</a:t>
            </a:r>
            <a:r>
              <a:rPr lang="en-US" sz="2800" dirty="0" smtClean="0"/>
              <a:t> </a:t>
            </a:r>
            <a:r>
              <a:rPr lang="en-US" sz="2800" dirty="0"/>
              <a:t>a </a:t>
            </a:r>
            <a:r>
              <a:rPr lang="en-US" sz="2800" dirty="0" err="1"/>
              <a:t>una</a:t>
            </a:r>
            <a:r>
              <a:rPr lang="en-US" sz="2800" dirty="0"/>
              <a:t> </a:t>
            </a:r>
            <a:r>
              <a:rPr lang="en-US" sz="2800" dirty="0" err="1"/>
              <a:t>presión</a:t>
            </a:r>
            <a:r>
              <a:rPr lang="en-US" sz="2800" dirty="0"/>
              <a:t> de 0,1 Bar. El </a:t>
            </a:r>
            <a:r>
              <a:rPr lang="en-US" sz="2800" dirty="0" err="1"/>
              <a:t>aislador</a:t>
            </a:r>
            <a:r>
              <a:rPr lang="en-US" sz="2800" dirty="0"/>
              <a:t> del </a:t>
            </a:r>
            <a:r>
              <a:rPr lang="en-US" sz="2800" dirty="0" err="1" smtClean="0"/>
              <a:t>transformador</a:t>
            </a:r>
            <a:r>
              <a:rPr lang="en-US" sz="2800" dirty="0"/>
              <a:t>, </a:t>
            </a:r>
            <a:r>
              <a:rPr lang="en-US" sz="2800" dirty="0" err="1"/>
              <a:t>así</a:t>
            </a:r>
            <a:r>
              <a:rPr lang="en-US" sz="2800" dirty="0"/>
              <a:t> </a:t>
            </a:r>
            <a:r>
              <a:rPr lang="en-US" sz="2800" dirty="0" err="1"/>
              <a:t>como</a:t>
            </a:r>
            <a:r>
              <a:rPr lang="en-US" sz="2800" dirty="0"/>
              <a:t> </a:t>
            </a:r>
            <a:r>
              <a:rPr lang="en-US" sz="2800" dirty="0" err="1"/>
              <a:t>los</a:t>
            </a:r>
            <a:r>
              <a:rPr lang="en-US" sz="2800" dirty="0"/>
              <a:t> </a:t>
            </a:r>
            <a:r>
              <a:rPr lang="en-US" sz="2800" dirty="0" err="1"/>
              <a:t>transformadores</a:t>
            </a:r>
            <a:r>
              <a:rPr lang="en-US" sz="2800" dirty="0"/>
              <a:t> de </a:t>
            </a:r>
            <a:r>
              <a:rPr lang="en-US" sz="2800" dirty="0" err="1"/>
              <a:t>corriente</a:t>
            </a:r>
            <a:r>
              <a:rPr lang="en-US" sz="2800" dirty="0"/>
              <a:t>, </a:t>
            </a:r>
            <a:r>
              <a:rPr lang="en-US" sz="2800" dirty="0" err="1" smtClean="0"/>
              <a:t>también</a:t>
            </a:r>
            <a:r>
              <a:rPr lang="en-US" sz="2800" dirty="0" smtClean="0"/>
              <a:t> </a:t>
            </a:r>
            <a:r>
              <a:rPr lang="en-US" sz="2800" dirty="0" err="1"/>
              <a:t>están</a:t>
            </a:r>
            <a:r>
              <a:rPr lang="en-US" sz="2800" dirty="0"/>
              <a:t> </a:t>
            </a:r>
            <a:r>
              <a:rPr lang="en-US" sz="2800" dirty="0" err="1"/>
              <a:t>llenos</a:t>
            </a:r>
            <a:r>
              <a:rPr lang="en-US" sz="2800" dirty="0"/>
              <a:t> de </a:t>
            </a:r>
            <a:r>
              <a:rPr lang="en-US" sz="2800" dirty="0" err="1"/>
              <a:t>aceite</a:t>
            </a:r>
            <a:r>
              <a:rPr lang="en-US" sz="2800" dirty="0" smtClean="0"/>
              <a:t>.</a:t>
            </a:r>
          </a:p>
          <a:p>
            <a:pPr algn="just"/>
            <a:endParaRPr lang="en-US" sz="2800" dirty="0"/>
          </a:p>
          <a:p>
            <a:pPr algn="just"/>
            <a:r>
              <a:rPr lang="en-US" sz="2800" b="1" dirty="0"/>
              <a:t>5.5.2 </a:t>
            </a:r>
            <a:r>
              <a:rPr lang="en-US" sz="2800" b="1" dirty="0" err="1"/>
              <a:t>Inspecciones</a:t>
            </a:r>
            <a:r>
              <a:rPr lang="en-US" sz="2800" b="1" dirty="0"/>
              <a:t> del </a:t>
            </a:r>
            <a:r>
              <a:rPr lang="en-US" sz="2800" b="1" dirty="0" err="1" smtClean="0"/>
              <a:t>sitio</a:t>
            </a:r>
            <a:endParaRPr lang="en-US" sz="2800" b="1" dirty="0" smtClean="0"/>
          </a:p>
          <a:p>
            <a:pPr algn="just"/>
            <a:endParaRPr lang="en-US" sz="2800" dirty="0"/>
          </a:p>
          <a:p>
            <a:pPr algn="just"/>
            <a:r>
              <a:rPr lang="en-US" sz="2800" dirty="0" err="1" smtClean="0"/>
              <a:t>Una</a:t>
            </a:r>
            <a:r>
              <a:rPr lang="en-US" sz="2800" dirty="0" smtClean="0"/>
              <a:t> </a:t>
            </a:r>
            <a:r>
              <a:rPr lang="en-US" sz="2800" dirty="0" err="1" smtClean="0"/>
              <a:t>vez</a:t>
            </a:r>
            <a:r>
              <a:rPr lang="en-US" sz="2800" dirty="0" smtClean="0"/>
              <a:t> </a:t>
            </a:r>
            <a:r>
              <a:rPr lang="en-US" sz="2800" dirty="0" err="1" smtClean="0"/>
              <a:t>en</a:t>
            </a:r>
            <a:r>
              <a:rPr lang="en-US" sz="2800" dirty="0" smtClean="0"/>
              <a:t> el </a:t>
            </a:r>
            <a:r>
              <a:rPr lang="en-US" sz="2800" dirty="0" err="1" smtClean="0"/>
              <a:t>sitio</a:t>
            </a:r>
            <a:r>
              <a:rPr lang="en-US" sz="2800" dirty="0" smtClean="0"/>
              <a:t>, se </a:t>
            </a:r>
            <a:r>
              <a:rPr lang="en-US" sz="2800" dirty="0" err="1" smtClean="0"/>
              <a:t>deben</a:t>
            </a:r>
            <a:r>
              <a:rPr lang="en-US" sz="2800" dirty="0" smtClean="0"/>
              <a:t> </a:t>
            </a:r>
            <a:r>
              <a:rPr lang="en-US" sz="2800" dirty="0" err="1" smtClean="0"/>
              <a:t>realizar</a:t>
            </a:r>
            <a:r>
              <a:rPr lang="en-US" sz="2800" dirty="0" smtClean="0"/>
              <a:t> las </a:t>
            </a:r>
            <a:r>
              <a:rPr lang="en-US" sz="2800" dirty="0" err="1" smtClean="0"/>
              <a:t>siguientes</a:t>
            </a:r>
            <a:r>
              <a:rPr lang="en-US" sz="2800" dirty="0" smtClean="0"/>
              <a:t> </a:t>
            </a:r>
            <a:r>
              <a:rPr lang="en-US" sz="2800" dirty="0" err="1" smtClean="0"/>
              <a:t>comprobaciones</a:t>
            </a:r>
            <a:r>
              <a:rPr lang="en-US" sz="2800" dirty="0" smtClean="0"/>
              <a:t> </a:t>
            </a:r>
            <a:r>
              <a:rPr lang="en-US" sz="2800" dirty="0"/>
              <a:t>del </a:t>
            </a:r>
            <a:r>
              <a:rPr lang="en-US" sz="2800" dirty="0" err="1"/>
              <a:t>transformador</a:t>
            </a:r>
            <a:r>
              <a:rPr lang="en-US" sz="2800" dirty="0"/>
              <a:t>:</a:t>
            </a:r>
          </a:p>
          <a:p>
            <a:pPr marL="1366114" lvl="1" indent="-457200" algn="just">
              <a:buFont typeface="Wingdings" panose="05000000000000000000" pitchFamily="2" charset="2"/>
              <a:buChar char="q"/>
            </a:pPr>
            <a:r>
              <a:rPr lang="en-US" sz="2800" b="1" dirty="0" err="1" smtClean="0">
                <a:solidFill>
                  <a:srgbClr val="0070C0"/>
                </a:solidFill>
              </a:rPr>
              <a:t>Comprobar</a:t>
            </a:r>
            <a:r>
              <a:rPr lang="en-US" sz="2800" b="1" dirty="0" smtClean="0">
                <a:solidFill>
                  <a:srgbClr val="0070C0"/>
                </a:solidFill>
              </a:rPr>
              <a:t> </a:t>
            </a:r>
            <a:r>
              <a:rPr lang="en-US" sz="2800" b="1" dirty="0">
                <a:solidFill>
                  <a:srgbClr val="0070C0"/>
                </a:solidFill>
              </a:rPr>
              <a:t>la </a:t>
            </a:r>
            <a:r>
              <a:rPr lang="en-US" sz="2800" b="1" dirty="0" err="1">
                <a:solidFill>
                  <a:srgbClr val="0070C0"/>
                </a:solidFill>
              </a:rPr>
              <a:t>estanqueidad</a:t>
            </a:r>
            <a:r>
              <a:rPr lang="en-US" sz="2800" b="1" dirty="0">
                <a:solidFill>
                  <a:srgbClr val="0070C0"/>
                </a:solidFill>
              </a:rPr>
              <a:t> entre el </a:t>
            </a:r>
            <a:r>
              <a:rPr lang="en-US" sz="2800" b="1" dirty="0" err="1">
                <a:solidFill>
                  <a:srgbClr val="0070C0"/>
                </a:solidFill>
              </a:rPr>
              <a:t>transformador</a:t>
            </a:r>
            <a:r>
              <a:rPr lang="en-US" sz="2800" b="1" dirty="0">
                <a:solidFill>
                  <a:srgbClr val="0070C0"/>
                </a:solidFill>
              </a:rPr>
              <a:t> y </a:t>
            </a:r>
            <a:r>
              <a:rPr lang="en-US" sz="2800" b="1" dirty="0" err="1">
                <a:solidFill>
                  <a:srgbClr val="0070C0"/>
                </a:solidFill>
              </a:rPr>
              <a:t>labase</a:t>
            </a:r>
            <a:r>
              <a:rPr lang="en-US" sz="2800" b="1" dirty="0">
                <a:solidFill>
                  <a:srgbClr val="0070C0"/>
                </a:solidFill>
              </a:rPr>
              <a:t> que se </a:t>
            </a:r>
            <a:r>
              <a:rPr lang="en-US" sz="2800" b="1" dirty="0" err="1">
                <a:solidFill>
                  <a:srgbClr val="0070C0"/>
                </a:solidFill>
              </a:rPr>
              <a:t>transportó</a:t>
            </a:r>
            <a:r>
              <a:rPr lang="en-US" sz="2800" b="1" dirty="0">
                <a:solidFill>
                  <a:srgbClr val="0070C0"/>
                </a:solidFill>
              </a:rPr>
              <a:t> con </a:t>
            </a:r>
            <a:r>
              <a:rPr lang="en-US" sz="2800" b="1" dirty="0" err="1">
                <a:solidFill>
                  <a:srgbClr val="0070C0"/>
                </a:solidFill>
              </a:rPr>
              <a:t>él</a:t>
            </a:r>
            <a:r>
              <a:rPr lang="en-US" sz="2800" b="1" dirty="0">
                <a:solidFill>
                  <a:srgbClr val="0070C0"/>
                </a:solidFill>
              </a:rPr>
              <a:t>.</a:t>
            </a:r>
          </a:p>
          <a:p>
            <a:pPr marL="1366114" lvl="1" indent="-457200" algn="just">
              <a:buFont typeface="Wingdings" panose="05000000000000000000" pitchFamily="2" charset="2"/>
              <a:buChar char="q"/>
            </a:pPr>
            <a:r>
              <a:rPr lang="en-US" sz="2800" b="1" dirty="0" err="1" smtClean="0">
                <a:solidFill>
                  <a:srgbClr val="0070C0"/>
                </a:solidFill>
              </a:rPr>
              <a:t>Inspeccionar</a:t>
            </a:r>
            <a:r>
              <a:rPr lang="en-US" sz="2800" b="1" dirty="0" smtClean="0">
                <a:solidFill>
                  <a:srgbClr val="0070C0"/>
                </a:solidFill>
              </a:rPr>
              <a:t> </a:t>
            </a:r>
            <a:r>
              <a:rPr lang="en-US" sz="2800" b="1" dirty="0">
                <a:solidFill>
                  <a:srgbClr val="0070C0"/>
                </a:solidFill>
              </a:rPr>
              <a:t>la </a:t>
            </a:r>
            <a:r>
              <a:rPr lang="en-US" sz="2800" b="1" dirty="0" err="1">
                <a:solidFill>
                  <a:srgbClr val="0070C0"/>
                </a:solidFill>
              </a:rPr>
              <a:t>cuba</a:t>
            </a:r>
            <a:r>
              <a:rPr lang="en-US" sz="2800" b="1" dirty="0">
                <a:solidFill>
                  <a:srgbClr val="0070C0"/>
                </a:solidFill>
              </a:rPr>
              <a:t> del </a:t>
            </a:r>
            <a:r>
              <a:rPr lang="en-US" sz="2800" b="1" dirty="0" err="1">
                <a:solidFill>
                  <a:srgbClr val="0070C0"/>
                </a:solidFill>
              </a:rPr>
              <a:t>transformador</a:t>
            </a:r>
            <a:r>
              <a:rPr lang="en-US" sz="2800" b="1" dirty="0">
                <a:solidFill>
                  <a:srgbClr val="0070C0"/>
                </a:solidFill>
              </a:rPr>
              <a:t>, las </a:t>
            </a:r>
            <a:r>
              <a:rPr lang="en-US" sz="2800" b="1" dirty="0" err="1">
                <a:solidFill>
                  <a:srgbClr val="0070C0"/>
                </a:solidFill>
              </a:rPr>
              <a:t>bombas</a:t>
            </a:r>
            <a:r>
              <a:rPr lang="en-US" sz="2800" b="1" dirty="0">
                <a:solidFill>
                  <a:srgbClr val="0070C0"/>
                </a:solidFill>
              </a:rPr>
              <a:t>, </a:t>
            </a:r>
            <a:r>
              <a:rPr lang="en-US" sz="2800" b="1" dirty="0" err="1">
                <a:solidFill>
                  <a:srgbClr val="0070C0"/>
                </a:solidFill>
              </a:rPr>
              <a:t>los</a:t>
            </a:r>
            <a:r>
              <a:rPr lang="en-US" sz="2800" b="1" dirty="0">
                <a:solidFill>
                  <a:srgbClr val="0070C0"/>
                </a:solidFill>
              </a:rPr>
              <a:t> </a:t>
            </a:r>
            <a:r>
              <a:rPr lang="en-US" sz="2800" b="1" dirty="0" err="1" smtClean="0">
                <a:solidFill>
                  <a:srgbClr val="0070C0"/>
                </a:solidFill>
              </a:rPr>
              <a:t>sellos</a:t>
            </a:r>
            <a:r>
              <a:rPr lang="en-US" sz="2800" b="1" dirty="0" smtClean="0">
                <a:solidFill>
                  <a:srgbClr val="0070C0"/>
                </a:solidFill>
              </a:rPr>
              <a:t> de </a:t>
            </a:r>
            <a:r>
              <a:rPr lang="en-US" sz="2800" b="1" dirty="0" err="1" smtClean="0">
                <a:solidFill>
                  <a:srgbClr val="0070C0"/>
                </a:solidFill>
              </a:rPr>
              <a:t>aceite</a:t>
            </a:r>
            <a:r>
              <a:rPr lang="en-US" sz="2800" b="1" dirty="0" smtClean="0">
                <a:solidFill>
                  <a:srgbClr val="0070C0"/>
                </a:solidFill>
              </a:rPr>
              <a:t> </a:t>
            </a:r>
            <a:r>
              <a:rPr lang="en-US" sz="2800" b="1" dirty="0">
                <a:solidFill>
                  <a:srgbClr val="0070C0"/>
                </a:solidFill>
              </a:rPr>
              <a:t>y las </a:t>
            </a:r>
            <a:r>
              <a:rPr lang="en-US" sz="2800" b="1" dirty="0" err="1">
                <a:solidFill>
                  <a:srgbClr val="0070C0"/>
                </a:solidFill>
              </a:rPr>
              <a:t>válvulas</a:t>
            </a:r>
            <a:r>
              <a:rPr lang="en-US" sz="2800" b="1" dirty="0">
                <a:solidFill>
                  <a:srgbClr val="0070C0"/>
                </a:solidFill>
              </a:rPr>
              <a:t> para </a:t>
            </a:r>
            <a:r>
              <a:rPr lang="en-US" sz="2800" b="1" dirty="0" err="1">
                <a:solidFill>
                  <a:srgbClr val="0070C0"/>
                </a:solidFill>
              </a:rPr>
              <a:t>ver</a:t>
            </a:r>
            <a:r>
              <a:rPr lang="en-US" sz="2800" b="1" dirty="0">
                <a:solidFill>
                  <a:srgbClr val="0070C0"/>
                </a:solidFill>
              </a:rPr>
              <a:t> </a:t>
            </a:r>
            <a:r>
              <a:rPr lang="en-US" sz="2800" b="1" dirty="0" err="1">
                <a:solidFill>
                  <a:srgbClr val="0070C0"/>
                </a:solidFill>
              </a:rPr>
              <a:t>si</a:t>
            </a:r>
            <a:r>
              <a:rPr lang="en-US" sz="2800" b="1" dirty="0">
                <a:solidFill>
                  <a:srgbClr val="0070C0"/>
                </a:solidFill>
              </a:rPr>
              <a:t> son </a:t>
            </a:r>
            <a:r>
              <a:rPr lang="en-US" sz="2800" b="1" dirty="0" err="1">
                <a:solidFill>
                  <a:srgbClr val="0070C0"/>
                </a:solidFill>
              </a:rPr>
              <a:t>correctos</a:t>
            </a:r>
            <a:r>
              <a:rPr lang="en-US" sz="2800" b="1" dirty="0">
                <a:solidFill>
                  <a:srgbClr val="0070C0"/>
                </a:solidFill>
              </a:rPr>
              <a:t> y </a:t>
            </a:r>
            <a:r>
              <a:rPr lang="en-US" sz="2800" b="1" dirty="0" smtClean="0">
                <a:solidFill>
                  <a:srgbClr val="0070C0"/>
                </a:solidFill>
              </a:rPr>
              <a:t>no </a:t>
            </a:r>
            <a:r>
              <a:rPr lang="en-US" sz="2800" b="1" dirty="0">
                <a:solidFill>
                  <a:srgbClr val="0070C0"/>
                </a:solidFill>
              </a:rPr>
              <a:t>hay </a:t>
            </a:r>
            <a:r>
              <a:rPr lang="en-US" sz="2800" b="1" dirty="0" err="1">
                <a:solidFill>
                  <a:srgbClr val="0070C0"/>
                </a:solidFill>
              </a:rPr>
              <a:t>fugas</a:t>
            </a:r>
            <a:r>
              <a:rPr lang="en-US" sz="2800" b="1" dirty="0">
                <a:solidFill>
                  <a:srgbClr val="0070C0"/>
                </a:solidFill>
              </a:rPr>
              <a:t> de </a:t>
            </a:r>
            <a:r>
              <a:rPr lang="en-US" sz="2800" b="1" dirty="0" err="1">
                <a:solidFill>
                  <a:srgbClr val="0070C0"/>
                </a:solidFill>
              </a:rPr>
              <a:t>aceite</a:t>
            </a:r>
            <a:r>
              <a:rPr lang="en-US" sz="2800" b="1" dirty="0">
                <a:solidFill>
                  <a:srgbClr val="0070C0"/>
                </a:solidFill>
              </a:rPr>
              <a:t>.</a:t>
            </a:r>
          </a:p>
          <a:p>
            <a:pPr marL="1366114" lvl="1" indent="-457200" algn="just">
              <a:buFont typeface="Wingdings" panose="05000000000000000000" pitchFamily="2" charset="2"/>
              <a:buChar char="q"/>
            </a:pPr>
            <a:r>
              <a:rPr lang="en-US" sz="2800" b="1" dirty="0" err="1" smtClean="0">
                <a:solidFill>
                  <a:srgbClr val="0070C0"/>
                </a:solidFill>
              </a:rPr>
              <a:t>Inspeccionar</a:t>
            </a:r>
            <a:r>
              <a:rPr lang="en-US" sz="2800" b="1" dirty="0" smtClean="0">
                <a:solidFill>
                  <a:srgbClr val="0070C0"/>
                </a:solidFill>
              </a:rPr>
              <a:t> el </a:t>
            </a:r>
            <a:r>
              <a:rPr lang="en-US" sz="2800" b="1" dirty="0" err="1" smtClean="0">
                <a:solidFill>
                  <a:srgbClr val="0070C0"/>
                </a:solidFill>
              </a:rPr>
              <a:t>estado</a:t>
            </a:r>
            <a:r>
              <a:rPr lang="en-US" sz="2800" b="1" dirty="0" smtClean="0">
                <a:solidFill>
                  <a:srgbClr val="0070C0"/>
                </a:solidFill>
              </a:rPr>
              <a:t> de </a:t>
            </a:r>
            <a:r>
              <a:rPr lang="en-US" sz="2800" b="1" dirty="0" err="1" smtClean="0">
                <a:solidFill>
                  <a:srgbClr val="0070C0"/>
                </a:solidFill>
              </a:rPr>
              <a:t>los</a:t>
            </a:r>
            <a:r>
              <a:rPr lang="en-US" sz="2800" b="1" dirty="0" smtClean="0">
                <a:solidFill>
                  <a:srgbClr val="0070C0"/>
                </a:solidFill>
              </a:rPr>
              <a:t> Bushings del </a:t>
            </a:r>
            <a:r>
              <a:rPr lang="en-US" sz="2800" b="1" dirty="0" err="1" smtClean="0">
                <a:solidFill>
                  <a:srgbClr val="0070C0"/>
                </a:solidFill>
              </a:rPr>
              <a:t>transformador</a:t>
            </a:r>
            <a:r>
              <a:rPr lang="en-US" sz="2800" b="1" dirty="0" smtClean="0">
                <a:solidFill>
                  <a:srgbClr val="0070C0"/>
                </a:solidFill>
              </a:rPr>
              <a:t> </a:t>
            </a:r>
            <a:r>
              <a:rPr lang="en-US" sz="2800" b="1" dirty="0">
                <a:solidFill>
                  <a:srgbClr val="0070C0"/>
                </a:solidFill>
              </a:rPr>
              <a:t>y </a:t>
            </a:r>
            <a:r>
              <a:rPr lang="en-US" sz="2800" b="1" dirty="0" err="1">
                <a:solidFill>
                  <a:srgbClr val="0070C0"/>
                </a:solidFill>
              </a:rPr>
              <a:t>los</a:t>
            </a:r>
            <a:r>
              <a:rPr lang="en-US" sz="2800" b="1" dirty="0">
                <a:solidFill>
                  <a:srgbClr val="0070C0"/>
                </a:solidFill>
              </a:rPr>
              <a:t> </a:t>
            </a:r>
            <a:r>
              <a:rPr lang="en-US" sz="2800" b="1" dirty="0" err="1">
                <a:solidFill>
                  <a:srgbClr val="0070C0"/>
                </a:solidFill>
              </a:rPr>
              <a:t>transformadores</a:t>
            </a:r>
            <a:r>
              <a:rPr lang="en-US" sz="2800" b="1" dirty="0">
                <a:solidFill>
                  <a:srgbClr val="0070C0"/>
                </a:solidFill>
              </a:rPr>
              <a:t> de </a:t>
            </a:r>
            <a:r>
              <a:rPr lang="en-US" sz="2800" b="1" dirty="0" err="1">
                <a:solidFill>
                  <a:srgbClr val="0070C0"/>
                </a:solidFill>
              </a:rPr>
              <a:t>corriente</a:t>
            </a:r>
            <a:r>
              <a:rPr lang="en-US" sz="2800" b="1" dirty="0">
                <a:solidFill>
                  <a:srgbClr val="0070C0"/>
                </a:solidFill>
              </a:rPr>
              <a:t>.</a:t>
            </a:r>
          </a:p>
          <a:p>
            <a:pPr marL="1366114" lvl="1" indent="-457200" algn="just">
              <a:buFont typeface="Wingdings" panose="05000000000000000000" pitchFamily="2" charset="2"/>
              <a:buChar char="q"/>
            </a:pPr>
            <a:r>
              <a:rPr lang="en-US" sz="2800" b="1" dirty="0" err="1" smtClean="0">
                <a:solidFill>
                  <a:srgbClr val="0070C0"/>
                </a:solidFill>
              </a:rPr>
              <a:t>Inspeccionar</a:t>
            </a:r>
            <a:r>
              <a:rPr lang="en-US" sz="2800" b="1" dirty="0" smtClean="0">
                <a:solidFill>
                  <a:srgbClr val="0070C0"/>
                </a:solidFill>
              </a:rPr>
              <a:t> el </a:t>
            </a:r>
            <a:r>
              <a:rPr lang="en-US" sz="2800" b="1" dirty="0" err="1" smtClean="0">
                <a:solidFill>
                  <a:srgbClr val="0070C0"/>
                </a:solidFill>
              </a:rPr>
              <a:t>sistema</a:t>
            </a:r>
            <a:r>
              <a:rPr lang="en-US" sz="2800" b="1" dirty="0" smtClean="0">
                <a:solidFill>
                  <a:srgbClr val="0070C0"/>
                </a:solidFill>
              </a:rPr>
              <a:t> de </a:t>
            </a:r>
            <a:r>
              <a:rPr lang="en-US" sz="2800" b="1" dirty="0" err="1" smtClean="0">
                <a:solidFill>
                  <a:srgbClr val="0070C0"/>
                </a:solidFill>
              </a:rPr>
              <a:t>enfriamiento</a:t>
            </a:r>
            <a:r>
              <a:rPr lang="en-US" sz="2800" b="1" dirty="0" smtClean="0">
                <a:solidFill>
                  <a:srgbClr val="0070C0"/>
                </a:solidFill>
              </a:rPr>
              <a:t> del </a:t>
            </a:r>
            <a:r>
              <a:rPr lang="en-US" sz="2800" b="1" dirty="0" err="1" smtClean="0">
                <a:solidFill>
                  <a:srgbClr val="0070C0"/>
                </a:solidFill>
              </a:rPr>
              <a:t>transformador</a:t>
            </a:r>
            <a:r>
              <a:rPr lang="en-US" sz="2800" b="1" dirty="0">
                <a:solidFill>
                  <a:srgbClr val="0070C0"/>
                </a:solidFill>
              </a:rPr>
              <a:t>.</a:t>
            </a:r>
          </a:p>
          <a:p>
            <a:pPr marL="1366114" lvl="1" indent="-457200" algn="just">
              <a:buFont typeface="Wingdings" panose="05000000000000000000" pitchFamily="2" charset="2"/>
              <a:buChar char="q"/>
            </a:pPr>
            <a:r>
              <a:rPr lang="en-US" sz="2800" b="1" dirty="0" smtClean="0">
                <a:solidFill>
                  <a:srgbClr val="0070C0"/>
                </a:solidFill>
              </a:rPr>
              <a:t>Se </a:t>
            </a:r>
            <a:r>
              <a:rPr lang="en-US" sz="2800" b="1" dirty="0" err="1">
                <a:solidFill>
                  <a:srgbClr val="0070C0"/>
                </a:solidFill>
              </a:rPr>
              <a:t>debe</a:t>
            </a:r>
            <a:r>
              <a:rPr lang="en-US" sz="2800" b="1" dirty="0">
                <a:solidFill>
                  <a:srgbClr val="0070C0"/>
                </a:solidFill>
              </a:rPr>
              <a:t> </a:t>
            </a:r>
            <a:r>
              <a:rPr lang="en-US" sz="2800" b="1" dirty="0" err="1">
                <a:solidFill>
                  <a:srgbClr val="0070C0"/>
                </a:solidFill>
              </a:rPr>
              <a:t>tomar</a:t>
            </a:r>
            <a:r>
              <a:rPr lang="en-US" sz="2800" b="1" dirty="0">
                <a:solidFill>
                  <a:srgbClr val="0070C0"/>
                </a:solidFill>
              </a:rPr>
              <a:t> </a:t>
            </a:r>
            <a:r>
              <a:rPr lang="en-US" sz="2800" b="1" dirty="0" err="1">
                <a:solidFill>
                  <a:srgbClr val="0070C0"/>
                </a:solidFill>
              </a:rPr>
              <a:t>una</a:t>
            </a:r>
            <a:r>
              <a:rPr lang="en-US" sz="2800" b="1" dirty="0">
                <a:solidFill>
                  <a:srgbClr val="0070C0"/>
                </a:solidFill>
              </a:rPr>
              <a:t> </a:t>
            </a:r>
            <a:r>
              <a:rPr lang="en-US" sz="2800" b="1" dirty="0" err="1">
                <a:solidFill>
                  <a:srgbClr val="0070C0"/>
                </a:solidFill>
              </a:rPr>
              <a:t>muestra</a:t>
            </a:r>
            <a:r>
              <a:rPr lang="en-US" sz="2800" b="1" dirty="0">
                <a:solidFill>
                  <a:srgbClr val="0070C0"/>
                </a:solidFill>
              </a:rPr>
              <a:t> de </a:t>
            </a:r>
            <a:r>
              <a:rPr lang="en-US" sz="2800" b="1" dirty="0" err="1">
                <a:solidFill>
                  <a:srgbClr val="0070C0"/>
                </a:solidFill>
              </a:rPr>
              <a:t>aceite</a:t>
            </a:r>
            <a:r>
              <a:rPr lang="en-US" sz="2800" b="1" dirty="0">
                <a:solidFill>
                  <a:srgbClr val="0070C0"/>
                </a:solidFill>
              </a:rPr>
              <a:t> </a:t>
            </a:r>
            <a:r>
              <a:rPr lang="en-US" sz="2800" b="1" dirty="0" smtClean="0">
                <a:solidFill>
                  <a:srgbClr val="0070C0"/>
                </a:solidFill>
              </a:rPr>
              <a:t>de la </a:t>
            </a:r>
            <a:r>
              <a:rPr lang="en-US" sz="2800" b="1" dirty="0">
                <a:solidFill>
                  <a:srgbClr val="0070C0"/>
                </a:solidFill>
              </a:rPr>
              <a:t>parte </a:t>
            </a:r>
            <a:r>
              <a:rPr lang="en-US" sz="2800" b="1" dirty="0" smtClean="0">
                <a:solidFill>
                  <a:srgbClr val="0070C0"/>
                </a:solidFill>
              </a:rPr>
              <a:t>inferior </a:t>
            </a:r>
            <a:r>
              <a:rPr lang="en-US" sz="2800" b="1" dirty="0">
                <a:solidFill>
                  <a:srgbClr val="0070C0"/>
                </a:solidFill>
              </a:rPr>
              <a:t>del </a:t>
            </a:r>
            <a:r>
              <a:rPr lang="en-US" sz="2800" b="1" dirty="0" err="1">
                <a:solidFill>
                  <a:srgbClr val="0070C0"/>
                </a:solidFill>
              </a:rPr>
              <a:t>transformador</a:t>
            </a:r>
            <a:r>
              <a:rPr lang="en-US" sz="2800" b="1" dirty="0">
                <a:solidFill>
                  <a:srgbClr val="0070C0"/>
                </a:solidFill>
              </a:rPr>
              <a:t> y </a:t>
            </a:r>
            <a:r>
              <a:rPr lang="en-US" sz="2800" b="1" dirty="0" err="1">
                <a:solidFill>
                  <a:srgbClr val="0070C0"/>
                </a:solidFill>
              </a:rPr>
              <a:t>enviarla</a:t>
            </a:r>
            <a:r>
              <a:rPr lang="en-US" sz="2800" b="1" dirty="0">
                <a:solidFill>
                  <a:srgbClr val="0070C0"/>
                </a:solidFill>
              </a:rPr>
              <a:t> a un </a:t>
            </a:r>
            <a:r>
              <a:rPr lang="en-US" sz="2800" b="1" dirty="0" err="1">
                <a:solidFill>
                  <a:srgbClr val="0070C0"/>
                </a:solidFill>
              </a:rPr>
              <a:t>laboratorio</a:t>
            </a:r>
            <a:r>
              <a:rPr lang="en-US" sz="2800" b="1" dirty="0">
                <a:solidFill>
                  <a:srgbClr val="0070C0"/>
                </a:solidFill>
              </a:rPr>
              <a:t> </a:t>
            </a:r>
            <a:r>
              <a:rPr lang="en-US" sz="2800" b="1" dirty="0" smtClean="0">
                <a:solidFill>
                  <a:srgbClr val="0070C0"/>
                </a:solidFill>
              </a:rPr>
              <a:t>para </a:t>
            </a:r>
            <a:r>
              <a:rPr lang="en-US" sz="2800" b="1" dirty="0" err="1">
                <a:solidFill>
                  <a:srgbClr val="0070C0"/>
                </a:solidFill>
              </a:rPr>
              <a:t>su</a:t>
            </a:r>
            <a:r>
              <a:rPr lang="en-US" sz="2800" b="1" dirty="0">
                <a:solidFill>
                  <a:srgbClr val="0070C0"/>
                </a:solidFill>
              </a:rPr>
              <a:t> </a:t>
            </a:r>
            <a:r>
              <a:rPr lang="en-US" sz="2800" b="1" dirty="0" err="1">
                <a:solidFill>
                  <a:srgbClr val="0070C0"/>
                </a:solidFill>
              </a:rPr>
              <a:t>análisis</a:t>
            </a:r>
            <a:r>
              <a:rPr lang="en-US" sz="2800" b="1" dirty="0">
                <a:solidFill>
                  <a:srgbClr val="0070C0"/>
                </a:solidFill>
              </a:rPr>
              <a:t> </a:t>
            </a:r>
            <a:r>
              <a:rPr lang="en-US" sz="2800" b="1" dirty="0" err="1">
                <a:solidFill>
                  <a:srgbClr val="0070C0"/>
                </a:solidFill>
              </a:rPr>
              <a:t>químico</a:t>
            </a:r>
            <a:r>
              <a:rPr lang="en-US" sz="2800" b="1" dirty="0">
                <a:solidFill>
                  <a:srgbClr val="0070C0"/>
                </a:solidFill>
              </a:rPr>
              <a:t>.</a:t>
            </a:r>
          </a:p>
          <a:p>
            <a:pPr marL="1366114" lvl="1" indent="-457200" algn="just">
              <a:buFont typeface="Wingdings" panose="05000000000000000000" pitchFamily="2" charset="2"/>
              <a:buChar char="q"/>
            </a:pPr>
            <a:r>
              <a:rPr lang="en-US" sz="2800" b="1" dirty="0" smtClean="0">
                <a:solidFill>
                  <a:srgbClr val="0070C0"/>
                </a:solidFill>
              </a:rPr>
              <a:t>El </a:t>
            </a:r>
            <a:r>
              <a:rPr lang="en-US" sz="2800" b="1" dirty="0">
                <a:solidFill>
                  <a:srgbClr val="0070C0"/>
                </a:solidFill>
              </a:rPr>
              <a:t>gel de </a:t>
            </a:r>
            <a:r>
              <a:rPr lang="en-US" sz="2800" b="1" dirty="0" err="1">
                <a:solidFill>
                  <a:srgbClr val="0070C0"/>
                </a:solidFill>
              </a:rPr>
              <a:t>sílice</a:t>
            </a:r>
            <a:r>
              <a:rPr lang="en-US" sz="2800" b="1" dirty="0">
                <a:solidFill>
                  <a:srgbClr val="0070C0"/>
                </a:solidFill>
              </a:rPr>
              <a:t> del </a:t>
            </a:r>
            <a:r>
              <a:rPr lang="en-US" sz="2800" b="1" dirty="0" err="1">
                <a:solidFill>
                  <a:srgbClr val="0070C0"/>
                </a:solidFill>
              </a:rPr>
              <a:t>transformador</a:t>
            </a:r>
            <a:r>
              <a:rPr lang="en-US" sz="2800" b="1" dirty="0">
                <a:solidFill>
                  <a:srgbClr val="0070C0"/>
                </a:solidFill>
              </a:rPr>
              <a:t> </a:t>
            </a:r>
            <a:r>
              <a:rPr lang="en-US" sz="2800" b="1" dirty="0" err="1">
                <a:solidFill>
                  <a:srgbClr val="0070C0"/>
                </a:solidFill>
              </a:rPr>
              <a:t>debe</a:t>
            </a:r>
            <a:r>
              <a:rPr lang="en-US" sz="2800" b="1" dirty="0">
                <a:solidFill>
                  <a:srgbClr val="0070C0"/>
                </a:solidFill>
              </a:rPr>
              <a:t> </a:t>
            </a:r>
            <a:r>
              <a:rPr lang="en-US" sz="2800" b="1" dirty="0" err="1" smtClean="0">
                <a:solidFill>
                  <a:srgbClr val="0070C0"/>
                </a:solidFill>
              </a:rPr>
              <a:t>ser</a:t>
            </a:r>
            <a:r>
              <a:rPr lang="en-US" sz="2800" b="1" dirty="0" smtClean="0">
                <a:solidFill>
                  <a:srgbClr val="0070C0"/>
                </a:solidFill>
              </a:rPr>
              <a:t> de color </a:t>
            </a:r>
            <a:r>
              <a:rPr lang="en-US" sz="2800" b="1" dirty="0" err="1" smtClean="0">
                <a:solidFill>
                  <a:srgbClr val="0070C0"/>
                </a:solidFill>
              </a:rPr>
              <a:t>azul</a:t>
            </a:r>
            <a:r>
              <a:rPr lang="en-US" sz="2800" b="1" dirty="0">
                <a:solidFill>
                  <a:srgbClr val="0070C0"/>
                </a:solidFill>
              </a:rPr>
              <a:t>. </a:t>
            </a:r>
            <a:endParaRPr lang="en-US" sz="2800" b="1" dirty="0" smtClean="0">
              <a:solidFill>
                <a:srgbClr val="0070C0"/>
              </a:solidFill>
            </a:endParaRPr>
          </a:p>
          <a:p>
            <a:pPr marL="1366114" lvl="1" indent="-457200" algn="just">
              <a:buFont typeface="Wingdings" panose="05000000000000000000" pitchFamily="2" charset="2"/>
              <a:buChar char="q"/>
            </a:pPr>
            <a:r>
              <a:rPr lang="en-US" sz="2800" b="1" dirty="0" smtClean="0">
                <a:solidFill>
                  <a:srgbClr val="0070C0"/>
                </a:solidFill>
              </a:rPr>
              <a:t>Si </a:t>
            </a:r>
            <a:r>
              <a:rPr lang="en-US" sz="2800" b="1" dirty="0">
                <a:solidFill>
                  <a:srgbClr val="0070C0"/>
                </a:solidFill>
              </a:rPr>
              <a:t>hay </a:t>
            </a:r>
            <a:r>
              <a:rPr lang="en-US" sz="2800" b="1" dirty="0" err="1">
                <a:solidFill>
                  <a:srgbClr val="0070C0"/>
                </a:solidFill>
              </a:rPr>
              <a:t>muchas</a:t>
            </a:r>
            <a:r>
              <a:rPr lang="en-US" sz="2800" b="1" dirty="0">
                <a:solidFill>
                  <a:srgbClr val="0070C0"/>
                </a:solidFill>
              </a:rPr>
              <a:t> </a:t>
            </a:r>
            <a:r>
              <a:rPr lang="en-US" sz="2800" b="1" dirty="0" err="1">
                <a:solidFill>
                  <a:srgbClr val="0070C0"/>
                </a:solidFill>
              </a:rPr>
              <a:t>partículas</a:t>
            </a:r>
            <a:r>
              <a:rPr lang="en-US" sz="2800" b="1" dirty="0">
                <a:solidFill>
                  <a:srgbClr val="0070C0"/>
                </a:solidFill>
              </a:rPr>
              <a:t> </a:t>
            </a:r>
            <a:r>
              <a:rPr lang="en-US" sz="2800" b="1" dirty="0" err="1">
                <a:solidFill>
                  <a:srgbClr val="0070C0"/>
                </a:solidFill>
              </a:rPr>
              <a:t>marrones</a:t>
            </a:r>
            <a:r>
              <a:rPr lang="en-US" sz="2800" b="1" dirty="0">
                <a:solidFill>
                  <a:srgbClr val="0070C0"/>
                </a:solidFill>
              </a:rPr>
              <a:t>, </a:t>
            </a:r>
            <a:r>
              <a:rPr lang="en-US" sz="2800" b="1" dirty="0" err="1">
                <a:solidFill>
                  <a:srgbClr val="0070C0"/>
                </a:solidFill>
              </a:rPr>
              <a:t>entonces</a:t>
            </a:r>
            <a:r>
              <a:rPr lang="en-US" sz="2800" b="1" dirty="0">
                <a:solidFill>
                  <a:srgbClr val="0070C0"/>
                </a:solidFill>
              </a:rPr>
              <a:t> el </a:t>
            </a:r>
            <a:r>
              <a:rPr lang="en-US" sz="2800" b="1" dirty="0" err="1" smtClean="0">
                <a:solidFill>
                  <a:srgbClr val="0070C0"/>
                </a:solidFill>
              </a:rPr>
              <a:t>transformador</a:t>
            </a:r>
            <a:r>
              <a:rPr lang="en-US" sz="2800" b="1" dirty="0" smtClean="0">
                <a:solidFill>
                  <a:srgbClr val="0070C0"/>
                </a:solidFill>
              </a:rPr>
              <a:t> </a:t>
            </a:r>
            <a:r>
              <a:rPr lang="en-US" sz="2800" b="1" dirty="0" err="1">
                <a:solidFill>
                  <a:srgbClr val="0070C0"/>
                </a:solidFill>
              </a:rPr>
              <a:t>debe</a:t>
            </a:r>
            <a:r>
              <a:rPr lang="en-US" sz="2800" b="1" dirty="0">
                <a:solidFill>
                  <a:srgbClr val="0070C0"/>
                </a:solidFill>
              </a:rPr>
              <a:t> </a:t>
            </a:r>
            <a:r>
              <a:rPr lang="en-US" sz="2800" b="1" dirty="0" err="1">
                <a:solidFill>
                  <a:srgbClr val="0070C0"/>
                </a:solidFill>
              </a:rPr>
              <a:t>secarse</a:t>
            </a:r>
            <a:r>
              <a:rPr lang="en-US" sz="2800" b="1" dirty="0">
                <a:solidFill>
                  <a:srgbClr val="0070C0"/>
                </a:solidFill>
              </a:rPr>
              <a:t> y </a:t>
            </a:r>
            <a:r>
              <a:rPr lang="en-US" sz="2800" b="1" dirty="0" err="1">
                <a:solidFill>
                  <a:srgbClr val="0070C0"/>
                </a:solidFill>
              </a:rPr>
              <a:t>probarse</a:t>
            </a:r>
            <a:r>
              <a:rPr lang="en-US" sz="2800" b="1" dirty="0" smtClean="0">
                <a:solidFill>
                  <a:srgbClr val="0070C0"/>
                </a:solidFill>
              </a:rPr>
              <a:t>.</a:t>
            </a:r>
          </a:p>
          <a:p>
            <a:pPr algn="just"/>
            <a:endParaRPr lang="en-US" sz="2800" dirty="0" smtClean="0"/>
          </a:p>
          <a:p>
            <a:pPr marL="7936" algn="just">
              <a:spcBef>
                <a:spcPts val="62"/>
              </a:spcBef>
            </a:pPr>
            <a:r>
              <a:rPr lang="es-ES" sz="2800" b="1" dirty="0">
                <a:latin typeface="Arial Unicode MS"/>
                <a:cs typeface="Arial Unicode MS"/>
              </a:rPr>
              <a:t>5.5.3</a:t>
            </a:r>
            <a:r>
              <a:rPr lang="es-ES" sz="2800" b="1" spc="66" dirty="0">
                <a:latin typeface="Arial Unicode MS"/>
                <a:cs typeface="Arial Unicode MS"/>
              </a:rPr>
              <a:t> </a:t>
            </a:r>
            <a:r>
              <a:rPr lang="es-ES" sz="2800" b="1" dirty="0">
                <a:latin typeface="Arial Unicode MS"/>
                <a:cs typeface="Arial Unicode MS"/>
              </a:rPr>
              <a:t>Almacenamiento</a:t>
            </a:r>
            <a:r>
              <a:rPr lang="es-ES" sz="2800" b="1" spc="66" dirty="0">
                <a:latin typeface="Arial Unicode MS"/>
                <a:cs typeface="Arial Unicode MS"/>
              </a:rPr>
              <a:t> </a:t>
            </a:r>
            <a:r>
              <a:rPr lang="es-ES" sz="2800" b="1" dirty="0">
                <a:latin typeface="Arial Unicode MS"/>
                <a:cs typeface="Arial Unicode MS"/>
              </a:rPr>
              <a:t>del</a:t>
            </a:r>
            <a:r>
              <a:rPr lang="es-ES" sz="2800" b="1" spc="69" dirty="0">
                <a:latin typeface="Arial Unicode MS"/>
                <a:cs typeface="Arial Unicode MS"/>
              </a:rPr>
              <a:t> </a:t>
            </a:r>
            <a:r>
              <a:rPr lang="es-ES" sz="2800" b="1" spc="-6" dirty="0" smtClean="0">
                <a:latin typeface="Arial Unicode MS"/>
                <a:cs typeface="Arial Unicode MS"/>
              </a:rPr>
              <a:t>transformador</a:t>
            </a:r>
          </a:p>
          <a:p>
            <a:pPr marL="7936" algn="just">
              <a:spcBef>
                <a:spcPts val="62"/>
              </a:spcBef>
            </a:pPr>
            <a:endParaRPr lang="es-ES" sz="2800" dirty="0">
              <a:latin typeface="Arial Unicode MS"/>
              <a:cs typeface="Arial Unicode MS"/>
            </a:endParaRPr>
          </a:p>
          <a:p>
            <a:pPr marL="118248" marR="31744" algn="just">
              <a:spcBef>
                <a:spcPts val="394"/>
              </a:spcBef>
            </a:pPr>
            <a:r>
              <a:rPr lang="es-ES" sz="2800" dirty="0">
                <a:latin typeface="Arial Unicode MS"/>
                <a:cs typeface="Arial Unicode MS"/>
              </a:rPr>
              <a:t>Un</a:t>
            </a:r>
            <a:r>
              <a:rPr lang="es-ES" sz="2800" spc="79" dirty="0">
                <a:latin typeface="Arial Unicode MS"/>
                <a:cs typeface="Arial Unicode MS"/>
              </a:rPr>
              <a:t> </a:t>
            </a:r>
            <a:r>
              <a:rPr lang="es-ES" sz="2800" dirty="0">
                <a:latin typeface="Arial Unicode MS"/>
                <a:cs typeface="Arial Unicode MS"/>
              </a:rPr>
              <a:t>transformador</a:t>
            </a:r>
            <a:r>
              <a:rPr lang="es-ES" sz="2800" spc="81" dirty="0">
                <a:latin typeface="Arial Unicode MS"/>
                <a:cs typeface="Arial Unicode MS"/>
              </a:rPr>
              <a:t> </a:t>
            </a:r>
            <a:r>
              <a:rPr lang="es-ES" sz="2800" dirty="0">
                <a:latin typeface="Arial Unicode MS"/>
                <a:cs typeface="Arial Unicode MS"/>
              </a:rPr>
              <a:t>debe</a:t>
            </a:r>
            <a:r>
              <a:rPr lang="es-ES" sz="2800" spc="81" dirty="0">
                <a:latin typeface="Arial Unicode MS"/>
                <a:cs typeface="Arial Unicode MS"/>
              </a:rPr>
              <a:t> </a:t>
            </a:r>
            <a:r>
              <a:rPr lang="es-ES" sz="2800" dirty="0">
                <a:latin typeface="Arial Unicode MS"/>
                <a:cs typeface="Arial Unicode MS"/>
              </a:rPr>
              <a:t>llenarse</a:t>
            </a:r>
            <a:r>
              <a:rPr lang="es-ES" sz="2800" spc="81" dirty="0">
                <a:latin typeface="Arial Unicode MS"/>
                <a:cs typeface="Arial Unicode MS"/>
              </a:rPr>
              <a:t> </a:t>
            </a:r>
            <a:r>
              <a:rPr lang="es-ES" sz="2800" dirty="0">
                <a:latin typeface="Arial Unicode MS"/>
                <a:cs typeface="Arial Unicode MS"/>
              </a:rPr>
              <a:t>con</a:t>
            </a:r>
            <a:r>
              <a:rPr lang="es-ES" sz="2800" spc="79" dirty="0">
                <a:latin typeface="Arial Unicode MS"/>
                <a:cs typeface="Arial Unicode MS"/>
              </a:rPr>
              <a:t> </a:t>
            </a:r>
            <a:r>
              <a:rPr lang="es-ES" sz="2800" dirty="0">
                <a:latin typeface="Arial Unicode MS"/>
                <a:cs typeface="Arial Unicode MS"/>
              </a:rPr>
              <a:t>aceite</a:t>
            </a:r>
            <a:r>
              <a:rPr lang="es-ES" sz="2800" spc="81" dirty="0">
                <a:latin typeface="Arial Unicode MS"/>
                <a:cs typeface="Arial Unicode MS"/>
              </a:rPr>
              <a:t> </a:t>
            </a:r>
            <a:r>
              <a:rPr lang="es-ES" sz="2800" dirty="0">
                <a:latin typeface="Arial Unicode MS"/>
                <a:cs typeface="Arial Unicode MS"/>
              </a:rPr>
              <a:t>como</a:t>
            </a:r>
            <a:r>
              <a:rPr lang="es-ES" sz="2800" spc="81" dirty="0">
                <a:latin typeface="Arial Unicode MS"/>
                <a:cs typeface="Arial Unicode MS"/>
              </a:rPr>
              <a:t> </a:t>
            </a:r>
            <a:r>
              <a:rPr lang="es-ES" sz="2800" dirty="0">
                <a:latin typeface="Arial Unicode MS"/>
                <a:cs typeface="Arial Unicode MS"/>
              </a:rPr>
              <a:t>máximo</a:t>
            </a:r>
            <a:r>
              <a:rPr lang="es-ES" sz="2800" spc="81" dirty="0">
                <a:latin typeface="Arial Unicode MS"/>
                <a:cs typeface="Arial Unicode MS"/>
              </a:rPr>
              <a:t> </a:t>
            </a:r>
            <a:r>
              <a:rPr lang="es-ES" sz="2800" dirty="0">
                <a:latin typeface="Arial Unicode MS"/>
                <a:cs typeface="Arial Unicode MS"/>
              </a:rPr>
              <a:t>un</a:t>
            </a:r>
            <a:r>
              <a:rPr lang="es-ES" sz="2800" spc="81" dirty="0">
                <a:latin typeface="Arial Unicode MS"/>
                <a:cs typeface="Arial Unicode MS"/>
              </a:rPr>
              <a:t> </a:t>
            </a:r>
            <a:r>
              <a:rPr lang="es-ES" sz="2800" dirty="0">
                <a:latin typeface="Arial Unicode MS"/>
                <a:cs typeface="Arial Unicode MS"/>
              </a:rPr>
              <a:t>mes</a:t>
            </a:r>
            <a:r>
              <a:rPr lang="es-ES" sz="2800" spc="79" dirty="0">
                <a:latin typeface="Arial Unicode MS"/>
                <a:cs typeface="Arial Unicode MS"/>
              </a:rPr>
              <a:t> </a:t>
            </a:r>
            <a:r>
              <a:rPr lang="es-ES" sz="2800" dirty="0">
                <a:latin typeface="Arial Unicode MS"/>
                <a:cs typeface="Arial Unicode MS"/>
              </a:rPr>
              <a:t>a</a:t>
            </a:r>
            <a:r>
              <a:rPr lang="es-ES" sz="2800" spc="81" dirty="0">
                <a:latin typeface="Arial Unicode MS"/>
                <a:cs typeface="Arial Unicode MS"/>
              </a:rPr>
              <a:t> </a:t>
            </a:r>
            <a:r>
              <a:rPr lang="es-ES" sz="2800" dirty="0">
                <a:latin typeface="Arial Unicode MS"/>
                <a:cs typeface="Arial Unicode MS"/>
              </a:rPr>
              <a:t>partir</a:t>
            </a:r>
            <a:r>
              <a:rPr lang="es-ES" sz="2800" spc="81" dirty="0">
                <a:latin typeface="Arial Unicode MS"/>
                <a:cs typeface="Arial Unicode MS"/>
              </a:rPr>
              <a:t> </a:t>
            </a:r>
            <a:r>
              <a:rPr lang="es-ES" sz="2800" dirty="0">
                <a:latin typeface="Arial Unicode MS"/>
                <a:cs typeface="Arial Unicode MS"/>
              </a:rPr>
              <a:t>de</a:t>
            </a:r>
            <a:r>
              <a:rPr lang="es-ES" sz="2800" spc="81" dirty="0">
                <a:latin typeface="Arial Unicode MS"/>
                <a:cs typeface="Arial Unicode MS"/>
              </a:rPr>
              <a:t> </a:t>
            </a:r>
            <a:r>
              <a:rPr lang="es-ES" sz="2800" spc="-16" dirty="0">
                <a:latin typeface="Arial Unicode MS"/>
                <a:cs typeface="Arial Unicode MS"/>
              </a:rPr>
              <a:t>la</a:t>
            </a:r>
            <a:r>
              <a:rPr lang="es-ES" sz="2800" dirty="0">
                <a:latin typeface="Arial Unicode MS"/>
                <a:cs typeface="Arial Unicode MS"/>
              </a:rPr>
              <a:t> fecha</a:t>
            </a:r>
            <a:r>
              <a:rPr lang="es-ES" sz="2800" spc="60" dirty="0">
                <a:latin typeface="Arial Unicode MS"/>
                <a:cs typeface="Arial Unicode MS"/>
              </a:rPr>
              <a:t> </a:t>
            </a:r>
            <a:r>
              <a:rPr lang="es-ES" sz="2800" dirty="0">
                <a:latin typeface="Arial Unicode MS"/>
                <a:cs typeface="Arial Unicode MS"/>
              </a:rPr>
              <a:t>de</a:t>
            </a:r>
            <a:r>
              <a:rPr lang="es-ES" sz="2800" spc="60" dirty="0">
                <a:latin typeface="Arial Unicode MS"/>
                <a:cs typeface="Arial Unicode MS"/>
              </a:rPr>
              <a:t> </a:t>
            </a:r>
            <a:r>
              <a:rPr lang="es-ES" sz="2800" dirty="0">
                <a:latin typeface="Arial Unicode MS"/>
                <a:cs typeface="Arial Unicode MS"/>
              </a:rPr>
              <a:t>llegada</a:t>
            </a:r>
            <a:r>
              <a:rPr lang="es-ES" sz="2800" spc="60" dirty="0">
                <a:latin typeface="Arial Unicode MS"/>
                <a:cs typeface="Arial Unicode MS"/>
              </a:rPr>
              <a:t> </a:t>
            </a:r>
            <a:r>
              <a:rPr lang="es-ES" sz="2800" dirty="0">
                <a:latin typeface="Arial Unicode MS"/>
                <a:cs typeface="Arial Unicode MS"/>
              </a:rPr>
              <a:t>al</a:t>
            </a:r>
            <a:r>
              <a:rPr lang="es-ES" sz="2800" spc="62" dirty="0">
                <a:latin typeface="Arial Unicode MS"/>
                <a:cs typeface="Arial Unicode MS"/>
              </a:rPr>
              <a:t> </a:t>
            </a:r>
            <a:r>
              <a:rPr lang="es-ES" sz="2800" dirty="0">
                <a:latin typeface="Arial Unicode MS"/>
                <a:cs typeface="Arial Unicode MS"/>
              </a:rPr>
              <a:t>sitio,</a:t>
            </a:r>
            <a:r>
              <a:rPr lang="es-ES" sz="2800" spc="60" dirty="0">
                <a:latin typeface="Arial Unicode MS"/>
                <a:cs typeface="Arial Unicode MS"/>
              </a:rPr>
              <a:t> </a:t>
            </a:r>
            <a:r>
              <a:rPr lang="es-ES" sz="2800" dirty="0">
                <a:latin typeface="Arial Unicode MS"/>
                <a:cs typeface="Arial Unicode MS"/>
              </a:rPr>
              <a:t>si</a:t>
            </a:r>
            <a:r>
              <a:rPr lang="es-ES" sz="2800" spc="60" dirty="0">
                <a:latin typeface="Arial Unicode MS"/>
                <a:cs typeface="Arial Unicode MS"/>
              </a:rPr>
              <a:t> </a:t>
            </a:r>
            <a:r>
              <a:rPr lang="es-ES" sz="2800" dirty="0">
                <a:latin typeface="Arial Unicode MS"/>
                <a:cs typeface="Arial Unicode MS"/>
              </a:rPr>
              <a:t>no</a:t>
            </a:r>
            <a:r>
              <a:rPr lang="es-ES" sz="2800" spc="60" dirty="0">
                <a:latin typeface="Arial Unicode MS"/>
                <a:cs typeface="Arial Unicode MS"/>
              </a:rPr>
              <a:t> </a:t>
            </a:r>
            <a:r>
              <a:rPr lang="es-ES" sz="2800" dirty="0">
                <a:latin typeface="Arial Unicode MS"/>
                <a:cs typeface="Arial Unicode MS"/>
              </a:rPr>
              <a:t>contuvo</a:t>
            </a:r>
            <a:r>
              <a:rPr lang="es-ES" sz="2800" spc="62" dirty="0">
                <a:latin typeface="Arial Unicode MS"/>
                <a:cs typeface="Arial Unicode MS"/>
              </a:rPr>
              <a:t> </a:t>
            </a:r>
            <a:r>
              <a:rPr lang="es-ES" sz="2800" dirty="0">
                <a:latin typeface="Arial Unicode MS"/>
                <a:cs typeface="Arial Unicode MS"/>
              </a:rPr>
              <a:t>aceite</a:t>
            </a:r>
            <a:r>
              <a:rPr lang="es-ES" sz="2800" spc="60" dirty="0">
                <a:latin typeface="Arial Unicode MS"/>
                <a:cs typeface="Arial Unicode MS"/>
              </a:rPr>
              <a:t> </a:t>
            </a:r>
            <a:r>
              <a:rPr lang="es-ES" sz="2800" dirty="0">
                <a:latin typeface="Arial Unicode MS"/>
                <a:cs typeface="Arial Unicode MS"/>
              </a:rPr>
              <a:t>durante</a:t>
            </a:r>
            <a:r>
              <a:rPr lang="es-ES" sz="2800" spc="60" dirty="0">
                <a:latin typeface="Arial Unicode MS"/>
                <a:cs typeface="Arial Unicode MS"/>
              </a:rPr>
              <a:t> </a:t>
            </a:r>
            <a:r>
              <a:rPr lang="es-ES" sz="2800" dirty="0">
                <a:latin typeface="Arial Unicode MS"/>
                <a:cs typeface="Arial Unicode MS"/>
              </a:rPr>
              <a:t>el</a:t>
            </a:r>
            <a:r>
              <a:rPr lang="es-ES" sz="2800" spc="60" dirty="0">
                <a:latin typeface="Arial Unicode MS"/>
                <a:cs typeface="Arial Unicode MS"/>
              </a:rPr>
              <a:t> </a:t>
            </a:r>
            <a:r>
              <a:rPr lang="es-ES" sz="2800" dirty="0">
                <a:latin typeface="Arial Unicode MS"/>
                <a:cs typeface="Arial Unicode MS"/>
              </a:rPr>
              <a:t>transporte.</a:t>
            </a:r>
            <a:r>
              <a:rPr lang="es-ES" sz="2800" spc="62" dirty="0">
                <a:latin typeface="Arial Unicode MS"/>
                <a:cs typeface="Arial Unicode MS"/>
              </a:rPr>
              <a:t> </a:t>
            </a:r>
            <a:r>
              <a:rPr lang="es-ES" sz="2800" spc="-19" dirty="0">
                <a:latin typeface="Arial Unicode MS"/>
                <a:cs typeface="Arial Unicode MS"/>
              </a:rPr>
              <a:t>El</a:t>
            </a:r>
            <a:r>
              <a:rPr lang="es-ES" sz="2800" spc="60" dirty="0">
                <a:latin typeface="Arial Unicode MS"/>
                <a:cs typeface="Arial Unicode MS"/>
              </a:rPr>
              <a:t> </a:t>
            </a:r>
            <a:r>
              <a:rPr lang="es-ES" sz="2800" dirty="0">
                <a:latin typeface="Arial Unicode MS"/>
                <a:cs typeface="Arial Unicode MS"/>
              </a:rPr>
              <a:t>gel</a:t>
            </a:r>
            <a:r>
              <a:rPr lang="es-ES" sz="2800" spc="60" dirty="0">
                <a:latin typeface="Arial Unicode MS"/>
                <a:cs typeface="Arial Unicode MS"/>
              </a:rPr>
              <a:t> </a:t>
            </a:r>
            <a:r>
              <a:rPr lang="es-ES" sz="2800" spc="-16" dirty="0">
                <a:latin typeface="Arial Unicode MS"/>
                <a:cs typeface="Arial Unicode MS"/>
              </a:rPr>
              <a:t>de</a:t>
            </a:r>
            <a:r>
              <a:rPr lang="es-ES" sz="2800" dirty="0">
                <a:latin typeface="Arial Unicode MS"/>
                <a:cs typeface="Arial Unicode MS"/>
              </a:rPr>
              <a:t> sílice</a:t>
            </a:r>
            <a:r>
              <a:rPr lang="es-ES" sz="2800" spc="62" dirty="0">
                <a:latin typeface="Arial Unicode MS"/>
                <a:cs typeface="Arial Unicode MS"/>
              </a:rPr>
              <a:t> </a:t>
            </a:r>
            <a:r>
              <a:rPr lang="es-ES" sz="2800" dirty="0">
                <a:latin typeface="Arial Unicode MS"/>
                <a:cs typeface="Arial Unicode MS"/>
              </a:rPr>
              <a:t>del</a:t>
            </a:r>
            <a:r>
              <a:rPr lang="es-ES" sz="2800" spc="62" dirty="0">
                <a:latin typeface="Arial Unicode MS"/>
                <a:cs typeface="Arial Unicode MS"/>
              </a:rPr>
              <a:t> </a:t>
            </a:r>
            <a:r>
              <a:rPr lang="es-ES" sz="2800" dirty="0">
                <a:latin typeface="Arial Unicode MS"/>
                <a:cs typeface="Arial Unicode MS"/>
              </a:rPr>
              <a:t>transformador</a:t>
            </a:r>
            <a:r>
              <a:rPr lang="es-ES" sz="2800" spc="62" dirty="0">
                <a:latin typeface="Arial Unicode MS"/>
                <a:cs typeface="Arial Unicode MS"/>
              </a:rPr>
              <a:t> </a:t>
            </a:r>
            <a:r>
              <a:rPr lang="es-ES" sz="2800" dirty="0">
                <a:latin typeface="Arial Unicode MS"/>
                <a:cs typeface="Arial Unicode MS"/>
              </a:rPr>
              <a:t>debe</a:t>
            </a:r>
            <a:r>
              <a:rPr lang="es-ES" sz="2800" spc="66" dirty="0">
                <a:latin typeface="Arial Unicode MS"/>
                <a:cs typeface="Arial Unicode MS"/>
              </a:rPr>
              <a:t> </a:t>
            </a:r>
            <a:r>
              <a:rPr lang="es-ES" sz="2800" dirty="0">
                <a:latin typeface="Arial Unicode MS"/>
                <a:cs typeface="Arial Unicode MS"/>
              </a:rPr>
              <a:t>revisarse</a:t>
            </a:r>
            <a:r>
              <a:rPr lang="es-ES" sz="2800" spc="62" dirty="0">
                <a:latin typeface="Arial Unicode MS"/>
                <a:cs typeface="Arial Unicode MS"/>
              </a:rPr>
              <a:t> </a:t>
            </a:r>
            <a:r>
              <a:rPr lang="es-ES" sz="2800" dirty="0">
                <a:latin typeface="Arial Unicode MS"/>
                <a:cs typeface="Arial Unicode MS"/>
              </a:rPr>
              <a:t>y</a:t>
            </a:r>
            <a:r>
              <a:rPr lang="es-ES" sz="2800" spc="62" dirty="0">
                <a:latin typeface="Arial Unicode MS"/>
                <a:cs typeface="Arial Unicode MS"/>
              </a:rPr>
              <a:t> </a:t>
            </a:r>
            <a:r>
              <a:rPr lang="es-ES" sz="2800" dirty="0">
                <a:latin typeface="Arial Unicode MS"/>
                <a:cs typeface="Arial Unicode MS"/>
              </a:rPr>
              <a:t>reemplazarse</a:t>
            </a:r>
            <a:r>
              <a:rPr lang="es-ES" sz="2800" spc="66" dirty="0">
                <a:latin typeface="Arial Unicode MS"/>
                <a:cs typeface="Arial Unicode MS"/>
              </a:rPr>
              <a:t> </a:t>
            </a:r>
            <a:r>
              <a:rPr lang="es-ES" sz="2800" dirty="0">
                <a:latin typeface="Arial Unicode MS"/>
                <a:cs typeface="Arial Unicode MS"/>
              </a:rPr>
              <a:t>si</a:t>
            </a:r>
            <a:r>
              <a:rPr lang="es-ES" sz="2800" spc="62" dirty="0">
                <a:latin typeface="Arial Unicode MS"/>
                <a:cs typeface="Arial Unicode MS"/>
              </a:rPr>
              <a:t> </a:t>
            </a:r>
            <a:r>
              <a:rPr lang="es-ES" sz="2800" dirty="0">
                <a:latin typeface="Arial Unicode MS"/>
                <a:cs typeface="Arial Unicode MS"/>
              </a:rPr>
              <a:t>no</a:t>
            </a:r>
            <a:r>
              <a:rPr lang="es-ES" sz="2800" spc="62" dirty="0">
                <a:latin typeface="Arial Unicode MS"/>
                <a:cs typeface="Arial Unicode MS"/>
              </a:rPr>
              <a:t> </a:t>
            </a:r>
            <a:r>
              <a:rPr lang="es-ES" sz="2800" dirty="0">
                <a:latin typeface="Arial Unicode MS"/>
                <a:cs typeface="Arial Unicode MS"/>
              </a:rPr>
              <a:t>está</a:t>
            </a:r>
            <a:r>
              <a:rPr lang="es-ES" sz="2800" spc="66" dirty="0">
                <a:latin typeface="Arial Unicode MS"/>
                <a:cs typeface="Arial Unicode MS"/>
              </a:rPr>
              <a:t> </a:t>
            </a:r>
            <a:r>
              <a:rPr lang="es-ES" sz="2800" dirty="0">
                <a:latin typeface="Arial Unicode MS"/>
                <a:cs typeface="Arial Unicode MS"/>
              </a:rPr>
              <a:t>en</a:t>
            </a:r>
            <a:r>
              <a:rPr lang="es-ES" sz="2800" spc="62" dirty="0">
                <a:latin typeface="Arial Unicode MS"/>
                <a:cs typeface="Arial Unicode MS"/>
              </a:rPr>
              <a:t> </a:t>
            </a:r>
            <a:r>
              <a:rPr lang="es-ES" sz="2800" spc="-6" dirty="0">
                <a:latin typeface="Arial Unicode MS"/>
                <a:cs typeface="Arial Unicode MS"/>
              </a:rPr>
              <a:t>óptimas condiciones.</a:t>
            </a:r>
            <a:endParaRPr lang="es-ES" sz="2800" dirty="0">
              <a:latin typeface="Arial Unicode MS"/>
              <a:cs typeface="Arial Unicode MS"/>
            </a:endParaRPr>
          </a:p>
          <a:p>
            <a:pPr marL="118248" marR="3174" algn="just">
              <a:spcBef>
                <a:spcPts val="50"/>
              </a:spcBef>
            </a:pPr>
            <a:r>
              <a:rPr lang="es-ES" sz="2800" dirty="0">
                <a:latin typeface="Arial Unicode MS"/>
                <a:cs typeface="Arial Unicode MS"/>
              </a:rPr>
              <a:t>Los</a:t>
            </a:r>
            <a:r>
              <a:rPr lang="es-ES" sz="2800" spc="69" dirty="0">
                <a:latin typeface="Arial Unicode MS"/>
                <a:cs typeface="Arial Unicode MS"/>
              </a:rPr>
              <a:t> </a:t>
            </a:r>
            <a:r>
              <a:rPr lang="es-ES" sz="2800" dirty="0">
                <a:latin typeface="Arial Unicode MS"/>
                <a:cs typeface="Arial Unicode MS"/>
              </a:rPr>
              <a:t>transformadores</a:t>
            </a:r>
            <a:r>
              <a:rPr lang="es-ES" sz="2800" spc="69" dirty="0">
                <a:latin typeface="Arial Unicode MS"/>
                <a:cs typeface="Arial Unicode MS"/>
              </a:rPr>
              <a:t> </a:t>
            </a:r>
            <a:r>
              <a:rPr lang="es-ES" sz="2800" dirty="0">
                <a:latin typeface="Arial Unicode MS"/>
                <a:cs typeface="Arial Unicode MS"/>
              </a:rPr>
              <a:t>de</a:t>
            </a:r>
            <a:r>
              <a:rPr lang="es-ES" sz="2800" spc="69" dirty="0">
                <a:latin typeface="Arial Unicode MS"/>
                <a:cs typeface="Arial Unicode MS"/>
              </a:rPr>
              <a:t> </a:t>
            </a:r>
            <a:r>
              <a:rPr lang="es-ES" sz="2800" dirty="0">
                <a:latin typeface="Arial Unicode MS"/>
                <a:cs typeface="Arial Unicode MS"/>
              </a:rPr>
              <a:t>corriente</a:t>
            </a:r>
            <a:r>
              <a:rPr lang="es-ES" sz="2800" spc="69" dirty="0">
                <a:latin typeface="Arial Unicode MS"/>
                <a:cs typeface="Arial Unicode MS"/>
              </a:rPr>
              <a:t> </a:t>
            </a:r>
            <a:r>
              <a:rPr lang="es-ES" sz="2800" dirty="0">
                <a:latin typeface="Arial Unicode MS"/>
                <a:cs typeface="Arial Unicode MS"/>
              </a:rPr>
              <a:t>deben</a:t>
            </a:r>
            <a:r>
              <a:rPr lang="es-ES" sz="2800" spc="69" dirty="0">
                <a:latin typeface="Arial Unicode MS"/>
                <a:cs typeface="Arial Unicode MS"/>
              </a:rPr>
              <a:t> </a:t>
            </a:r>
            <a:r>
              <a:rPr lang="es-ES" sz="2800" dirty="0">
                <a:latin typeface="Arial Unicode MS"/>
                <a:cs typeface="Arial Unicode MS"/>
              </a:rPr>
              <a:t>almacenarse</a:t>
            </a:r>
            <a:r>
              <a:rPr lang="es-ES" sz="2800" spc="69" dirty="0">
                <a:latin typeface="Arial Unicode MS"/>
                <a:cs typeface="Arial Unicode MS"/>
              </a:rPr>
              <a:t> </a:t>
            </a:r>
            <a:r>
              <a:rPr lang="es-ES" sz="2800" dirty="0">
                <a:latin typeface="Arial Unicode MS"/>
                <a:cs typeface="Arial Unicode MS"/>
              </a:rPr>
              <a:t>en</a:t>
            </a:r>
            <a:r>
              <a:rPr lang="es-ES" sz="2800" spc="69" dirty="0">
                <a:latin typeface="Arial Unicode MS"/>
                <a:cs typeface="Arial Unicode MS"/>
              </a:rPr>
              <a:t> </a:t>
            </a:r>
            <a:r>
              <a:rPr lang="es-ES" sz="2800" dirty="0">
                <a:latin typeface="Arial Unicode MS"/>
                <a:cs typeface="Arial Unicode MS"/>
              </a:rPr>
              <a:t>aceite</a:t>
            </a:r>
            <a:r>
              <a:rPr lang="es-ES" sz="2800" spc="69" dirty="0">
                <a:latin typeface="Arial Unicode MS"/>
                <a:cs typeface="Arial Unicode MS"/>
              </a:rPr>
              <a:t> </a:t>
            </a:r>
            <a:r>
              <a:rPr lang="es-ES" sz="2800" dirty="0">
                <a:latin typeface="Arial Unicode MS"/>
                <a:cs typeface="Arial Unicode MS"/>
              </a:rPr>
              <a:t>con</a:t>
            </a:r>
            <a:r>
              <a:rPr lang="es-ES" sz="2800" spc="71" dirty="0">
                <a:latin typeface="Arial Unicode MS"/>
                <a:cs typeface="Arial Unicode MS"/>
              </a:rPr>
              <a:t> </a:t>
            </a:r>
            <a:r>
              <a:rPr lang="es-ES" sz="2800" dirty="0">
                <a:latin typeface="Arial Unicode MS"/>
                <a:cs typeface="Arial Unicode MS"/>
              </a:rPr>
              <a:t>una</a:t>
            </a:r>
            <a:r>
              <a:rPr lang="es-ES" sz="2800" spc="69" dirty="0">
                <a:latin typeface="Arial Unicode MS"/>
                <a:cs typeface="Arial Unicode MS"/>
              </a:rPr>
              <a:t> </a:t>
            </a:r>
            <a:r>
              <a:rPr lang="es-ES" sz="2800" dirty="0">
                <a:latin typeface="Arial Unicode MS"/>
                <a:cs typeface="Arial Unicode MS"/>
              </a:rPr>
              <a:t>tensión</a:t>
            </a:r>
            <a:r>
              <a:rPr lang="es-ES" sz="2800" spc="69" dirty="0">
                <a:latin typeface="Arial Unicode MS"/>
                <a:cs typeface="Arial Unicode MS"/>
              </a:rPr>
              <a:t> </a:t>
            </a:r>
            <a:r>
              <a:rPr lang="es-ES" sz="2800" dirty="0">
                <a:latin typeface="Arial Unicode MS"/>
                <a:cs typeface="Arial Unicode MS"/>
              </a:rPr>
              <a:t>de</a:t>
            </a:r>
            <a:r>
              <a:rPr lang="es-ES" sz="2800" spc="69" dirty="0">
                <a:latin typeface="Arial Unicode MS"/>
                <a:cs typeface="Arial Unicode MS"/>
              </a:rPr>
              <a:t> </a:t>
            </a:r>
            <a:r>
              <a:rPr lang="es-ES" sz="2800" spc="-6" dirty="0">
                <a:latin typeface="Arial Unicode MS"/>
                <a:cs typeface="Arial Unicode MS"/>
              </a:rPr>
              <a:t>ruptura</a:t>
            </a:r>
            <a:r>
              <a:rPr lang="es-ES" sz="2800" spc="125" dirty="0">
                <a:latin typeface="Arial Unicode MS"/>
                <a:cs typeface="Arial Unicode MS"/>
              </a:rPr>
              <a:t> </a:t>
            </a:r>
            <a:r>
              <a:rPr lang="es-ES" sz="2800" dirty="0">
                <a:latin typeface="Arial Unicode MS"/>
                <a:cs typeface="Arial Unicode MS"/>
              </a:rPr>
              <a:t>mínima</a:t>
            </a:r>
            <a:r>
              <a:rPr lang="es-ES" sz="2800" spc="37" dirty="0">
                <a:latin typeface="Arial Unicode MS"/>
                <a:cs typeface="Arial Unicode MS"/>
              </a:rPr>
              <a:t> </a:t>
            </a:r>
            <a:r>
              <a:rPr lang="es-ES" sz="2800" dirty="0">
                <a:latin typeface="Arial Unicode MS"/>
                <a:cs typeface="Arial Unicode MS"/>
              </a:rPr>
              <a:t>de</a:t>
            </a:r>
            <a:r>
              <a:rPr lang="es-ES" sz="2800" spc="41" dirty="0">
                <a:latin typeface="Arial Unicode MS"/>
                <a:cs typeface="Arial Unicode MS"/>
              </a:rPr>
              <a:t> </a:t>
            </a:r>
            <a:r>
              <a:rPr lang="es-ES" sz="2800" dirty="0">
                <a:latin typeface="Arial Unicode MS"/>
                <a:cs typeface="Arial Unicode MS"/>
              </a:rPr>
              <a:t>30</a:t>
            </a:r>
            <a:r>
              <a:rPr lang="es-ES" sz="2800" spc="41" dirty="0">
                <a:latin typeface="Arial Unicode MS"/>
                <a:cs typeface="Arial Unicode MS"/>
              </a:rPr>
              <a:t> </a:t>
            </a:r>
            <a:r>
              <a:rPr lang="es-ES" sz="2800" spc="-16" dirty="0" err="1">
                <a:latin typeface="Arial Unicode MS"/>
                <a:cs typeface="Arial Unicode MS"/>
              </a:rPr>
              <a:t>kV</a:t>
            </a:r>
            <a:r>
              <a:rPr lang="es-ES" sz="2800" spc="-16" dirty="0">
                <a:latin typeface="Arial Unicode MS"/>
                <a:cs typeface="Arial Unicode MS"/>
              </a:rPr>
              <a:t>.</a:t>
            </a:r>
            <a:endParaRPr lang="es-ES" sz="2800" dirty="0">
              <a:latin typeface="Arial Unicode MS"/>
              <a:cs typeface="Arial Unicode MS"/>
            </a:endParaRPr>
          </a:p>
          <a:p>
            <a:pPr marL="118248" algn="just">
              <a:spcBef>
                <a:spcPts val="156"/>
              </a:spcBef>
            </a:pPr>
            <a:r>
              <a:rPr lang="es-ES" sz="2800" spc="-19" dirty="0">
                <a:latin typeface="Arial Unicode MS"/>
                <a:cs typeface="Arial Unicode MS"/>
              </a:rPr>
              <a:t>El</a:t>
            </a:r>
            <a:r>
              <a:rPr lang="es-ES" sz="2800" spc="69" dirty="0">
                <a:latin typeface="Arial Unicode MS"/>
                <a:cs typeface="Arial Unicode MS"/>
              </a:rPr>
              <a:t> </a:t>
            </a:r>
            <a:r>
              <a:rPr lang="es-ES" sz="2800" dirty="0" err="1" smtClean="0">
                <a:latin typeface="Arial Unicode MS"/>
                <a:cs typeface="Arial Unicode MS"/>
              </a:rPr>
              <a:t>Bushing</a:t>
            </a:r>
            <a:r>
              <a:rPr lang="es-ES" sz="2800" spc="69" dirty="0" smtClean="0">
                <a:latin typeface="Arial Unicode MS"/>
                <a:cs typeface="Arial Unicode MS"/>
              </a:rPr>
              <a:t> </a:t>
            </a:r>
            <a:r>
              <a:rPr lang="es-ES" sz="2800" dirty="0">
                <a:latin typeface="Arial Unicode MS"/>
                <a:cs typeface="Arial Unicode MS"/>
              </a:rPr>
              <a:t>del</a:t>
            </a:r>
            <a:r>
              <a:rPr lang="es-ES" sz="2800" spc="69" dirty="0">
                <a:latin typeface="Arial Unicode MS"/>
                <a:cs typeface="Arial Unicode MS"/>
              </a:rPr>
              <a:t> </a:t>
            </a:r>
            <a:r>
              <a:rPr lang="es-ES" sz="2800" dirty="0">
                <a:latin typeface="Arial Unicode MS"/>
                <a:cs typeface="Arial Unicode MS"/>
              </a:rPr>
              <a:t>transformador</a:t>
            </a:r>
            <a:r>
              <a:rPr lang="es-ES" sz="2800" spc="69" dirty="0">
                <a:latin typeface="Arial Unicode MS"/>
                <a:cs typeface="Arial Unicode MS"/>
              </a:rPr>
              <a:t> </a:t>
            </a:r>
            <a:r>
              <a:rPr lang="es-ES" sz="2800" dirty="0">
                <a:latin typeface="Arial Unicode MS"/>
                <a:cs typeface="Arial Unicode MS"/>
              </a:rPr>
              <a:t>debe</a:t>
            </a:r>
            <a:r>
              <a:rPr lang="es-ES" sz="2800" spc="69" dirty="0">
                <a:latin typeface="Arial Unicode MS"/>
                <a:cs typeface="Arial Unicode MS"/>
              </a:rPr>
              <a:t> </a:t>
            </a:r>
            <a:r>
              <a:rPr lang="es-ES" sz="2800" dirty="0">
                <a:latin typeface="Arial Unicode MS"/>
                <a:cs typeface="Arial Unicode MS"/>
              </a:rPr>
              <a:t>llenarse</a:t>
            </a:r>
            <a:r>
              <a:rPr lang="es-ES" sz="2800" spc="69" dirty="0">
                <a:latin typeface="Arial Unicode MS"/>
                <a:cs typeface="Arial Unicode MS"/>
              </a:rPr>
              <a:t> </a:t>
            </a:r>
            <a:r>
              <a:rPr lang="es-ES" sz="2800" dirty="0">
                <a:latin typeface="Arial Unicode MS"/>
                <a:cs typeface="Arial Unicode MS"/>
              </a:rPr>
              <a:t>de</a:t>
            </a:r>
            <a:r>
              <a:rPr lang="es-ES" sz="2800" spc="71" dirty="0">
                <a:latin typeface="Arial Unicode MS"/>
                <a:cs typeface="Arial Unicode MS"/>
              </a:rPr>
              <a:t> </a:t>
            </a:r>
            <a:r>
              <a:rPr lang="es-ES" sz="2800" dirty="0">
                <a:latin typeface="Arial Unicode MS"/>
                <a:cs typeface="Arial Unicode MS"/>
              </a:rPr>
              <a:t>aceite</a:t>
            </a:r>
            <a:r>
              <a:rPr lang="es-ES" sz="2800" spc="69" dirty="0">
                <a:latin typeface="Arial Unicode MS"/>
                <a:cs typeface="Arial Unicode MS"/>
              </a:rPr>
              <a:t> </a:t>
            </a:r>
            <a:r>
              <a:rPr lang="es-ES" sz="2800" dirty="0">
                <a:latin typeface="Arial Unicode MS"/>
                <a:cs typeface="Arial Unicode MS"/>
              </a:rPr>
              <a:t>durante</a:t>
            </a:r>
            <a:r>
              <a:rPr lang="es-ES" sz="2800" spc="69" dirty="0">
                <a:latin typeface="Arial Unicode MS"/>
                <a:cs typeface="Arial Unicode MS"/>
              </a:rPr>
              <a:t> </a:t>
            </a:r>
            <a:r>
              <a:rPr lang="es-ES" sz="2800" dirty="0">
                <a:latin typeface="Arial Unicode MS"/>
                <a:cs typeface="Arial Unicode MS"/>
              </a:rPr>
              <a:t>el</a:t>
            </a:r>
            <a:r>
              <a:rPr lang="es-ES" sz="2800" spc="69" dirty="0">
                <a:latin typeface="Arial Unicode MS"/>
                <a:cs typeface="Arial Unicode MS"/>
              </a:rPr>
              <a:t> </a:t>
            </a:r>
            <a:r>
              <a:rPr lang="es-ES" sz="2800" spc="-6" dirty="0">
                <a:latin typeface="Arial Unicode MS"/>
                <a:cs typeface="Arial Unicode MS"/>
              </a:rPr>
              <a:t>almacenamiento.</a:t>
            </a:r>
            <a:endParaRPr lang="es-ES" sz="2800" dirty="0">
              <a:latin typeface="Arial Unicode MS"/>
              <a:cs typeface="Arial Unicode MS"/>
            </a:endParaRPr>
          </a:p>
          <a:p>
            <a:pPr algn="just"/>
            <a:endParaRPr lang="en-US" sz="2800" dirty="0"/>
          </a:p>
        </p:txBody>
      </p:sp>
    </p:spTree>
    <p:extLst>
      <p:ext uri="{BB962C8B-B14F-4D97-AF65-F5344CB8AC3E}">
        <p14:creationId xmlns:p14="http://schemas.microsoft.com/office/powerpoint/2010/main" val="14708594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2979401" y="6350000"/>
            <a:ext cx="10513642" cy="5994400"/>
          </a:xfrm>
          <a:prstGeom prst="rect">
            <a:avLst/>
          </a:prstGeom>
        </p:spPr>
      </p:pic>
      <p:sp>
        <p:nvSpPr>
          <p:cNvPr id="3" name="object 3"/>
          <p:cNvSpPr txBox="1"/>
          <p:nvPr/>
        </p:nvSpPr>
        <p:spPr>
          <a:xfrm>
            <a:off x="476620" y="476754"/>
            <a:ext cx="23016423" cy="9545626"/>
          </a:xfrm>
          <a:prstGeom prst="rect">
            <a:avLst/>
          </a:prstGeom>
        </p:spPr>
        <p:txBody>
          <a:bodyPr vert="horz" wrap="square" lIns="0" tIns="7938" rIns="0" bIns="0" rtlCol="0">
            <a:spAutoFit/>
          </a:bodyPr>
          <a:lstStyle/>
          <a:p>
            <a:pPr>
              <a:spcBef>
                <a:spcPts val="3"/>
              </a:spcBef>
            </a:pPr>
            <a:endParaRPr sz="594" dirty="0">
              <a:latin typeface="Arial Unicode MS"/>
              <a:cs typeface="Arial Unicode MS"/>
            </a:endParaRPr>
          </a:p>
          <a:p>
            <a:pPr marL="7936" marR="1224934" lvl="1" algn="just">
              <a:spcBef>
                <a:spcPts val="3"/>
              </a:spcBef>
              <a:tabLst>
                <a:tab pos="121025" algn="l"/>
              </a:tabLst>
            </a:pPr>
            <a:r>
              <a:rPr lang="es-ES" sz="2800" b="1" spc="-34" dirty="0" smtClean="0">
                <a:latin typeface="Arial Unicode MS"/>
                <a:cs typeface="Arial Unicode MS"/>
              </a:rPr>
              <a:t>5.6 </a:t>
            </a:r>
            <a:r>
              <a:rPr sz="2800" b="1" spc="-34" dirty="0" smtClean="0">
                <a:latin typeface="Arial Unicode MS"/>
                <a:cs typeface="Arial Unicode MS"/>
              </a:rPr>
              <a:t>PRUEBAS</a:t>
            </a:r>
            <a:r>
              <a:rPr sz="2800" b="1" spc="-6" dirty="0" smtClean="0">
                <a:latin typeface="Arial Unicode MS"/>
                <a:cs typeface="Arial Unicode MS"/>
              </a:rPr>
              <a:t> </a:t>
            </a:r>
            <a:r>
              <a:rPr sz="2800" b="1" spc="-62" dirty="0">
                <a:latin typeface="Arial Unicode MS"/>
                <a:cs typeface="Arial Unicode MS"/>
              </a:rPr>
              <a:t>Y</a:t>
            </a:r>
            <a:r>
              <a:rPr sz="2800" b="1" spc="-6" dirty="0">
                <a:latin typeface="Arial Unicode MS"/>
                <a:cs typeface="Arial Unicode MS"/>
              </a:rPr>
              <a:t> </a:t>
            </a:r>
            <a:r>
              <a:rPr sz="2800" b="1" spc="-37" dirty="0">
                <a:latin typeface="Arial Unicode MS"/>
                <a:cs typeface="Arial Unicode MS"/>
              </a:rPr>
              <a:t>PUESTA</a:t>
            </a:r>
            <a:r>
              <a:rPr sz="2800" b="1" spc="-6" dirty="0">
                <a:latin typeface="Arial Unicode MS"/>
                <a:cs typeface="Arial Unicode MS"/>
              </a:rPr>
              <a:t> </a:t>
            </a:r>
            <a:r>
              <a:rPr sz="2800" b="1" spc="-22" dirty="0">
                <a:latin typeface="Arial Unicode MS"/>
                <a:cs typeface="Arial Unicode MS"/>
              </a:rPr>
              <a:t>EN</a:t>
            </a:r>
            <a:r>
              <a:rPr sz="2800" b="1" spc="-6" dirty="0">
                <a:latin typeface="Arial Unicode MS"/>
                <a:cs typeface="Arial Unicode MS"/>
              </a:rPr>
              <a:t> </a:t>
            </a:r>
            <a:r>
              <a:rPr sz="2800" b="1" spc="-16" dirty="0">
                <a:latin typeface="Arial Unicode MS"/>
                <a:cs typeface="Arial Unicode MS"/>
              </a:rPr>
              <a:t>MARCHA</a:t>
            </a:r>
            <a:r>
              <a:rPr sz="2800" b="1" spc="-6" dirty="0">
                <a:latin typeface="Arial Unicode MS"/>
                <a:cs typeface="Arial Unicode MS"/>
              </a:rPr>
              <a:t> </a:t>
            </a:r>
            <a:r>
              <a:rPr sz="2800" b="1" spc="-19" dirty="0">
                <a:latin typeface="Arial Unicode MS"/>
                <a:cs typeface="Arial Unicode MS"/>
              </a:rPr>
              <a:t>DEL </a:t>
            </a:r>
            <a:r>
              <a:rPr sz="2800" b="1" spc="-25" dirty="0">
                <a:latin typeface="Arial Unicode MS"/>
                <a:cs typeface="Arial Unicode MS"/>
              </a:rPr>
              <a:t>TRANSFORMADOR</a:t>
            </a:r>
            <a:r>
              <a:rPr sz="2800" b="1" spc="3" dirty="0">
                <a:latin typeface="Arial Unicode MS"/>
                <a:cs typeface="Arial Unicode MS"/>
              </a:rPr>
              <a:t> </a:t>
            </a:r>
            <a:r>
              <a:rPr sz="2800" b="1" spc="-31" dirty="0">
                <a:latin typeface="Arial Unicode MS"/>
                <a:cs typeface="Arial Unicode MS"/>
              </a:rPr>
              <a:t>DE</a:t>
            </a:r>
            <a:r>
              <a:rPr sz="2800" b="1" spc="6" dirty="0">
                <a:latin typeface="Arial Unicode MS"/>
                <a:cs typeface="Arial Unicode MS"/>
              </a:rPr>
              <a:t> </a:t>
            </a:r>
            <a:r>
              <a:rPr sz="2800" b="1" spc="-6" dirty="0">
                <a:latin typeface="Arial Unicode MS"/>
                <a:cs typeface="Arial Unicode MS"/>
              </a:rPr>
              <a:t>POTENCIA</a:t>
            </a:r>
            <a:endParaRPr sz="2800" b="1" dirty="0">
              <a:latin typeface="Arial Unicode MS"/>
              <a:cs typeface="Arial Unicode MS"/>
            </a:endParaRPr>
          </a:p>
          <a:p>
            <a:pPr marL="7540" lvl="2" algn="just">
              <a:spcBef>
                <a:spcPts val="574"/>
              </a:spcBef>
              <a:tabLst>
                <a:tab pos="167451" algn="l"/>
              </a:tabLst>
            </a:pPr>
            <a:r>
              <a:rPr lang="es-ES" sz="2800" b="1" dirty="0" smtClean="0">
                <a:latin typeface="Arial Unicode MS"/>
                <a:cs typeface="Arial Unicode MS"/>
              </a:rPr>
              <a:t>5.6.1 </a:t>
            </a:r>
            <a:r>
              <a:rPr sz="2800" b="1" dirty="0" err="1" smtClean="0">
                <a:latin typeface="Arial Unicode MS"/>
                <a:cs typeface="Arial Unicode MS"/>
              </a:rPr>
              <a:t>Medición</a:t>
            </a:r>
            <a:r>
              <a:rPr sz="2800" b="1" spc="62" dirty="0" smtClean="0">
                <a:latin typeface="Arial Unicode MS"/>
                <a:cs typeface="Arial Unicode MS"/>
              </a:rPr>
              <a:t> </a:t>
            </a:r>
            <a:r>
              <a:rPr sz="2800" b="1" dirty="0">
                <a:latin typeface="Arial Unicode MS"/>
                <a:cs typeface="Arial Unicode MS"/>
              </a:rPr>
              <a:t>de</a:t>
            </a:r>
            <a:r>
              <a:rPr sz="2800" b="1" spc="62" dirty="0">
                <a:latin typeface="Arial Unicode MS"/>
                <a:cs typeface="Arial Unicode MS"/>
              </a:rPr>
              <a:t> </a:t>
            </a:r>
            <a:r>
              <a:rPr sz="2800" b="1" dirty="0">
                <a:latin typeface="Arial Unicode MS"/>
                <a:cs typeface="Arial Unicode MS"/>
              </a:rPr>
              <a:t>la</a:t>
            </a:r>
            <a:r>
              <a:rPr sz="2800" b="1" spc="66" dirty="0">
                <a:latin typeface="Arial Unicode MS"/>
                <a:cs typeface="Arial Unicode MS"/>
              </a:rPr>
              <a:t> </a:t>
            </a:r>
            <a:r>
              <a:rPr sz="2800" b="1" dirty="0">
                <a:latin typeface="Arial Unicode MS"/>
                <a:cs typeface="Arial Unicode MS"/>
              </a:rPr>
              <a:t>resistencia</a:t>
            </a:r>
            <a:r>
              <a:rPr sz="2800" b="1" spc="62" dirty="0">
                <a:latin typeface="Arial Unicode MS"/>
                <a:cs typeface="Arial Unicode MS"/>
              </a:rPr>
              <a:t> </a:t>
            </a:r>
            <a:r>
              <a:rPr sz="2800" b="1" dirty="0">
                <a:latin typeface="Arial Unicode MS"/>
                <a:cs typeface="Arial Unicode MS"/>
              </a:rPr>
              <a:t>del</a:t>
            </a:r>
            <a:r>
              <a:rPr sz="2800" b="1" spc="62" dirty="0">
                <a:latin typeface="Arial Unicode MS"/>
                <a:cs typeface="Arial Unicode MS"/>
              </a:rPr>
              <a:t> </a:t>
            </a:r>
            <a:r>
              <a:rPr sz="2800" b="1" dirty="0">
                <a:latin typeface="Arial Unicode MS"/>
                <a:cs typeface="Arial Unicode MS"/>
              </a:rPr>
              <a:t>aislamiento</a:t>
            </a:r>
            <a:r>
              <a:rPr sz="2800" b="1" spc="66" dirty="0">
                <a:latin typeface="Arial Unicode MS"/>
                <a:cs typeface="Arial Unicode MS"/>
              </a:rPr>
              <a:t> </a:t>
            </a:r>
            <a:r>
              <a:rPr sz="2800" b="1" dirty="0">
                <a:latin typeface="Arial Unicode MS"/>
                <a:cs typeface="Arial Unicode MS"/>
              </a:rPr>
              <a:t>de</a:t>
            </a:r>
            <a:r>
              <a:rPr sz="2800" b="1" spc="62" dirty="0">
                <a:latin typeface="Arial Unicode MS"/>
                <a:cs typeface="Arial Unicode MS"/>
              </a:rPr>
              <a:t> </a:t>
            </a:r>
            <a:r>
              <a:rPr sz="2800" b="1" dirty="0">
                <a:latin typeface="Arial Unicode MS"/>
                <a:cs typeface="Arial Unicode MS"/>
              </a:rPr>
              <a:t>los</a:t>
            </a:r>
            <a:r>
              <a:rPr sz="2800" b="1" spc="62" dirty="0">
                <a:latin typeface="Arial Unicode MS"/>
                <a:cs typeface="Arial Unicode MS"/>
              </a:rPr>
              <a:t> </a:t>
            </a:r>
            <a:r>
              <a:rPr sz="2800" b="1" spc="-6" dirty="0">
                <a:latin typeface="Arial Unicode MS"/>
                <a:cs typeface="Arial Unicode MS"/>
              </a:rPr>
              <a:t>devanados</a:t>
            </a:r>
            <a:endParaRPr sz="2800" b="1" dirty="0">
              <a:latin typeface="Arial Unicode MS"/>
              <a:cs typeface="Arial Unicode MS"/>
            </a:endParaRPr>
          </a:p>
          <a:p>
            <a:pPr marL="7936" marR="33332" algn="just">
              <a:spcBef>
                <a:spcPts val="371"/>
              </a:spcBef>
            </a:pPr>
            <a:endParaRPr lang="es-ES" sz="2800" spc="-6" dirty="0" smtClean="0">
              <a:latin typeface="Arial Unicode MS"/>
              <a:cs typeface="Arial Unicode MS"/>
            </a:endParaRPr>
          </a:p>
          <a:p>
            <a:pPr marR="33332" algn="just">
              <a:spcBef>
                <a:spcPts val="371"/>
              </a:spcBef>
            </a:pPr>
            <a:r>
              <a:rPr sz="2800" spc="-6" dirty="0" err="1" smtClean="0">
                <a:latin typeface="Arial Unicode MS"/>
                <a:cs typeface="Arial Unicode MS"/>
              </a:rPr>
              <a:t>En</a:t>
            </a:r>
            <a:r>
              <a:rPr sz="2800" spc="84" dirty="0" smtClean="0">
                <a:latin typeface="Arial Unicode MS"/>
                <a:cs typeface="Arial Unicode MS"/>
              </a:rPr>
              <a:t> </a:t>
            </a:r>
            <a:r>
              <a:rPr sz="2800" dirty="0">
                <a:latin typeface="Arial Unicode MS"/>
                <a:cs typeface="Arial Unicode MS"/>
              </a:rPr>
              <a:t>esta</a:t>
            </a:r>
            <a:r>
              <a:rPr sz="2800" spc="84" dirty="0">
                <a:latin typeface="Arial Unicode MS"/>
                <a:cs typeface="Arial Unicode MS"/>
              </a:rPr>
              <a:t> </a:t>
            </a:r>
            <a:r>
              <a:rPr sz="2800" dirty="0">
                <a:latin typeface="Arial Unicode MS"/>
                <a:cs typeface="Arial Unicode MS"/>
              </a:rPr>
              <a:t>prueba</a:t>
            </a:r>
            <a:r>
              <a:rPr sz="2800" spc="84" dirty="0">
                <a:latin typeface="Arial Unicode MS"/>
                <a:cs typeface="Arial Unicode MS"/>
              </a:rPr>
              <a:t> </a:t>
            </a:r>
            <a:r>
              <a:rPr sz="2800" dirty="0">
                <a:latin typeface="Arial Unicode MS"/>
                <a:cs typeface="Arial Unicode MS"/>
              </a:rPr>
              <a:t>utilizamos</a:t>
            </a:r>
            <a:r>
              <a:rPr sz="2800" spc="84" dirty="0">
                <a:latin typeface="Arial Unicode MS"/>
                <a:cs typeface="Arial Unicode MS"/>
              </a:rPr>
              <a:t> </a:t>
            </a:r>
            <a:r>
              <a:rPr sz="2800" dirty="0">
                <a:latin typeface="Arial Unicode MS"/>
                <a:cs typeface="Arial Unicode MS"/>
              </a:rPr>
              <a:t>un</a:t>
            </a:r>
            <a:r>
              <a:rPr sz="2800" spc="84" dirty="0">
                <a:latin typeface="Arial Unicode MS"/>
                <a:cs typeface="Arial Unicode MS"/>
              </a:rPr>
              <a:t> </a:t>
            </a:r>
            <a:r>
              <a:rPr sz="2800" dirty="0">
                <a:latin typeface="Arial Unicode MS"/>
                <a:cs typeface="Arial Unicode MS"/>
              </a:rPr>
              <a:t>probador</a:t>
            </a:r>
            <a:r>
              <a:rPr sz="2800" spc="84" dirty="0">
                <a:latin typeface="Arial Unicode MS"/>
                <a:cs typeface="Arial Unicode MS"/>
              </a:rPr>
              <a:t> </a:t>
            </a:r>
            <a:r>
              <a:rPr sz="2800" dirty="0">
                <a:latin typeface="Arial Unicode MS"/>
                <a:cs typeface="Arial Unicode MS"/>
              </a:rPr>
              <a:t>Megger</a:t>
            </a:r>
            <a:r>
              <a:rPr sz="2800" spc="84" dirty="0">
                <a:latin typeface="Arial Unicode MS"/>
                <a:cs typeface="Arial Unicode MS"/>
              </a:rPr>
              <a:t> </a:t>
            </a:r>
            <a:r>
              <a:rPr sz="2800" dirty="0">
                <a:latin typeface="Arial Unicode MS"/>
                <a:cs typeface="Arial Unicode MS"/>
              </a:rPr>
              <a:t>para</a:t>
            </a:r>
            <a:r>
              <a:rPr sz="2800" spc="84" dirty="0">
                <a:latin typeface="Arial Unicode MS"/>
                <a:cs typeface="Arial Unicode MS"/>
              </a:rPr>
              <a:t> </a:t>
            </a:r>
            <a:r>
              <a:rPr sz="2800" dirty="0">
                <a:latin typeface="Arial Unicode MS"/>
                <a:cs typeface="Arial Unicode MS"/>
              </a:rPr>
              <a:t>medidas</a:t>
            </a:r>
            <a:r>
              <a:rPr sz="2800" spc="84" dirty="0">
                <a:latin typeface="Arial Unicode MS"/>
                <a:cs typeface="Arial Unicode MS"/>
              </a:rPr>
              <a:t> </a:t>
            </a:r>
            <a:r>
              <a:rPr sz="2800" dirty="0">
                <a:latin typeface="Arial Unicode MS"/>
                <a:cs typeface="Arial Unicode MS"/>
              </a:rPr>
              <a:t>de</a:t>
            </a:r>
            <a:r>
              <a:rPr sz="2800" spc="84" dirty="0">
                <a:latin typeface="Arial Unicode MS"/>
                <a:cs typeface="Arial Unicode MS"/>
              </a:rPr>
              <a:t> </a:t>
            </a:r>
            <a:r>
              <a:rPr sz="2800" dirty="0">
                <a:latin typeface="Arial Unicode MS"/>
                <a:cs typeface="Arial Unicode MS"/>
              </a:rPr>
              <a:t>aislamiento</a:t>
            </a:r>
            <a:r>
              <a:rPr sz="2800" spc="84" dirty="0">
                <a:latin typeface="Arial Unicode MS"/>
                <a:cs typeface="Arial Unicode MS"/>
              </a:rPr>
              <a:t> </a:t>
            </a:r>
            <a:r>
              <a:rPr sz="2800" dirty="0">
                <a:latin typeface="Arial Unicode MS"/>
                <a:cs typeface="Arial Unicode MS"/>
              </a:rPr>
              <a:t>de</a:t>
            </a:r>
            <a:r>
              <a:rPr sz="2800" spc="84" dirty="0">
                <a:latin typeface="Arial Unicode MS"/>
                <a:cs typeface="Arial Unicode MS"/>
              </a:rPr>
              <a:t> </a:t>
            </a:r>
            <a:r>
              <a:rPr sz="2800" spc="-31" dirty="0">
                <a:latin typeface="Arial Unicode MS"/>
                <a:cs typeface="Arial Unicode MS"/>
              </a:rPr>
              <a:t>5</a:t>
            </a:r>
            <a:r>
              <a:rPr sz="2800" dirty="0">
                <a:latin typeface="Arial Unicode MS"/>
                <a:cs typeface="Arial Unicode MS"/>
              </a:rPr>
              <a:t> kV</a:t>
            </a:r>
            <a:r>
              <a:rPr sz="2800" spc="62" dirty="0">
                <a:latin typeface="Arial Unicode MS"/>
                <a:cs typeface="Arial Unicode MS"/>
              </a:rPr>
              <a:t> </a:t>
            </a:r>
            <a:r>
              <a:rPr sz="2800" dirty="0">
                <a:latin typeface="Arial Unicode MS"/>
                <a:cs typeface="Arial Unicode MS"/>
              </a:rPr>
              <a:t>durante</a:t>
            </a:r>
            <a:r>
              <a:rPr sz="2800" spc="66" dirty="0">
                <a:latin typeface="Arial Unicode MS"/>
                <a:cs typeface="Arial Unicode MS"/>
              </a:rPr>
              <a:t> </a:t>
            </a:r>
            <a:r>
              <a:rPr sz="2800" dirty="0">
                <a:latin typeface="Arial Unicode MS"/>
                <a:cs typeface="Arial Unicode MS"/>
              </a:rPr>
              <a:t>1</a:t>
            </a:r>
            <a:r>
              <a:rPr sz="2800" spc="62" dirty="0">
                <a:latin typeface="Arial Unicode MS"/>
                <a:cs typeface="Arial Unicode MS"/>
              </a:rPr>
              <a:t> </a:t>
            </a:r>
            <a:r>
              <a:rPr sz="2800" dirty="0">
                <a:latin typeface="Arial Unicode MS"/>
                <a:cs typeface="Arial Unicode MS"/>
              </a:rPr>
              <a:t>minuto;</a:t>
            </a:r>
            <a:r>
              <a:rPr sz="2800" spc="66" dirty="0">
                <a:latin typeface="Arial Unicode MS"/>
                <a:cs typeface="Arial Unicode MS"/>
              </a:rPr>
              <a:t> </a:t>
            </a:r>
            <a:r>
              <a:rPr sz="2800" dirty="0">
                <a:latin typeface="Arial Unicode MS"/>
                <a:cs typeface="Arial Unicode MS"/>
              </a:rPr>
              <a:t>si</a:t>
            </a:r>
            <a:r>
              <a:rPr sz="2800" spc="62" dirty="0">
                <a:latin typeface="Arial Unicode MS"/>
                <a:cs typeface="Arial Unicode MS"/>
              </a:rPr>
              <a:t> </a:t>
            </a:r>
            <a:r>
              <a:rPr sz="2800" dirty="0">
                <a:latin typeface="Arial Unicode MS"/>
                <a:cs typeface="Arial Unicode MS"/>
              </a:rPr>
              <a:t>la</a:t>
            </a:r>
            <a:r>
              <a:rPr sz="2800" spc="66" dirty="0">
                <a:latin typeface="Arial Unicode MS"/>
                <a:cs typeface="Arial Unicode MS"/>
              </a:rPr>
              <a:t> </a:t>
            </a:r>
            <a:r>
              <a:rPr sz="2800" dirty="0">
                <a:latin typeface="Arial Unicode MS"/>
                <a:cs typeface="Arial Unicode MS"/>
              </a:rPr>
              <a:t>lectura</a:t>
            </a:r>
            <a:r>
              <a:rPr sz="2800" spc="62" dirty="0">
                <a:latin typeface="Arial Unicode MS"/>
                <a:cs typeface="Arial Unicode MS"/>
              </a:rPr>
              <a:t> </a:t>
            </a:r>
            <a:r>
              <a:rPr sz="2800" dirty="0">
                <a:latin typeface="Arial Unicode MS"/>
                <a:cs typeface="Arial Unicode MS"/>
              </a:rPr>
              <a:t>no</a:t>
            </a:r>
            <a:r>
              <a:rPr sz="2800" spc="66" dirty="0">
                <a:latin typeface="Arial Unicode MS"/>
                <a:cs typeface="Arial Unicode MS"/>
              </a:rPr>
              <a:t> </a:t>
            </a:r>
            <a:r>
              <a:rPr sz="2800" dirty="0">
                <a:latin typeface="Arial Unicode MS"/>
                <a:cs typeface="Arial Unicode MS"/>
              </a:rPr>
              <a:t>es</a:t>
            </a:r>
            <a:r>
              <a:rPr sz="2800" spc="62" dirty="0">
                <a:latin typeface="Arial Unicode MS"/>
                <a:cs typeface="Arial Unicode MS"/>
              </a:rPr>
              <a:t> </a:t>
            </a:r>
            <a:r>
              <a:rPr sz="2800" dirty="0">
                <a:latin typeface="Arial Unicode MS"/>
                <a:cs typeface="Arial Unicode MS"/>
              </a:rPr>
              <a:t>estable,</a:t>
            </a:r>
            <a:r>
              <a:rPr sz="2800" spc="66" dirty="0">
                <a:latin typeface="Arial Unicode MS"/>
                <a:cs typeface="Arial Unicode MS"/>
              </a:rPr>
              <a:t> </a:t>
            </a:r>
            <a:r>
              <a:rPr sz="2800" dirty="0">
                <a:latin typeface="Arial Unicode MS"/>
                <a:cs typeface="Arial Unicode MS"/>
              </a:rPr>
              <a:t>debemos</a:t>
            </a:r>
            <a:r>
              <a:rPr sz="2800" spc="66" dirty="0">
                <a:latin typeface="Arial Unicode MS"/>
                <a:cs typeface="Arial Unicode MS"/>
              </a:rPr>
              <a:t> </a:t>
            </a:r>
            <a:r>
              <a:rPr sz="2800" dirty="0">
                <a:latin typeface="Arial Unicode MS"/>
                <a:cs typeface="Arial Unicode MS"/>
              </a:rPr>
              <a:t>extender</a:t>
            </a:r>
            <a:r>
              <a:rPr sz="2800" spc="62" dirty="0">
                <a:latin typeface="Arial Unicode MS"/>
                <a:cs typeface="Arial Unicode MS"/>
              </a:rPr>
              <a:t> </a:t>
            </a:r>
            <a:r>
              <a:rPr sz="2800" dirty="0">
                <a:latin typeface="Arial Unicode MS"/>
                <a:cs typeface="Arial Unicode MS"/>
              </a:rPr>
              <a:t>la</a:t>
            </a:r>
            <a:r>
              <a:rPr sz="2800" spc="66" dirty="0">
                <a:latin typeface="Arial Unicode MS"/>
                <a:cs typeface="Arial Unicode MS"/>
              </a:rPr>
              <a:t> </a:t>
            </a:r>
            <a:r>
              <a:rPr sz="2800" dirty="0">
                <a:latin typeface="Arial Unicode MS"/>
                <a:cs typeface="Arial Unicode MS"/>
              </a:rPr>
              <a:t>prueba</a:t>
            </a:r>
            <a:r>
              <a:rPr sz="2800" spc="62" dirty="0">
                <a:latin typeface="Arial Unicode MS"/>
                <a:cs typeface="Arial Unicode MS"/>
              </a:rPr>
              <a:t> </a:t>
            </a:r>
            <a:r>
              <a:rPr sz="2800" dirty="0">
                <a:latin typeface="Arial Unicode MS"/>
                <a:cs typeface="Arial Unicode MS"/>
              </a:rPr>
              <a:t>por</a:t>
            </a:r>
            <a:r>
              <a:rPr sz="2800" spc="66" dirty="0">
                <a:latin typeface="Arial Unicode MS"/>
                <a:cs typeface="Arial Unicode MS"/>
              </a:rPr>
              <a:t> </a:t>
            </a:r>
            <a:r>
              <a:rPr sz="2800" spc="-31" dirty="0">
                <a:latin typeface="Arial Unicode MS"/>
                <a:cs typeface="Arial Unicode MS"/>
              </a:rPr>
              <a:t>5</a:t>
            </a:r>
            <a:r>
              <a:rPr sz="2800" spc="-6" dirty="0">
                <a:latin typeface="Arial Unicode MS"/>
                <a:cs typeface="Arial Unicode MS"/>
              </a:rPr>
              <a:t> </a:t>
            </a:r>
            <a:r>
              <a:rPr sz="2800" spc="-6" dirty="0" err="1">
                <a:latin typeface="Arial Unicode MS"/>
                <a:cs typeface="Arial Unicode MS"/>
              </a:rPr>
              <a:t>minutos</a:t>
            </a:r>
            <a:r>
              <a:rPr sz="2800" spc="-6" dirty="0" smtClean="0">
                <a:latin typeface="Arial Unicode MS"/>
                <a:cs typeface="Arial Unicode MS"/>
              </a:rPr>
              <a:t>.</a:t>
            </a:r>
            <a:endParaRPr lang="es-ES" sz="2800" spc="-6" dirty="0" smtClean="0">
              <a:latin typeface="Arial Unicode MS"/>
              <a:cs typeface="Arial Unicode MS"/>
            </a:endParaRPr>
          </a:p>
          <a:p>
            <a:pPr marR="33332" algn="just">
              <a:spcBef>
                <a:spcPts val="371"/>
              </a:spcBef>
            </a:pPr>
            <a:endParaRPr sz="2800" dirty="0">
              <a:latin typeface="Arial Unicode MS"/>
              <a:cs typeface="Arial Unicode MS"/>
            </a:endParaRPr>
          </a:p>
          <a:p>
            <a:pPr marR="96423" algn="just">
              <a:spcBef>
                <a:spcPts val="50"/>
              </a:spcBef>
            </a:pPr>
            <a:r>
              <a:rPr sz="2800" dirty="0">
                <a:latin typeface="Arial Unicode MS"/>
                <a:cs typeface="Arial Unicode MS"/>
              </a:rPr>
              <a:t>Como</a:t>
            </a:r>
            <a:r>
              <a:rPr sz="2800" spc="81" dirty="0">
                <a:latin typeface="Arial Unicode MS"/>
                <a:cs typeface="Arial Unicode MS"/>
              </a:rPr>
              <a:t> </a:t>
            </a:r>
            <a:r>
              <a:rPr sz="2800" dirty="0">
                <a:latin typeface="Arial Unicode MS"/>
                <a:cs typeface="Arial Unicode MS"/>
              </a:rPr>
              <a:t>guía</a:t>
            </a:r>
            <a:r>
              <a:rPr sz="2800" spc="81" dirty="0">
                <a:latin typeface="Arial Unicode MS"/>
                <a:cs typeface="Arial Unicode MS"/>
              </a:rPr>
              <a:t> </a:t>
            </a:r>
            <a:r>
              <a:rPr sz="2800" dirty="0">
                <a:latin typeface="Arial Unicode MS"/>
                <a:cs typeface="Arial Unicode MS"/>
              </a:rPr>
              <a:t>de</a:t>
            </a:r>
            <a:r>
              <a:rPr sz="2800" spc="81" dirty="0">
                <a:latin typeface="Arial Unicode MS"/>
                <a:cs typeface="Arial Unicode MS"/>
              </a:rPr>
              <a:t> </a:t>
            </a:r>
            <a:r>
              <a:rPr sz="2800" dirty="0">
                <a:latin typeface="Arial Unicode MS"/>
                <a:cs typeface="Arial Unicode MS"/>
              </a:rPr>
              <a:t>referencia,</a:t>
            </a:r>
            <a:r>
              <a:rPr sz="2800" spc="84" dirty="0">
                <a:latin typeface="Arial Unicode MS"/>
                <a:cs typeface="Arial Unicode MS"/>
              </a:rPr>
              <a:t> </a:t>
            </a:r>
            <a:r>
              <a:rPr sz="2800" dirty="0">
                <a:latin typeface="Arial Unicode MS"/>
                <a:cs typeface="Arial Unicode MS"/>
              </a:rPr>
              <a:t>al</a:t>
            </a:r>
            <a:r>
              <a:rPr sz="2800" spc="81" dirty="0">
                <a:latin typeface="Arial Unicode MS"/>
                <a:cs typeface="Arial Unicode MS"/>
              </a:rPr>
              <a:t> </a:t>
            </a:r>
            <a:r>
              <a:rPr sz="2800" dirty="0">
                <a:latin typeface="Arial Unicode MS"/>
                <a:cs typeface="Arial Unicode MS"/>
              </a:rPr>
              <a:t>probar</a:t>
            </a:r>
            <a:r>
              <a:rPr sz="2800" spc="81" dirty="0">
                <a:latin typeface="Arial Unicode MS"/>
                <a:cs typeface="Arial Unicode MS"/>
              </a:rPr>
              <a:t> </a:t>
            </a:r>
            <a:r>
              <a:rPr sz="2800" dirty="0">
                <a:latin typeface="Arial Unicode MS"/>
                <a:cs typeface="Arial Unicode MS"/>
              </a:rPr>
              <a:t>un</a:t>
            </a:r>
            <a:r>
              <a:rPr sz="2800" spc="84" dirty="0">
                <a:latin typeface="Arial Unicode MS"/>
                <a:cs typeface="Arial Unicode MS"/>
              </a:rPr>
              <a:t> </a:t>
            </a:r>
            <a:r>
              <a:rPr sz="2800" dirty="0">
                <a:latin typeface="Arial Unicode MS"/>
                <a:cs typeface="Arial Unicode MS"/>
              </a:rPr>
              <a:t>transformador</a:t>
            </a:r>
            <a:r>
              <a:rPr sz="2800" spc="81" dirty="0">
                <a:latin typeface="Arial Unicode MS"/>
                <a:cs typeface="Arial Unicode MS"/>
              </a:rPr>
              <a:t> </a:t>
            </a:r>
            <a:r>
              <a:rPr sz="2800" dirty="0">
                <a:latin typeface="Arial Unicode MS"/>
                <a:cs typeface="Arial Unicode MS"/>
              </a:rPr>
              <a:t>de</a:t>
            </a:r>
            <a:r>
              <a:rPr sz="2800" spc="81" dirty="0">
                <a:latin typeface="Arial Unicode MS"/>
                <a:cs typeface="Arial Unicode MS"/>
              </a:rPr>
              <a:t> </a:t>
            </a:r>
            <a:r>
              <a:rPr sz="2800" dirty="0">
                <a:latin typeface="Arial Unicode MS"/>
                <a:cs typeface="Arial Unicode MS"/>
              </a:rPr>
              <a:t>potencia</a:t>
            </a:r>
            <a:r>
              <a:rPr sz="2800" spc="81" dirty="0">
                <a:latin typeface="Arial Unicode MS"/>
                <a:cs typeface="Arial Unicode MS"/>
              </a:rPr>
              <a:t> </a:t>
            </a:r>
            <a:r>
              <a:rPr sz="2800" dirty="0">
                <a:latin typeface="Arial Unicode MS"/>
                <a:cs typeface="Arial Unicode MS"/>
              </a:rPr>
              <a:t>estrella</a:t>
            </a:r>
            <a:r>
              <a:rPr sz="2800" spc="84" dirty="0">
                <a:latin typeface="Arial Unicode MS"/>
                <a:cs typeface="Arial Unicode MS"/>
              </a:rPr>
              <a:t> </a:t>
            </a:r>
            <a:r>
              <a:rPr sz="2800" spc="37" dirty="0">
                <a:latin typeface="Arial Unicode MS"/>
                <a:cs typeface="Arial Unicode MS"/>
              </a:rPr>
              <a:t>/</a:t>
            </a:r>
            <a:r>
              <a:rPr sz="2800" spc="81" dirty="0">
                <a:latin typeface="Arial Unicode MS"/>
                <a:cs typeface="Arial Unicode MS"/>
              </a:rPr>
              <a:t> </a:t>
            </a:r>
            <a:r>
              <a:rPr sz="2800" dirty="0">
                <a:latin typeface="Arial Unicode MS"/>
                <a:cs typeface="Arial Unicode MS"/>
              </a:rPr>
              <a:t>triángulo</a:t>
            </a:r>
            <a:r>
              <a:rPr sz="2800" spc="81" dirty="0">
                <a:latin typeface="Arial Unicode MS"/>
                <a:cs typeface="Arial Unicode MS"/>
              </a:rPr>
              <a:t> </a:t>
            </a:r>
            <a:r>
              <a:rPr sz="2800" spc="-16" dirty="0">
                <a:latin typeface="Arial Unicode MS"/>
                <a:cs typeface="Arial Unicode MS"/>
              </a:rPr>
              <a:t>de</a:t>
            </a:r>
            <a:r>
              <a:rPr sz="2800" spc="125" dirty="0">
                <a:latin typeface="Arial Unicode MS"/>
                <a:cs typeface="Arial Unicode MS"/>
              </a:rPr>
              <a:t> </a:t>
            </a:r>
            <a:r>
              <a:rPr sz="2800" dirty="0">
                <a:latin typeface="Arial Unicode MS"/>
                <a:cs typeface="Arial Unicode MS"/>
              </a:rPr>
              <a:t>66/11</a:t>
            </a:r>
            <a:r>
              <a:rPr sz="2800" spc="53" dirty="0">
                <a:latin typeface="Arial Unicode MS"/>
                <a:cs typeface="Arial Unicode MS"/>
              </a:rPr>
              <a:t> </a:t>
            </a:r>
            <a:r>
              <a:rPr sz="2800" dirty="0">
                <a:latin typeface="Arial Unicode MS"/>
                <a:cs typeface="Arial Unicode MS"/>
              </a:rPr>
              <a:t>kV</a:t>
            </a:r>
            <a:r>
              <a:rPr sz="2800" spc="56" dirty="0">
                <a:latin typeface="Arial Unicode MS"/>
                <a:cs typeface="Arial Unicode MS"/>
              </a:rPr>
              <a:t> </a:t>
            </a:r>
            <a:r>
              <a:rPr sz="2800" dirty="0">
                <a:latin typeface="Arial Unicode MS"/>
                <a:cs typeface="Arial Unicode MS"/>
              </a:rPr>
              <a:t>se</a:t>
            </a:r>
            <a:r>
              <a:rPr sz="2800" spc="53" dirty="0">
                <a:latin typeface="Arial Unicode MS"/>
                <a:cs typeface="Arial Unicode MS"/>
              </a:rPr>
              <a:t> </a:t>
            </a:r>
            <a:r>
              <a:rPr sz="2800" dirty="0">
                <a:latin typeface="Arial Unicode MS"/>
                <a:cs typeface="Arial Unicode MS"/>
              </a:rPr>
              <a:t>obtuvieron</a:t>
            </a:r>
            <a:r>
              <a:rPr sz="2800" spc="56" dirty="0">
                <a:latin typeface="Arial Unicode MS"/>
                <a:cs typeface="Arial Unicode MS"/>
              </a:rPr>
              <a:t> </a:t>
            </a:r>
            <a:r>
              <a:rPr sz="2800" dirty="0">
                <a:latin typeface="Arial Unicode MS"/>
                <a:cs typeface="Arial Unicode MS"/>
              </a:rPr>
              <a:t>los</a:t>
            </a:r>
            <a:r>
              <a:rPr sz="2800" spc="53" dirty="0">
                <a:latin typeface="Arial Unicode MS"/>
                <a:cs typeface="Arial Unicode MS"/>
              </a:rPr>
              <a:t> </a:t>
            </a:r>
            <a:r>
              <a:rPr sz="2800" dirty="0">
                <a:latin typeface="Arial Unicode MS"/>
                <a:cs typeface="Arial Unicode MS"/>
              </a:rPr>
              <a:t>siguientes</a:t>
            </a:r>
            <a:r>
              <a:rPr sz="2800" spc="56" dirty="0">
                <a:latin typeface="Arial Unicode MS"/>
                <a:cs typeface="Arial Unicode MS"/>
              </a:rPr>
              <a:t> </a:t>
            </a:r>
            <a:r>
              <a:rPr sz="2800" spc="-6" dirty="0">
                <a:latin typeface="Arial Unicode MS"/>
                <a:cs typeface="Arial Unicode MS"/>
              </a:rPr>
              <a:t>resultados:</a:t>
            </a:r>
            <a:endParaRPr sz="2800" dirty="0">
              <a:latin typeface="Arial Unicode MS"/>
              <a:cs typeface="Arial Unicode MS"/>
            </a:endParaRPr>
          </a:p>
          <a:p>
            <a:pPr marL="1366114" marR="928521" lvl="1" indent="-457200" algn="just">
              <a:spcBef>
                <a:spcPts val="306"/>
              </a:spcBef>
              <a:buFont typeface="Arial" panose="020B0604020202020204" pitchFamily="34" charset="0"/>
              <a:buChar char="•"/>
            </a:pPr>
            <a:r>
              <a:rPr sz="2800" b="1" spc="-19" dirty="0">
                <a:solidFill>
                  <a:srgbClr val="0070C0"/>
                </a:solidFill>
                <a:latin typeface="Arial Unicode MS"/>
                <a:cs typeface="Arial Unicode MS"/>
              </a:rPr>
              <a:t>El</a:t>
            </a:r>
            <a:r>
              <a:rPr sz="2800" b="1" spc="25" dirty="0">
                <a:solidFill>
                  <a:srgbClr val="0070C0"/>
                </a:solidFill>
                <a:latin typeface="Arial Unicode MS"/>
                <a:cs typeface="Arial Unicode MS"/>
              </a:rPr>
              <a:t> </a:t>
            </a:r>
            <a:r>
              <a:rPr sz="2800" b="1" dirty="0">
                <a:solidFill>
                  <a:srgbClr val="0070C0"/>
                </a:solidFill>
                <a:latin typeface="Arial Unicode MS"/>
                <a:cs typeface="Arial Unicode MS"/>
              </a:rPr>
              <a:t>devanado</a:t>
            </a:r>
            <a:r>
              <a:rPr sz="2800" b="1" spc="28" dirty="0">
                <a:solidFill>
                  <a:srgbClr val="0070C0"/>
                </a:solidFill>
                <a:latin typeface="Arial Unicode MS"/>
                <a:cs typeface="Arial Unicode MS"/>
              </a:rPr>
              <a:t> </a:t>
            </a:r>
            <a:r>
              <a:rPr sz="2800" b="1" dirty="0">
                <a:solidFill>
                  <a:srgbClr val="0070C0"/>
                </a:solidFill>
                <a:latin typeface="Arial Unicode MS"/>
                <a:cs typeface="Arial Unicode MS"/>
              </a:rPr>
              <a:t>trifásico</a:t>
            </a:r>
            <a:r>
              <a:rPr sz="2800" b="1" spc="28" dirty="0">
                <a:solidFill>
                  <a:srgbClr val="0070C0"/>
                </a:solidFill>
                <a:latin typeface="Arial Unicode MS"/>
                <a:cs typeface="Arial Unicode MS"/>
              </a:rPr>
              <a:t> </a:t>
            </a:r>
            <a:r>
              <a:rPr sz="2800" b="1" dirty="0">
                <a:solidFill>
                  <a:srgbClr val="0070C0"/>
                </a:solidFill>
                <a:latin typeface="Arial Unicode MS"/>
                <a:cs typeface="Arial Unicode MS"/>
              </a:rPr>
              <a:t>de</a:t>
            </a:r>
            <a:r>
              <a:rPr sz="2800" b="1" spc="25" dirty="0">
                <a:solidFill>
                  <a:srgbClr val="0070C0"/>
                </a:solidFill>
                <a:latin typeface="Arial Unicode MS"/>
                <a:cs typeface="Arial Unicode MS"/>
              </a:rPr>
              <a:t> </a:t>
            </a:r>
            <a:r>
              <a:rPr sz="2800" b="1" dirty="0">
                <a:solidFill>
                  <a:srgbClr val="0070C0"/>
                </a:solidFill>
                <a:latin typeface="Arial Unicode MS"/>
                <a:cs typeface="Arial Unicode MS"/>
              </a:rPr>
              <a:t>66</a:t>
            </a:r>
            <a:r>
              <a:rPr sz="2800" b="1" spc="28" dirty="0">
                <a:solidFill>
                  <a:srgbClr val="0070C0"/>
                </a:solidFill>
                <a:latin typeface="Arial Unicode MS"/>
                <a:cs typeface="Arial Unicode MS"/>
              </a:rPr>
              <a:t> </a:t>
            </a:r>
            <a:r>
              <a:rPr sz="2800" b="1" dirty="0">
                <a:solidFill>
                  <a:srgbClr val="0070C0"/>
                </a:solidFill>
                <a:latin typeface="Arial Unicode MS"/>
                <a:cs typeface="Arial Unicode MS"/>
              </a:rPr>
              <a:t>kV</a:t>
            </a:r>
            <a:r>
              <a:rPr sz="2800" b="1" spc="28" dirty="0">
                <a:solidFill>
                  <a:srgbClr val="0070C0"/>
                </a:solidFill>
                <a:latin typeface="Arial Unicode MS"/>
                <a:cs typeface="Arial Unicode MS"/>
              </a:rPr>
              <a:t> </a:t>
            </a:r>
            <a:r>
              <a:rPr sz="2800" b="1" dirty="0">
                <a:solidFill>
                  <a:srgbClr val="0070C0"/>
                </a:solidFill>
                <a:latin typeface="Arial Unicode MS"/>
                <a:cs typeface="Arial Unicode MS"/>
              </a:rPr>
              <a:t>a</a:t>
            </a:r>
            <a:r>
              <a:rPr sz="2800" b="1" spc="28" dirty="0">
                <a:solidFill>
                  <a:srgbClr val="0070C0"/>
                </a:solidFill>
                <a:latin typeface="Arial Unicode MS"/>
                <a:cs typeface="Arial Unicode MS"/>
              </a:rPr>
              <a:t> </a:t>
            </a:r>
            <a:r>
              <a:rPr sz="2800" b="1" dirty="0">
                <a:solidFill>
                  <a:srgbClr val="0070C0"/>
                </a:solidFill>
                <a:latin typeface="Arial Unicode MS"/>
                <a:cs typeface="Arial Unicode MS"/>
              </a:rPr>
              <a:t>tierra</a:t>
            </a:r>
            <a:r>
              <a:rPr sz="2800" b="1" spc="25" dirty="0">
                <a:solidFill>
                  <a:srgbClr val="0070C0"/>
                </a:solidFill>
                <a:latin typeface="Arial Unicode MS"/>
                <a:cs typeface="Arial Unicode MS"/>
              </a:rPr>
              <a:t> </a:t>
            </a:r>
            <a:r>
              <a:rPr sz="2800" b="1" dirty="0">
                <a:solidFill>
                  <a:srgbClr val="0070C0"/>
                </a:solidFill>
                <a:latin typeface="Arial Unicode MS"/>
                <a:cs typeface="Arial Unicode MS"/>
              </a:rPr>
              <a:t>es</a:t>
            </a:r>
            <a:r>
              <a:rPr sz="2800" b="1" spc="28" dirty="0">
                <a:solidFill>
                  <a:srgbClr val="0070C0"/>
                </a:solidFill>
                <a:latin typeface="Arial Unicode MS"/>
                <a:cs typeface="Arial Unicode MS"/>
              </a:rPr>
              <a:t> </a:t>
            </a:r>
            <a:r>
              <a:rPr sz="2800" b="1" dirty="0">
                <a:solidFill>
                  <a:srgbClr val="0070C0"/>
                </a:solidFill>
                <a:latin typeface="Arial Unicode MS"/>
                <a:cs typeface="Arial Unicode MS"/>
              </a:rPr>
              <a:t>de</a:t>
            </a:r>
            <a:r>
              <a:rPr sz="2800" b="1" spc="28" dirty="0">
                <a:solidFill>
                  <a:srgbClr val="0070C0"/>
                </a:solidFill>
                <a:latin typeface="Arial Unicode MS"/>
                <a:cs typeface="Arial Unicode MS"/>
              </a:rPr>
              <a:t> </a:t>
            </a:r>
            <a:r>
              <a:rPr sz="2800" b="1" dirty="0">
                <a:solidFill>
                  <a:srgbClr val="0070C0"/>
                </a:solidFill>
                <a:latin typeface="Arial Unicode MS"/>
                <a:cs typeface="Arial Unicode MS"/>
              </a:rPr>
              <a:t>5000</a:t>
            </a:r>
            <a:r>
              <a:rPr sz="2800" b="1" spc="28" dirty="0">
                <a:solidFill>
                  <a:srgbClr val="0070C0"/>
                </a:solidFill>
                <a:latin typeface="Arial Unicode MS"/>
                <a:cs typeface="Arial Unicode MS"/>
              </a:rPr>
              <a:t> </a:t>
            </a:r>
            <a:r>
              <a:rPr sz="2800" b="1" dirty="0">
                <a:solidFill>
                  <a:srgbClr val="0070C0"/>
                </a:solidFill>
                <a:latin typeface="Arial Unicode MS"/>
                <a:cs typeface="Arial Unicode MS"/>
              </a:rPr>
              <a:t>MΩ.</a:t>
            </a:r>
            <a:r>
              <a:rPr sz="2800" b="1" spc="25" dirty="0">
                <a:solidFill>
                  <a:srgbClr val="0070C0"/>
                </a:solidFill>
                <a:latin typeface="Arial Unicode MS"/>
                <a:cs typeface="Arial Unicode MS"/>
              </a:rPr>
              <a:t> </a:t>
            </a:r>
            <a:r>
              <a:rPr sz="2800" b="1" spc="-16" dirty="0">
                <a:solidFill>
                  <a:srgbClr val="0070C0"/>
                </a:solidFill>
                <a:latin typeface="Arial Unicode MS"/>
                <a:cs typeface="Arial Unicode MS"/>
              </a:rPr>
              <a:t>El</a:t>
            </a:r>
            <a:r>
              <a:rPr sz="2800" b="1" spc="125" dirty="0">
                <a:solidFill>
                  <a:srgbClr val="0070C0"/>
                </a:solidFill>
                <a:latin typeface="Arial Unicode MS"/>
                <a:cs typeface="Arial Unicode MS"/>
              </a:rPr>
              <a:t> </a:t>
            </a:r>
            <a:r>
              <a:rPr sz="2800" b="1" dirty="0">
                <a:solidFill>
                  <a:srgbClr val="0070C0"/>
                </a:solidFill>
                <a:latin typeface="Arial Unicode MS"/>
                <a:cs typeface="Arial Unicode MS"/>
              </a:rPr>
              <a:t>devanado</a:t>
            </a:r>
            <a:r>
              <a:rPr sz="2800" b="1" spc="28" dirty="0">
                <a:solidFill>
                  <a:srgbClr val="0070C0"/>
                </a:solidFill>
                <a:latin typeface="Arial Unicode MS"/>
                <a:cs typeface="Arial Unicode MS"/>
              </a:rPr>
              <a:t> </a:t>
            </a:r>
            <a:r>
              <a:rPr sz="2800" b="1" dirty="0">
                <a:solidFill>
                  <a:srgbClr val="0070C0"/>
                </a:solidFill>
                <a:latin typeface="Arial Unicode MS"/>
                <a:cs typeface="Arial Unicode MS"/>
              </a:rPr>
              <a:t>trifásico</a:t>
            </a:r>
            <a:r>
              <a:rPr sz="2800" b="1" spc="31" dirty="0">
                <a:solidFill>
                  <a:srgbClr val="0070C0"/>
                </a:solidFill>
                <a:latin typeface="Arial Unicode MS"/>
                <a:cs typeface="Arial Unicode MS"/>
              </a:rPr>
              <a:t> </a:t>
            </a:r>
            <a:r>
              <a:rPr sz="2800" b="1" dirty="0">
                <a:solidFill>
                  <a:srgbClr val="0070C0"/>
                </a:solidFill>
                <a:latin typeface="Arial Unicode MS"/>
                <a:cs typeface="Arial Unicode MS"/>
              </a:rPr>
              <a:t>de</a:t>
            </a:r>
            <a:r>
              <a:rPr sz="2800" b="1" spc="31" dirty="0">
                <a:solidFill>
                  <a:srgbClr val="0070C0"/>
                </a:solidFill>
                <a:latin typeface="Arial Unicode MS"/>
                <a:cs typeface="Arial Unicode MS"/>
              </a:rPr>
              <a:t> </a:t>
            </a:r>
            <a:r>
              <a:rPr sz="2800" b="1" dirty="0">
                <a:solidFill>
                  <a:srgbClr val="0070C0"/>
                </a:solidFill>
                <a:latin typeface="Arial Unicode MS"/>
                <a:cs typeface="Arial Unicode MS"/>
              </a:rPr>
              <a:t>11</a:t>
            </a:r>
            <a:r>
              <a:rPr sz="2800" b="1" spc="31" dirty="0">
                <a:solidFill>
                  <a:srgbClr val="0070C0"/>
                </a:solidFill>
                <a:latin typeface="Arial Unicode MS"/>
                <a:cs typeface="Arial Unicode MS"/>
              </a:rPr>
              <a:t> </a:t>
            </a:r>
            <a:r>
              <a:rPr sz="2800" b="1" dirty="0">
                <a:solidFill>
                  <a:srgbClr val="0070C0"/>
                </a:solidFill>
                <a:latin typeface="Arial Unicode MS"/>
                <a:cs typeface="Arial Unicode MS"/>
              </a:rPr>
              <a:t>kV</a:t>
            </a:r>
            <a:r>
              <a:rPr sz="2800" b="1" spc="31" dirty="0">
                <a:solidFill>
                  <a:srgbClr val="0070C0"/>
                </a:solidFill>
                <a:latin typeface="Arial Unicode MS"/>
                <a:cs typeface="Arial Unicode MS"/>
              </a:rPr>
              <a:t> </a:t>
            </a:r>
            <a:r>
              <a:rPr sz="2800" b="1" dirty="0">
                <a:solidFill>
                  <a:srgbClr val="0070C0"/>
                </a:solidFill>
                <a:latin typeface="Arial Unicode MS"/>
                <a:cs typeface="Arial Unicode MS"/>
              </a:rPr>
              <a:t>a</a:t>
            </a:r>
            <a:r>
              <a:rPr sz="2800" b="1" spc="31" dirty="0">
                <a:solidFill>
                  <a:srgbClr val="0070C0"/>
                </a:solidFill>
                <a:latin typeface="Arial Unicode MS"/>
                <a:cs typeface="Arial Unicode MS"/>
              </a:rPr>
              <a:t> </a:t>
            </a:r>
            <a:r>
              <a:rPr sz="2800" b="1" dirty="0">
                <a:solidFill>
                  <a:srgbClr val="0070C0"/>
                </a:solidFill>
                <a:latin typeface="Arial Unicode MS"/>
                <a:cs typeface="Arial Unicode MS"/>
              </a:rPr>
              <a:t>tierra</a:t>
            </a:r>
            <a:r>
              <a:rPr sz="2800" b="1" spc="31" dirty="0">
                <a:solidFill>
                  <a:srgbClr val="0070C0"/>
                </a:solidFill>
                <a:latin typeface="Arial Unicode MS"/>
                <a:cs typeface="Arial Unicode MS"/>
              </a:rPr>
              <a:t> </a:t>
            </a:r>
            <a:r>
              <a:rPr sz="2800" b="1" dirty="0">
                <a:solidFill>
                  <a:srgbClr val="0070C0"/>
                </a:solidFill>
                <a:latin typeface="Arial Unicode MS"/>
                <a:cs typeface="Arial Unicode MS"/>
              </a:rPr>
              <a:t>es</a:t>
            </a:r>
            <a:r>
              <a:rPr sz="2800" b="1" spc="31" dirty="0">
                <a:solidFill>
                  <a:srgbClr val="0070C0"/>
                </a:solidFill>
                <a:latin typeface="Arial Unicode MS"/>
                <a:cs typeface="Arial Unicode MS"/>
              </a:rPr>
              <a:t> </a:t>
            </a:r>
            <a:r>
              <a:rPr sz="2800" b="1" dirty="0">
                <a:solidFill>
                  <a:srgbClr val="0070C0"/>
                </a:solidFill>
                <a:latin typeface="Arial Unicode MS"/>
                <a:cs typeface="Arial Unicode MS"/>
              </a:rPr>
              <a:t>de</a:t>
            </a:r>
            <a:r>
              <a:rPr sz="2800" b="1" spc="31" dirty="0">
                <a:solidFill>
                  <a:srgbClr val="0070C0"/>
                </a:solidFill>
                <a:latin typeface="Arial Unicode MS"/>
                <a:cs typeface="Arial Unicode MS"/>
              </a:rPr>
              <a:t> </a:t>
            </a:r>
            <a:r>
              <a:rPr sz="2800" b="1" dirty="0">
                <a:solidFill>
                  <a:srgbClr val="0070C0"/>
                </a:solidFill>
                <a:latin typeface="Arial Unicode MS"/>
                <a:cs typeface="Arial Unicode MS"/>
              </a:rPr>
              <a:t>1000</a:t>
            </a:r>
            <a:r>
              <a:rPr sz="2800" b="1" spc="31" dirty="0">
                <a:solidFill>
                  <a:srgbClr val="0070C0"/>
                </a:solidFill>
                <a:latin typeface="Arial Unicode MS"/>
                <a:cs typeface="Arial Unicode MS"/>
              </a:rPr>
              <a:t> </a:t>
            </a:r>
            <a:r>
              <a:rPr sz="2800" b="1" spc="-16" dirty="0">
                <a:solidFill>
                  <a:srgbClr val="0070C0"/>
                </a:solidFill>
                <a:latin typeface="Arial Unicode MS"/>
                <a:cs typeface="Arial Unicode MS"/>
              </a:rPr>
              <a:t>MΩ.</a:t>
            </a:r>
            <a:endParaRPr sz="2800" b="1" dirty="0">
              <a:solidFill>
                <a:srgbClr val="0070C0"/>
              </a:solidFill>
              <a:latin typeface="Arial Unicode MS"/>
              <a:cs typeface="Arial Unicode MS"/>
            </a:endParaRPr>
          </a:p>
          <a:p>
            <a:pPr marL="1366114" lvl="1" indent="-457200" algn="just">
              <a:spcBef>
                <a:spcPts val="221"/>
              </a:spcBef>
              <a:buFont typeface="Arial" panose="020B0604020202020204" pitchFamily="34" charset="0"/>
              <a:buChar char="•"/>
            </a:pPr>
            <a:r>
              <a:rPr sz="2800" b="1" spc="-19" dirty="0">
                <a:solidFill>
                  <a:srgbClr val="0070C0"/>
                </a:solidFill>
                <a:latin typeface="Arial Unicode MS"/>
                <a:cs typeface="Arial Unicode MS"/>
              </a:rPr>
              <a:t>El</a:t>
            </a:r>
            <a:r>
              <a:rPr sz="2800" b="1" spc="19" dirty="0">
                <a:solidFill>
                  <a:srgbClr val="0070C0"/>
                </a:solidFill>
                <a:latin typeface="Arial Unicode MS"/>
                <a:cs typeface="Arial Unicode MS"/>
              </a:rPr>
              <a:t> </a:t>
            </a:r>
            <a:r>
              <a:rPr sz="2800" b="1" dirty="0">
                <a:solidFill>
                  <a:srgbClr val="0070C0"/>
                </a:solidFill>
                <a:latin typeface="Arial Unicode MS"/>
                <a:cs typeface="Arial Unicode MS"/>
              </a:rPr>
              <a:t>devanado</a:t>
            </a:r>
            <a:r>
              <a:rPr sz="2800" b="1" spc="22" dirty="0">
                <a:solidFill>
                  <a:srgbClr val="0070C0"/>
                </a:solidFill>
                <a:latin typeface="Arial Unicode MS"/>
                <a:cs typeface="Arial Unicode MS"/>
              </a:rPr>
              <a:t> </a:t>
            </a:r>
            <a:r>
              <a:rPr sz="2800" b="1" dirty="0">
                <a:solidFill>
                  <a:srgbClr val="0070C0"/>
                </a:solidFill>
                <a:latin typeface="Arial Unicode MS"/>
                <a:cs typeface="Arial Unicode MS"/>
              </a:rPr>
              <a:t>trifásico</a:t>
            </a:r>
            <a:r>
              <a:rPr sz="2800" b="1" spc="19" dirty="0">
                <a:solidFill>
                  <a:srgbClr val="0070C0"/>
                </a:solidFill>
                <a:latin typeface="Arial Unicode MS"/>
                <a:cs typeface="Arial Unicode MS"/>
              </a:rPr>
              <a:t> </a:t>
            </a:r>
            <a:r>
              <a:rPr sz="2800" b="1" dirty="0">
                <a:solidFill>
                  <a:srgbClr val="0070C0"/>
                </a:solidFill>
                <a:latin typeface="Arial Unicode MS"/>
                <a:cs typeface="Arial Unicode MS"/>
              </a:rPr>
              <a:t>de</a:t>
            </a:r>
            <a:r>
              <a:rPr sz="2800" b="1" spc="22" dirty="0">
                <a:solidFill>
                  <a:srgbClr val="0070C0"/>
                </a:solidFill>
                <a:latin typeface="Arial Unicode MS"/>
                <a:cs typeface="Arial Unicode MS"/>
              </a:rPr>
              <a:t> </a:t>
            </a:r>
            <a:r>
              <a:rPr sz="2800" b="1" dirty="0">
                <a:solidFill>
                  <a:srgbClr val="0070C0"/>
                </a:solidFill>
                <a:latin typeface="Arial Unicode MS"/>
                <a:cs typeface="Arial Unicode MS"/>
              </a:rPr>
              <a:t>66</a:t>
            </a:r>
            <a:r>
              <a:rPr sz="2800" b="1" spc="19" dirty="0">
                <a:solidFill>
                  <a:srgbClr val="0070C0"/>
                </a:solidFill>
                <a:latin typeface="Arial Unicode MS"/>
                <a:cs typeface="Arial Unicode MS"/>
              </a:rPr>
              <a:t> </a:t>
            </a:r>
            <a:r>
              <a:rPr sz="2800" b="1" dirty="0">
                <a:solidFill>
                  <a:srgbClr val="0070C0"/>
                </a:solidFill>
                <a:latin typeface="Arial Unicode MS"/>
                <a:cs typeface="Arial Unicode MS"/>
              </a:rPr>
              <a:t>kV</a:t>
            </a:r>
            <a:r>
              <a:rPr sz="2800" b="1" spc="22" dirty="0">
                <a:solidFill>
                  <a:srgbClr val="0070C0"/>
                </a:solidFill>
                <a:latin typeface="Arial Unicode MS"/>
                <a:cs typeface="Arial Unicode MS"/>
              </a:rPr>
              <a:t> </a:t>
            </a:r>
            <a:r>
              <a:rPr sz="2800" b="1" dirty="0">
                <a:solidFill>
                  <a:srgbClr val="0070C0"/>
                </a:solidFill>
                <a:latin typeface="Arial Unicode MS"/>
                <a:cs typeface="Arial Unicode MS"/>
              </a:rPr>
              <a:t>al</a:t>
            </a:r>
            <a:r>
              <a:rPr sz="2800" b="1" spc="22" dirty="0">
                <a:solidFill>
                  <a:srgbClr val="0070C0"/>
                </a:solidFill>
                <a:latin typeface="Arial Unicode MS"/>
                <a:cs typeface="Arial Unicode MS"/>
              </a:rPr>
              <a:t> </a:t>
            </a:r>
            <a:r>
              <a:rPr sz="2800" b="1" dirty="0">
                <a:solidFill>
                  <a:srgbClr val="0070C0"/>
                </a:solidFill>
                <a:latin typeface="Arial Unicode MS"/>
                <a:cs typeface="Arial Unicode MS"/>
              </a:rPr>
              <a:t>devanado</a:t>
            </a:r>
            <a:r>
              <a:rPr sz="2800" b="1" spc="19" dirty="0">
                <a:solidFill>
                  <a:srgbClr val="0070C0"/>
                </a:solidFill>
                <a:latin typeface="Arial Unicode MS"/>
                <a:cs typeface="Arial Unicode MS"/>
              </a:rPr>
              <a:t> </a:t>
            </a:r>
            <a:r>
              <a:rPr sz="2800" b="1" dirty="0">
                <a:solidFill>
                  <a:srgbClr val="0070C0"/>
                </a:solidFill>
                <a:latin typeface="Arial Unicode MS"/>
                <a:cs typeface="Arial Unicode MS"/>
              </a:rPr>
              <a:t>de</a:t>
            </a:r>
            <a:r>
              <a:rPr sz="2800" b="1" spc="22" dirty="0">
                <a:solidFill>
                  <a:srgbClr val="0070C0"/>
                </a:solidFill>
                <a:latin typeface="Arial Unicode MS"/>
                <a:cs typeface="Arial Unicode MS"/>
              </a:rPr>
              <a:t> </a:t>
            </a:r>
            <a:r>
              <a:rPr sz="2800" b="1" dirty="0">
                <a:solidFill>
                  <a:srgbClr val="0070C0"/>
                </a:solidFill>
                <a:latin typeface="Arial Unicode MS"/>
                <a:cs typeface="Arial Unicode MS"/>
              </a:rPr>
              <a:t>11</a:t>
            </a:r>
            <a:r>
              <a:rPr sz="2800" b="1" spc="19" dirty="0">
                <a:solidFill>
                  <a:srgbClr val="0070C0"/>
                </a:solidFill>
                <a:latin typeface="Arial Unicode MS"/>
                <a:cs typeface="Arial Unicode MS"/>
              </a:rPr>
              <a:t> </a:t>
            </a:r>
            <a:r>
              <a:rPr sz="2800" b="1" dirty="0">
                <a:solidFill>
                  <a:srgbClr val="0070C0"/>
                </a:solidFill>
                <a:latin typeface="Arial Unicode MS"/>
                <a:cs typeface="Arial Unicode MS"/>
              </a:rPr>
              <a:t>kV</a:t>
            </a:r>
            <a:r>
              <a:rPr sz="2800" b="1" spc="22" dirty="0">
                <a:solidFill>
                  <a:srgbClr val="0070C0"/>
                </a:solidFill>
                <a:latin typeface="Arial Unicode MS"/>
                <a:cs typeface="Arial Unicode MS"/>
              </a:rPr>
              <a:t> </a:t>
            </a:r>
            <a:r>
              <a:rPr sz="2800" b="1" dirty="0">
                <a:solidFill>
                  <a:srgbClr val="0070C0"/>
                </a:solidFill>
                <a:latin typeface="Arial Unicode MS"/>
                <a:cs typeface="Arial Unicode MS"/>
              </a:rPr>
              <a:t>es</a:t>
            </a:r>
            <a:r>
              <a:rPr sz="2800" b="1" spc="22" dirty="0">
                <a:solidFill>
                  <a:srgbClr val="0070C0"/>
                </a:solidFill>
                <a:latin typeface="Arial Unicode MS"/>
                <a:cs typeface="Arial Unicode MS"/>
              </a:rPr>
              <a:t> </a:t>
            </a:r>
            <a:r>
              <a:rPr sz="2800" b="1" dirty="0">
                <a:solidFill>
                  <a:srgbClr val="0070C0"/>
                </a:solidFill>
                <a:latin typeface="Arial Unicode MS"/>
                <a:cs typeface="Arial Unicode MS"/>
              </a:rPr>
              <a:t>de</a:t>
            </a:r>
            <a:r>
              <a:rPr sz="2800" b="1" spc="19" dirty="0">
                <a:solidFill>
                  <a:srgbClr val="0070C0"/>
                </a:solidFill>
                <a:latin typeface="Arial Unicode MS"/>
                <a:cs typeface="Arial Unicode MS"/>
              </a:rPr>
              <a:t> </a:t>
            </a:r>
            <a:r>
              <a:rPr sz="2800" b="1" dirty="0">
                <a:solidFill>
                  <a:srgbClr val="0070C0"/>
                </a:solidFill>
                <a:latin typeface="Arial Unicode MS"/>
                <a:cs typeface="Arial Unicode MS"/>
              </a:rPr>
              <a:t>1500</a:t>
            </a:r>
            <a:r>
              <a:rPr sz="2800" b="1" spc="22" dirty="0">
                <a:solidFill>
                  <a:srgbClr val="0070C0"/>
                </a:solidFill>
                <a:latin typeface="Arial Unicode MS"/>
                <a:cs typeface="Arial Unicode MS"/>
              </a:rPr>
              <a:t> </a:t>
            </a:r>
            <a:r>
              <a:rPr sz="2800" b="1" spc="-16" dirty="0">
                <a:solidFill>
                  <a:srgbClr val="0070C0"/>
                </a:solidFill>
                <a:latin typeface="Arial Unicode MS"/>
                <a:cs typeface="Arial Unicode MS"/>
              </a:rPr>
              <a:t>MΩ.</a:t>
            </a:r>
            <a:endParaRPr sz="2800" b="1" dirty="0">
              <a:solidFill>
                <a:srgbClr val="0070C0"/>
              </a:solidFill>
              <a:latin typeface="Arial Unicode MS"/>
              <a:cs typeface="Arial Unicode MS"/>
            </a:endParaRPr>
          </a:p>
          <a:p>
            <a:pPr algn="just">
              <a:spcBef>
                <a:spcPts val="28"/>
              </a:spcBef>
            </a:pPr>
            <a:endParaRPr sz="2800" dirty="0">
              <a:latin typeface="Arial Unicode MS"/>
              <a:cs typeface="Arial Unicode MS"/>
            </a:endParaRPr>
          </a:p>
          <a:p>
            <a:pPr algn="just"/>
            <a:r>
              <a:rPr sz="2800" dirty="0">
                <a:latin typeface="Arial Unicode MS"/>
                <a:cs typeface="Arial Unicode MS"/>
              </a:rPr>
              <a:t>Referirse</a:t>
            </a:r>
            <a:r>
              <a:rPr sz="2800" spc="31" dirty="0">
                <a:latin typeface="Arial Unicode MS"/>
                <a:cs typeface="Arial Unicode MS"/>
              </a:rPr>
              <a:t> </a:t>
            </a:r>
            <a:r>
              <a:rPr sz="2800" dirty="0">
                <a:latin typeface="Arial Unicode MS"/>
                <a:cs typeface="Arial Unicode MS"/>
              </a:rPr>
              <a:t>a</a:t>
            </a:r>
            <a:r>
              <a:rPr sz="2800" spc="31" dirty="0">
                <a:latin typeface="Arial Unicode MS"/>
                <a:cs typeface="Arial Unicode MS"/>
              </a:rPr>
              <a:t> </a:t>
            </a:r>
            <a:r>
              <a:rPr sz="2800" dirty="0">
                <a:solidFill>
                  <a:srgbClr val="007FAC"/>
                </a:solidFill>
                <a:latin typeface="Arial Unicode MS"/>
                <a:cs typeface="Arial Unicode MS"/>
              </a:rPr>
              <a:t>Figura</a:t>
            </a:r>
            <a:r>
              <a:rPr sz="2800" spc="31" dirty="0">
                <a:solidFill>
                  <a:srgbClr val="007FAC"/>
                </a:solidFill>
                <a:latin typeface="Arial Unicode MS"/>
                <a:cs typeface="Arial Unicode MS"/>
              </a:rPr>
              <a:t> </a:t>
            </a:r>
            <a:r>
              <a:rPr sz="2800" spc="-6" dirty="0">
                <a:solidFill>
                  <a:srgbClr val="007FAC"/>
                </a:solidFill>
                <a:latin typeface="Arial Unicode MS"/>
                <a:cs typeface="Arial Unicode MS"/>
              </a:rPr>
              <a:t>5.14</a:t>
            </a:r>
            <a:r>
              <a:rPr sz="2800" spc="-6" dirty="0">
                <a:latin typeface="Arial Unicode MS"/>
                <a:cs typeface="Arial Unicode MS"/>
              </a:rPr>
              <a:t>.</a:t>
            </a:r>
            <a:endParaRPr sz="2800" dirty="0">
              <a:latin typeface="Arial Unicode MS"/>
              <a:cs typeface="Arial Unicode MS"/>
            </a:endParaRPr>
          </a:p>
          <a:p>
            <a:pPr marR="3174" algn="just">
              <a:spcBef>
                <a:spcPts val="19"/>
              </a:spcBef>
            </a:pPr>
            <a:r>
              <a:rPr sz="2800" dirty="0">
                <a:latin typeface="Arial Unicode MS"/>
                <a:cs typeface="Arial Unicode MS"/>
              </a:rPr>
              <a:t>La</a:t>
            </a:r>
            <a:r>
              <a:rPr sz="2800" spc="56" dirty="0">
                <a:latin typeface="Arial Unicode MS"/>
                <a:cs typeface="Arial Unicode MS"/>
              </a:rPr>
              <a:t> </a:t>
            </a:r>
            <a:r>
              <a:rPr sz="2800" dirty="0">
                <a:latin typeface="Arial Unicode MS"/>
                <a:cs typeface="Arial Unicode MS"/>
              </a:rPr>
              <a:t>resistencia</a:t>
            </a:r>
            <a:r>
              <a:rPr sz="2800" spc="56" dirty="0">
                <a:latin typeface="Arial Unicode MS"/>
                <a:cs typeface="Arial Unicode MS"/>
              </a:rPr>
              <a:t> </a:t>
            </a:r>
            <a:r>
              <a:rPr sz="2800" dirty="0">
                <a:latin typeface="Arial Unicode MS"/>
                <a:cs typeface="Arial Unicode MS"/>
              </a:rPr>
              <a:t>de</a:t>
            </a:r>
            <a:r>
              <a:rPr sz="2800" spc="56" dirty="0">
                <a:latin typeface="Arial Unicode MS"/>
                <a:cs typeface="Arial Unicode MS"/>
              </a:rPr>
              <a:t> </a:t>
            </a:r>
            <a:r>
              <a:rPr sz="2800" dirty="0">
                <a:latin typeface="Arial Unicode MS"/>
                <a:cs typeface="Arial Unicode MS"/>
              </a:rPr>
              <a:t>aislamiento</a:t>
            </a:r>
            <a:r>
              <a:rPr sz="2800" spc="56" dirty="0">
                <a:latin typeface="Arial Unicode MS"/>
                <a:cs typeface="Arial Unicode MS"/>
              </a:rPr>
              <a:t> </a:t>
            </a:r>
            <a:r>
              <a:rPr sz="2800" dirty="0">
                <a:latin typeface="Arial Unicode MS"/>
                <a:cs typeface="Arial Unicode MS"/>
              </a:rPr>
              <a:t>medida</a:t>
            </a:r>
            <a:r>
              <a:rPr sz="2800" spc="56" dirty="0">
                <a:latin typeface="Arial Unicode MS"/>
                <a:cs typeface="Arial Unicode MS"/>
              </a:rPr>
              <a:t> </a:t>
            </a:r>
            <a:r>
              <a:rPr sz="2800" dirty="0">
                <a:latin typeface="Arial Unicode MS"/>
                <a:cs typeface="Arial Unicode MS"/>
              </a:rPr>
              <a:t>durante</a:t>
            </a:r>
            <a:r>
              <a:rPr sz="2800" spc="56" dirty="0">
                <a:latin typeface="Arial Unicode MS"/>
                <a:cs typeface="Arial Unicode MS"/>
              </a:rPr>
              <a:t> </a:t>
            </a:r>
            <a:r>
              <a:rPr sz="2800" dirty="0">
                <a:latin typeface="Arial Unicode MS"/>
                <a:cs typeface="Arial Unicode MS"/>
              </a:rPr>
              <a:t>1</a:t>
            </a:r>
            <a:r>
              <a:rPr sz="2800" spc="56" dirty="0">
                <a:latin typeface="Arial Unicode MS"/>
                <a:cs typeface="Arial Unicode MS"/>
              </a:rPr>
              <a:t> </a:t>
            </a:r>
            <a:r>
              <a:rPr sz="2800" spc="31" dirty="0">
                <a:latin typeface="Arial Unicode MS"/>
                <a:cs typeface="Arial Unicode MS"/>
              </a:rPr>
              <a:t>minuto</a:t>
            </a:r>
            <a:r>
              <a:rPr sz="2800" spc="60" dirty="0">
                <a:latin typeface="Arial Unicode MS"/>
                <a:cs typeface="Arial Unicode MS"/>
              </a:rPr>
              <a:t> </a:t>
            </a:r>
            <a:r>
              <a:rPr sz="2800" dirty="0">
                <a:latin typeface="Arial Unicode MS"/>
                <a:cs typeface="Arial Unicode MS"/>
              </a:rPr>
              <a:t>se</a:t>
            </a:r>
            <a:r>
              <a:rPr sz="2800" spc="56" dirty="0">
                <a:latin typeface="Arial Unicode MS"/>
                <a:cs typeface="Arial Unicode MS"/>
              </a:rPr>
              <a:t> </a:t>
            </a:r>
            <a:r>
              <a:rPr sz="2800" dirty="0">
                <a:latin typeface="Arial Unicode MS"/>
                <a:cs typeface="Arial Unicode MS"/>
              </a:rPr>
              <a:t>llama</a:t>
            </a:r>
            <a:r>
              <a:rPr sz="2800" spc="56" dirty="0">
                <a:latin typeface="Arial Unicode MS"/>
                <a:cs typeface="Arial Unicode MS"/>
              </a:rPr>
              <a:t> </a:t>
            </a:r>
            <a:r>
              <a:rPr sz="2800" spc="-12" dirty="0">
                <a:latin typeface="Arial Unicode MS"/>
                <a:cs typeface="Arial Unicode MS"/>
              </a:rPr>
              <a:t>R60.</a:t>
            </a:r>
            <a:r>
              <a:rPr sz="2800" spc="56" dirty="0">
                <a:latin typeface="Arial Unicode MS"/>
                <a:cs typeface="Arial Unicode MS"/>
              </a:rPr>
              <a:t> </a:t>
            </a:r>
            <a:r>
              <a:rPr sz="2800" dirty="0">
                <a:latin typeface="Arial Unicode MS"/>
                <a:cs typeface="Arial Unicode MS"/>
              </a:rPr>
              <a:t>También</a:t>
            </a:r>
            <a:r>
              <a:rPr sz="2800" spc="56" dirty="0">
                <a:latin typeface="Arial Unicode MS"/>
                <a:cs typeface="Arial Unicode MS"/>
              </a:rPr>
              <a:t> </a:t>
            </a:r>
            <a:r>
              <a:rPr sz="2800" spc="-16" dirty="0">
                <a:latin typeface="Arial Unicode MS"/>
                <a:cs typeface="Arial Unicode MS"/>
              </a:rPr>
              <a:t>se</a:t>
            </a:r>
            <a:r>
              <a:rPr sz="2800" dirty="0">
                <a:latin typeface="Arial Unicode MS"/>
                <a:cs typeface="Arial Unicode MS"/>
              </a:rPr>
              <a:t> mide</a:t>
            </a:r>
            <a:r>
              <a:rPr sz="2800" spc="62" dirty="0">
                <a:latin typeface="Arial Unicode MS"/>
                <a:cs typeface="Arial Unicode MS"/>
              </a:rPr>
              <a:t> </a:t>
            </a:r>
            <a:r>
              <a:rPr sz="2800" dirty="0">
                <a:latin typeface="Arial Unicode MS"/>
                <a:cs typeface="Arial Unicode MS"/>
              </a:rPr>
              <a:t>durante</a:t>
            </a:r>
            <a:r>
              <a:rPr sz="2800" spc="66" dirty="0">
                <a:latin typeface="Arial Unicode MS"/>
                <a:cs typeface="Arial Unicode MS"/>
              </a:rPr>
              <a:t> </a:t>
            </a:r>
            <a:r>
              <a:rPr sz="2800" dirty="0">
                <a:latin typeface="Arial Unicode MS"/>
                <a:cs typeface="Arial Unicode MS"/>
              </a:rPr>
              <a:t>15</a:t>
            </a:r>
            <a:r>
              <a:rPr sz="2800" spc="62" dirty="0">
                <a:latin typeface="Arial Unicode MS"/>
                <a:cs typeface="Arial Unicode MS"/>
              </a:rPr>
              <a:t> </a:t>
            </a:r>
            <a:r>
              <a:rPr sz="2800" dirty="0">
                <a:latin typeface="Arial Unicode MS"/>
                <a:cs typeface="Arial Unicode MS"/>
              </a:rPr>
              <a:t>segundos</a:t>
            </a:r>
            <a:r>
              <a:rPr sz="2800" spc="66" dirty="0">
                <a:latin typeface="Arial Unicode MS"/>
                <a:cs typeface="Arial Unicode MS"/>
              </a:rPr>
              <a:t> </a:t>
            </a:r>
            <a:r>
              <a:rPr sz="2800" dirty="0">
                <a:latin typeface="Arial Unicode MS"/>
                <a:cs typeface="Arial Unicode MS"/>
              </a:rPr>
              <a:t>a</a:t>
            </a:r>
            <a:r>
              <a:rPr sz="2800" spc="66" dirty="0">
                <a:latin typeface="Arial Unicode MS"/>
                <a:cs typeface="Arial Unicode MS"/>
              </a:rPr>
              <a:t> </a:t>
            </a:r>
            <a:r>
              <a:rPr sz="2800" dirty="0">
                <a:latin typeface="Arial Unicode MS"/>
                <a:cs typeface="Arial Unicode MS"/>
              </a:rPr>
              <a:t>la</a:t>
            </a:r>
            <a:r>
              <a:rPr sz="2800" spc="62" dirty="0">
                <a:latin typeface="Arial Unicode MS"/>
                <a:cs typeface="Arial Unicode MS"/>
              </a:rPr>
              <a:t> </a:t>
            </a:r>
            <a:r>
              <a:rPr sz="2800" dirty="0">
                <a:latin typeface="Arial Unicode MS"/>
                <a:cs typeface="Arial Unicode MS"/>
              </a:rPr>
              <a:t>temperatura</a:t>
            </a:r>
            <a:r>
              <a:rPr sz="2800" spc="66" dirty="0">
                <a:latin typeface="Arial Unicode MS"/>
                <a:cs typeface="Arial Unicode MS"/>
              </a:rPr>
              <a:t> </a:t>
            </a:r>
            <a:r>
              <a:rPr sz="2800" dirty="0">
                <a:latin typeface="Arial Unicode MS"/>
                <a:cs typeface="Arial Unicode MS"/>
              </a:rPr>
              <a:t>del</a:t>
            </a:r>
            <a:r>
              <a:rPr sz="2800" spc="66" dirty="0">
                <a:latin typeface="Arial Unicode MS"/>
                <a:cs typeface="Arial Unicode MS"/>
              </a:rPr>
              <a:t> </a:t>
            </a:r>
            <a:r>
              <a:rPr sz="2800" dirty="0">
                <a:latin typeface="Arial Unicode MS"/>
                <a:cs typeface="Arial Unicode MS"/>
              </a:rPr>
              <a:t>sitio.</a:t>
            </a:r>
            <a:r>
              <a:rPr sz="2800" spc="62" dirty="0">
                <a:latin typeface="Arial Unicode MS"/>
                <a:cs typeface="Arial Unicode MS"/>
              </a:rPr>
              <a:t> </a:t>
            </a:r>
            <a:r>
              <a:rPr sz="2800" dirty="0">
                <a:latin typeface="Arial Unicode MS"/>
                <a:cs typeface="Arial Unicode MS"/>
              </a:rPr>
              <a:t>Estos</a:t>
            </a:r>
            <a:r>
              <a:rPr sz="2800" spc="66" dirty="0">
                <a:latin typeface="Arial Unicode MS"/>
                <a:cs typeface="Arial Unicode MS"/>
              </a:rPr>
              <a:t> </a:t>
            </a:r>
            <a:r>
              <a:rPr sz="2800" dirty="0">
                <a:latin typeface="Arial Unicode MS"/>
                <a:cs typeface="Arial Unicode MS"/>
              </a:rPr>
              <a:t>dos</a:t>
            </a:r>
            <a:r>
              <a:rPr sz="2800" spc="66" dirty="0">
                <a:latin typeface="Arial Unicode MS"/>
                <a:cs typeface="Arial Unicode MS"/>
              </a:rPr>
              <a:t> </a:t>
            </a:r>
            <a:r>
              <a:rPr sz="2800" dirty="0">
                <a:latin typeface="Arial Unicode MS"/>
                <a:cs typeface="Arial Unicode MS"/>
              </a:rPr>
              <a:t>cálculos</a:t>
            </a:r>
            <a:r>
              <a:rPr sz="2800" spc="62" dirty="0">
                <a:latin typeface="Arial Unicode MS"/>
                <a:cs typeface="Arial Unicode MS"/>
              </a:rPr>
              <a:t> </a:t>
            </a:r>
            <a:r>
              <a:rPr sz="2800" spc="-6" dirty="0">
                <a:latin typeface="Arial Unicode MS"/>
                <a:cs typeface="Arial Unicode MS"/>
              </a:rPr>
              <a:t>deben </a:t>
            </a:r>
            <a:r>
              <a:rPr sz="2800" dirty="0">
                <a:latin typeface="Arial Unicode MS"/>
                <a:cs typeface="Arial Unicode MS"/>
              </a:rPr>
              <a:t>compararse</a:t>
            </a:r>
            <a:r>
              <a:rPr sz="2800" spc="84" dirty="0">
                <a:latin typeface="Arial Unicode MS"/>
                <a:cs typeface="Arial Unicode MS"/>
              </a:rPr>
              <a:t> </a:t>
            </a:r>
            <a:r>
              <a:rPr sz="2800" dirty="0">
                <a:latin typeface="Arial Unicode MS"/>
                <a:cs typeface="Arial Unicode MS"/>
              </a:rPr>
              <a:t>con</a:t>
            </a:r>
            <a:r>
              <a:rPr sz="2800" spc="88" dirty="0">
                <a:latin typeface="Arial Unicode MS"/>
                <a:cs typeface="Arial Unicode MS"/>
              </a:rPr>
              <a:t> </a:t>
            </a:r>
            <a:r>
              <a:rPr sz="2800" dirty="0">
                <a:latin typeface="Arial Unicode MS"/>
                <a:cs typeface="Arial Unicode MS"/>
              </a:rPr>
              <a:t>la</a:t>
            </a:r>
            <a:r>
              <a:rPr sz="2800" spc="84" dirty="0">
                <a:latin typeface="Arial Unicode MS"/>
                <a:cs typeface="Arial Unicode MS"/>
              </a:rPr>
              <a:t> </a:t>
            </a:r>
            <a:r>
              <a:rPr sz="2800" dirty="0">
                <a:latin typeface="Arial Unicode MS"/>
                <a:cs typeface="Arial Unicode MS"/>
              </a:rPr>
              <a:t>temperatura</a:t>
            </a:r>
            <a:r>
              <a:rPr sz="2800" spc="88" dirty="0">
                <a:latin typeface="Arial Unicode MS"/>
                <a:cs typeface="Arial Unicode MS"/>
              </a:rPr>
              <a:t> </a:t>
            </a:r>
            <a:r>
              <a:rPr sz="2800" dirty="0">
                <a:latin typeface="Arial Unicode MS"/>
                <a:cs typeface="Arial Unicode MS"/>
              </a:rPr>
              <a:t>de</a:t>
            </a:r>
            <a:r>
              <a:rPr sz="2800" spc="84" dirty="0">
                <a:latin typeface="Arial Unicode MS"/>
                <a:cs typeface="Arial Unicode MS"/>
              </a:rPr>
              <a:t> </a:t>
            </a:r>
            <a:r>
              <a:rPr sz="2800" dirty="0">
                <a:latin typeface="Arial Unicode MS"/>
                <a:cs typeface="Arial Unicode MS"/>
              </a:rPr>
              <a:t>fábrica</a:t>
            </a:r>
            <a:r>
              <a:rPr sz="2800" spc="88" dirty="0">
                <a:latin typeface="Arial Unicode MS"/>
                <a:cs typeface="Arial Unicode MS"/>
              </a:rPr>
              <a:t> </a:t>
            </a:r>
            <a:r>
              <a:rPr sz="2800" dirty="0">
                <a:latin typeface="Arial Unicode MS"/>
                <a:cs typeface="Arial Unicode MS"/>
              </a:rPr>
              <a:t>como</a:t>
            </a:r>
            <a:r>
              <a:rPr sz="2800" spc="88" dirty="0">
                <a:latin typeface="Arial Unicode MS"/>
                <a:cs typeface="Arial Unicode MS"/>
              </a:rPr>
              <a:t> </a:t>
            </a:r>
            <a:r>
              <a:rPr sz="2800" dirty="0">
                <a:latin typeface="Arial Unicode MS"/>
                <a:cs typeface="Arial Unicode MS"/>
              </a:rPr>
              <a:t>se</a:t>
            </a:r>
            <a:r>
              <a:rPr sz="2800" spc="84" dirty="0">
                <a:latin typeface="Arial Unicode MS"/>
                <a:cs typeface="Arial Unicode MS"/>
              </a:rPr>
              <a:t> </a:t>
            </a:r>
            <a:r>
              <a:rPr sz="2800" dirty="0" err="1">
                <a:latin typeface="Arial Unicode MS"/>
                <a:cs typeface="Arial Unicode MS"/>
              </a:rPr>
              <a:t>muestra</a:t>
            </a:r>
            <a:r>
              <a:rPr sz="2800" spc="88" dirty="0">
                <a:latin typeface="Arial Unicode MS"/>
                <a:cs typeface="Arial Unicode MS"/>
              </a:rPr>
              <a:t> </a:t>
            </a:r>
            <a:r>
              <a:rPr sz="2800" dirty="0" err="1" smtClean="0">
                <a:latin typeface="Arial Unicode MS"/>
                <a:cs typeface="Arial Unicode MS"/>
              </a:rPr>
              <a:t>en</a:t>
            </a:r>
            <a:r>
              <a:rPr lang="es-ES" sz="2800" dirty="0" smtClean="0">
                <a:latin typeface="Arial Unicode MS"/>
                <a:cs typeface="Arial Unicode MS"/>
              </a:rPr>
              <a:t> </a:t>
            </a:r>
            <a:r>
              <a:rPr sz="2800" dirty="0" err="1" smtClean="0">
                <a:solidFill>
                  <a:srgbClr val="007FAC"/>
                </a:solidFill>
                <a:latin typeface="Arial Unicode MS"/>
                <a:cs typeface="Arial Unicode MS"/>
              </a:rPr>
              <a:t>Cuadro</a:t>
            </a:r>
            <a:r>
              <a:rPr sz="2800" spc="84" dirty="0" smtClean="0">
                <a:solidFill>
                  <a:srgbClr val="007FAC"/>
                </a:solidFill>
                <a:latin typeface="Arial Unicode MS"/>
                <a:cs typeface="Arial Unicode MS"/>
              </a:rPr>
              <a:t> </a:t>
            </a:r>
            <a:r>
              <a:rPr sz="2800" spc="-12" dirty="0">
                <a:solidFill>
                  <a:srgbClr val="007FAC"/>
                </a:solidFill>
                <a:latin typeface="Arial Unicode MS"/>
                <a:cs typeface="Arial Unicode MS"/>
              </a:rPr>
              <a:t>5.2</a:t>
            </a:r>
            <a:r>
              <a:rPr sz="2800" spc="-12" dirty="0">
                <a:latin typeface="Arial Unicode MS"/>
                <a:cs typeface="Arial Unicode MS"/>
              </a:rPr>
              <a:t>.</a:t>
            </a:r>
            <a:endParaRPr sz="2800" dirty="0">
              <a:latin typeface="Arial Unicode MS"/>
              <a:cs typeface="Arial Unicode MS"/>
            </a:endParaRPr>
          </a:p>
          <a:p>
            <a:pPr algn="just">
              <a:spcBef>
                <a:spcPts val="53"/>
              </a:spcBef>
            </a:pPr>
            <a:r>
              <a:rPr sz="2800" spc="-22" dirty="0">
                <a:latin typeface="Arial Unicode MS"/>
                <a:cs typeface="Arial Unicode MS"/>
              </a:rPr>
              <a:t>El</a:t>
            </a:r>
            <a:r>
              <a:rPr sz="2800" spc="31" dirty="0">
                <a:latin typeface="Arial Unicode MS"/>
                <a:cs typeface="Arial Unicode MS"/>
              </a:rPr>
              <a:t> </a:t>
            </a:r>
            <a:r>
              <a:rPr sz="2800" dirty="0">
                <a:latin typeface="Arial Unicode MS"/>
                <a:cs typeface="Arial Unicode MS"/>
              </a:rPr>
              <a:t>cálculo</a:t>
            </a:r>
            <a:r>
              <a:rPr sz="2800" spc="34" dirty="0">
                <a:latin typeface="Arial Unicode MS"/>
                <a:cs typeface="Arial Unicode MS"/>
              </a:rPr>
              <a:t> </a:t>
            </a:r>
            <a:r>
              <a:rPr sz="2800" dirty="0">
                <a:latin typeface="Arial Unicode MS"/>
                <a:cs typeface="Arial Unicode MS"/>
              </a:rPr>
              <a:t>debe</a:t>
            </a:r>
            <a:r>
              <a:rPr sz="2800" spc="31" dirty="0">
                <a:latin typeface="Arial Unicode MS"/>
                <a:cs typeface="Arial Unicode MS"/>
              </a:rPr>
              <a:t> </a:t>
            </a:r>
            <a:r>
              <a:rPr sz="2800" spc="-12" dirty="0">
                <a:latin typeface="Arial Unicode MS"/>
                <a:cs typeface="Arial Unicode MS"/>
              </a:rPr>
              <a:t>ser:</a:t>
            </a:r>
            <a:endParaRPr sz="2800" dirty="0">
              <a:latin typeface="Arial Unicode MS"/>
              <a:cs typeface="Arial Unicode MS"/>
            </a:endParaRPr>
          </a:p>
          <a:p>
            <a:pPr algn="just">
              <a:spcBef>
                <a:spcPts val="66"/>
              </a:spcBef>
            </a:pPr>
            <a:r>
              <a:rPr sz="2800" b="1" spc="-22" dirty="0">
                <a:latin typeface="Arial Unicode MS"/>
                <a:cs typeface="Arial Unicode MS"/>
              </a:rPr>
              <a:t>R60</a:t>
            </a:r>
            <a:r>
              <a:rPr sz="2800" b="1" spc="41" dirty="0">
                <a:latin typeface="Arial Unicode MS"/>
                <a:cs typeface="Arial Unicode MS"/>
              </a:rPr>
              <a:t> </a:t>
            </a:r>
            <a:r>
              <a:rPr sz="2800" b="1" dirty="0">
                <a:latin typeface="Arial Unicode MS"/>
                <a:cs typeface="Arial Unicode MS"/>
              </a:rPr>
              <a:t>medido</a:t>
            </a:r>
            <a:r>
              <a:rPr sz="2800" b="1" spc="69" dirty="0">
                <a:latin typeface="Arial Unicode MS"/>
                <a:cs typeface="Arial Unicode MS"/>
              </a:rPr>
              <a:t> </a:t>
            </a:r>
            <a:r>
              <a:rPr sz="2800" b="1" dirty="0" err="1">
                <a:latin typeface="Arial Unicode MS"/>
                <a:cs typeface="Arial Unicode MS"/>
              </a:rPr>
              <a:t>en</a:t>
            </a:r>
            <a:r>
              <a:rPr sz="2800" b="1" spc="66" dirty="0">
                <a:latin typeface="Arial Unicode MS"/>
                <a:cs typeface="Arial Unicode MS"/>
              </a:rPr>
              <a:t> </a:t>
            </a:r>
            <a:r>
              <a:rPr sz="2800" b="1" dirty="0" err="1" smtClean="0">
                <a:latin typeface="Arial Unicode MS"/>
                <a:cs typeface="Arial Unicode MS"/>
              </a:rPr>
              <a:t>fábrica</a:t>
            </a:r>
            <a:r>
              <a:rPr lang="es-ES" sz="2800" b="1" dirty="0" smtClean="0">
                <a:latin typeface="Arial Unicode MS"/>
                <a:cs typeface="Arial Unicode MS"/>
              </a:rPr>
              <a:t> = </a:t>
            </a:r>
            <a:r>
              <a:rPr sz="2800" b="1" dirty="0" smtClean="0">
                <a:latin typeface="Arial Unicode MS"/>
                <a:cs typeface="Arial Unicode MS"/>
              </a:rPr>
              <a:t>K</a:t>
            </a:r>
            <a:r>
              <a:rPr lang="es-ES" sz="2800" b="1" dirty="0" smtClean="0">
                <a:latin typeface="Arial Unicode MS"/>
                <a:cs typeface="Arial Unicode MS"/>
              </a:rPr>
              <a:t> x </a:t>
            </a:r>
            <a:r>
              <a:rPr sz="2800" b="1" dirty="0" smtClean="0">
                <a:latin typeface="Arial Unicode MS"/>
                <a:cs typeface="Arial Unicode MS"/>
              </a:rPr>
              <a:t>R60</a:t>
            </a:r>
            <a:r>
              <a:rPr sz="2800" b="1" spc="43" dirty="0" smtClean="0">
                <a:latin typeface="Arial Unicode MS"/>
                <a:cs typeface="Arial Unicode MS"/>
              </a:rPr>
              <a:t> </a:t>
            </a:r>
            <a:r>
              <a:rPr sz="2800" b="1" dirty="0">
                <a:latin typeface="Arial Unicode MS"/>
                <a:cs typeface="Arial Unicode MS"/>
              </a:rPr>
              <a:t>medido</a:t>
            </a:r>
            <a:r>
              <a:rPr sz="2800" b="1" spc="69" dirty="0">
                <a:latin typeface="Arial Unicode MS"/>
                <a:cs typeface="Arial Unicode MS"/>
              </a:rPr>
              <a:t> </a:t>
            </a:r>
            <a:r>
              <a:rPr sz="2800" b="1" dirty="0">
                <a:latin typeface="Arial Unicode MS"/>
                <a:cs typeface="Arial Unicode MS"/>
              </a:rPr>
              <a:t>en</a:t>
            </a:r>
            <a:r>
              <a:rPr sz="2800" b="1" spc="66" dirty="0">
                <a:latin typeface="Arial Unicode MS"/>
                <a:cs typeface="Arial Unicode MS"/>
              </a:rPr>
              <a:t> </a:t>
            </a:r>
            <a:r>
              <a:rPr sz="2800" b="1" dirty="0">
                <a:latin typeface="Arial Unicode MS"/>
                <a:cs typeface="Arial Unicode MS"/>
              </a:rPr>
              <a:t>el</a:t>
            </a:r>
            <a:r>
              <a:rPr sz="2800" b="1" spc="69" dirty="0">
                <a:latin typeface="Arial Unicode MS"/>
                <a:cs typeface="Arial Unicode MS"/>
              </a:rPr>
              <a:t> </a:t>
            </a:r>
            <a:r>
              <a:rPr sz="2800" b="1" spc="-6" dirty="0" err="1" smtClean="0">
                <a:latin typeface="Arial Unicode MS"/>
                <a:cs typeface="Arial Unicode MS"/>
              </a:rPr>
              <a:t>sitio</a:t>
            </a:r>
            <a:endParaRPr lang="es-ES" sz="2800" b="1" spc="-6" dirty="0" smtClean="0">
              <a:latin typeface="Arial Unicode MS"/>
              <a:cs typeface="Arial Unicode MS"/>
            </a:endParaRPr>
          </a:p>
          <a:p>
            <a:pPr algn="just">
              <a:spcBef>
                <a:spcPts val="66"/>
              </a:spcBef>
            </a:pPr>
            <a:endParaRPr lang="es-ES" sz="2800" spc="-6" dirty="0">
              <a:latin typeface="Arial Unicode MS"/>
              <a:cs typeface="Arial Unicode MS"/>
            </a:endParaRPr>
          </a:p>
          <a:p>
            <a:pPr algn="just">
              <a:spcBef>
                <a:spcPts val="66"/>
              </a:spcBef>
            </a:pPr>
            <a:endParaRPr lang="es-ES" sz="2800" spc="-6" dirty="0" smtClean="0">
              <a:latin typeface="Arial Unicode MS"/>
              <a:cs typeface="Arial Unicode MS"/>
            </a:endParaRPr>
          </a:p>
          <a:p>
            <a:pPr algn="just">
              <a:spcBef>
                <a:spcPts val="66"/>
              </a:spcBef>
            </a:pPr>
            <a:endParaRPr lang="es-ES" sz="2800" dirty="0" smtClean="0">
              <a:latin typeface="Arial Unicode MS"/>
              <a:cs typeface="Arial Unicode MS"/>
            </a:endParaRPr>
          </a:p>
          <a:p>
            <a:pPr algn="just">
              <a:spcBef>
                <a:spcPts val="66"/>
              </a:spcBef>
            </a:pPr>
            <a:endParaRPr lang="es-ES" sz="2800" dirty="0">
              <a:latin typeface="Arial Unicode MS"/>
              <a:cs typeface="Arial Unicode MS"/>
            </a:endParaRPr>
          </a:p>
          <a:p>
            <a:pPr algn="just">
              <a:spcBef>
                <a:spcPts val="66"/>
              </a:spcBef>
            </a:pPr>
            <a:endParaRPr sz="2800" dirty="0">
              <a:latin typeface="Arial Unicode MS"/>
              <a:cs typeface="Arial Unicode MS"/>
            </a:endParaRPr>
          </a:p>
          <a:p>
            <a:pPr algn="just">
              <a:spcBef>
                <a:spcPts val="3"/>
              </a:spcBef>
            </a:pPr>
            <a:r>
              <a:rPr sz="2800" spc="-6" dirty="0" smtClean="0">
                <a:latin typeface="Arial Unicode MS"/>
                <a:cs typeface="Arial Unicode MS"/>
              </a:rPr>
              <a:t>Este</a:t>
            </a:r>
            <a:r>
              <a:rPr sz="2800" spc="69" dirty="0" smtClean="0">
                <a:latin typeface="Arial Unicode MS"/>
                <a:cs typeface="Arial Unicode MS"/>
              </a:rPr>
              <a:t> </a:t>
            </a:r>
            <a:r>
              <a:rPr sz="2800" dirty="0">
                <a:latin typeface="Arial Unicode MS"/>
                <a:cs typeface="Arial Unicode MS"/>
              </a:rPr>
              <a:t>porcentaje</a:t>
            </a:r>
            <a:r>
              <a:rPr sz="2800" spc="69" dirty="0">
                <a:latin typeface="Arial Unicode MS"/>
                <a:cs typeface="Arial Unicode MS"/>
              </a:rPr>
              <a:t> </a:t>
            </a:r>
            <a:r>
              <a:rPr sz="2800" dirty="0">
                <a:latin typeface="Arial Unicode MS"/>
                <a:cs typeface="Arial Unicode MS"/>
              </a:rPr>
              <a:t>para</a:t>
            </a:r>
            <a:r>
              <a:rPr sz="2800" spc="69" dirty="0">
                <a:latin typeface="Arial Unicode MS"/>
                <a:cs typeface="Arial Unicode MS"/>
              </a:rPr>
              <a:t> </a:t>
            </a:r>
            <a:r>
              <a:rPr sz="2800" dirty="0">
                <a:latin typeface="Arial Unicode MS"/>
                <a:cs typeface="Arial Unicode MS"/>
              </a:rPr>
              <a:t>el</a:t>
            </a:r>
            <a:r>
              <a:rPr sz="2800" spc="69" dirty="0">
                <a:latin typeface="Arial Unicode MS"/>
                <a:cs typeface="Arial Unicode MS"/>
              </a:rPr>
              <a:t> </a:t>
            </a:r>
            <a:r>
              <a:rPr sz="2800" dirty="0">
                <a:latin typeface="Arial Unicode MS"/>
                <a:cs typeface="Arial Unicode MS"/>
              </a:rPr>
              <a:t>mantenimiento</a:t>
            </a:r>
            <a:r>
              <a:rPr sz="2800" spc="69" dirty="0">
                <a:latin typeface="Arial Unicode MS"/>
                <a:cs typeface="Arial Unicode MS"/>
              </a:rPr>
              <a:t> </a:t>
            </a:r>
            <a:r>
              <a:rPr sz="2800" dirty="0">
                <a:latin typeface="Arial Unicode MS"/>
                <a:cs typeface="Arial Unicode MS"/>
              </a:rPr>
              <a:t>de</a:t>
            </a:r>
            <a:r>
              <a:rPr sz="2800" spc="69" dirty="0">
                <a:latin typeface="Arial Unicode MS"/>
                <a:cs typeface="Arial Unicode MS"/>
              </a:rPr>
              <a:t> </a:t>
            </a:r>
            <a:r>
              <a:rPr sz="2800" dirty="0">
                <a:latin typeface="Arial Unicode MS"/>
                <a:cs typeface="Arial Unicode MS"/>
              </a:rPr>
              <a:t>revisión</a:t>
            </a:r>
            <a:r>
              <a:rPr sz="2800" spc="71" dirty="0">
                <a:latin typeface="Arial Unicode MS"/>
                <a:cs typeface="Arial Unicode MS"/>
              </a:rPr>
              <a:t> </a:t>
            </a:r>
            <a:r>
              <a:rPr sz="2800" dirty="0">
                <a:latin typeface="Arial Unicode MS"/>
                <a:cs typeface="Arial Unicode MS"/>
              </a:rPr>
              <a:t>no</a:t>
            </a:r>
            <a:r>
              <a:rPr sz="2800" spc="69" dirty="0">
                <a:latin typeface="Arial Unicode MS"/>
                <a:cs typeface="Arial Unicode MS"/>
              </a:rPr>
              <a:t> </a:t>
            </a:r>
            <a:r>
              <a:rPr sz="2800" dirty="0">
                <a:latin typeface="Arial Unicode MS"/>
                <a:cs typeface="Arial Unicode MS"/>
              </a:rPr>
              <a:t>debe</a:t>
            </a:r>
            <a:r>
              <a:rPr sz="2800" spc="69" dirty="0">
                <a:latin typeface="Arial Unicode MS"/>
                <a:cs typeface="Arial Unicode MS"/>
              </a:rPr>
              <a:t> </a:t>
            </a:r>
            <a:r>
              <a:rPr sz="2800" dirty="0">
                <a:latin typeface="Arial Unicode MS"/>
                <a:cs typeface="Arial Unicode MS"/>
              </a:rPr>
              <a:t>exceder</a:t>
            </a:r>
            <a:r>
              <a:rPr sz="2800" spc="69" dirty="0">
                <a:latin typeface="Arial Unicode MS"/>
                <a:cs typeface="Arial Unicode MS"/>
              </a:rPr>
              <a:t> </a:t>
            </a:r>
            <a:r>
              <a:rPr sz="2800" dirty="0">
                <a:latin typeface="Arial Unicode MS"/>
                <a:cs typeface="Arial Unicode MS"/>
              </a:rPr>
              <a:t>el</a:t>
            </a:r>
            <a:r>
              <a:rPr sz="2800" spc="69" dirty="0">
                <a:latin typeface="Arial Unicode MS"/>
                <a:cs typeface="Arial Unicode MS"/>
              </a:rPr>
              <a:t> </a:t>
            </a:r>
            <a:r>
              <a:rPr sz="2800" spc="-12" dirty="0">
                <a:latin typeface="Arial Unicode MS"/>
                <a:cs typeface="Arial Unicode MS"/>
              </a:rPr>
              <a:t>15%.</a:t>
            </a:r>
            <a:endParaRPr sz="2800" dirty="0">
              <a:latin typeface="Arial Unicode MS"/>
              <a:cs typeface="Arial Unicode MS"/>
            </a:endParaRPr>
          </a:p>
        </p:txBody>
      </p:sp>
      <p:pic>
        <p:nvPicPr>
          <p:cNvPr id="5" name="Imagen 4"/>
          <p:cNvPicPr>
            <a:picLocks noChangeAspect="1"/>
          </p:cNvPicPr>
          <p:nvPr/>
        </p:nvPicPr>
        <p:blipFill>
          <a:blip r:embed="rId4"/>
          <a:stretch>
            <a:fillRect/>
          </a:stretch>
        </p:blipFill>
        <p:spPr>
          <a:xfrm>
            <a:off x="476620" y="7650162"/>
            <a:ext cx="8464180" cy="1697038"/>
          </a:xfrm>
          <a:prstGeom prst="rect">
            <a:avLst/>
          </a:prstGeom>
        </p:spPr>
      </p:pic>
      <p:sp>
        <p:nvSpPr>
          <p:cNvPr id="6" name="Rectángulo 5"/>
          <p:cNvSpPr/>
          <p:nvPr/>
        </p:nvSpPr>
        <p:spPr>
          <a:xfrm>
            <a:off x="11684425" y="12344400"/>
            <a:ext cx="11808618" cy="1193532"/>
          </a:xfrm>
          <a:prstGeom prst="rect">
            <a:avLst/>
          </a:prstGeom>
        </p:spPr>
        <p:txBody>
          <a:bodyPr wrap="square">
            <a:spAutoFit/>
          </a:bodyPr>
          <a:lstStyle/>
          <a:p>
            <a:pPr algn="ctr"/>
            <a:r>
              <a:rPr lang="en-US" b="1" dirty="0" smtClean="0"/>
              <a:t>FIGURA 5.14 </a:t>
            </a:r>
            <a:r>
              <a:rPr lang="en-US" b="1" dirty="0" err="1" smtClean="0"/>
              <a:t>Medida</a:t>
            </a:r>
            <a:r>
              <a:rPr lang="en-US" b="1" dirty="0" smtClean="0"/>
              <a:t> de la </a:t>
            </a:r>
            <a:r>
              <a:rPr lang="en-US" b="1" dirty="0" err="1" smtClean="0"/>
              <a:t>resistencia</a:t>
            </a:r>
            <a:r>
              <a:rPr lang="en-US" b="1" dirty="0" smtClean="0"/>
              <a:t> de </a:t>
            </a:r>
            <a:r>
              <a:rPr lang="en-US" b="1" dirty="0" err="1" smtClean="0"/>
              <a:t>aislación</a:t>
            </a:r>
            <a:r>
              <a:rPr lang="en-US" b="1" dirty="0" smtClean="0"/>
              <a:t> del </a:t>
            </a:r>
            <a:r>
              <a:rPr lang="en-US" b="1" dirty="0" err="1" smtClean="0"/>
              <a:t>devanado</a:t>
            </a:r>
            <a:r>
              <a:rPr lang="en-US" b="1" dirty="0" smtClean="0"/>
              <a:t> </a:t>
            </a:r>
            <a:r>
              <a:rPr lang="en-US" b="1" dirty="0"/>
              <a:t>de un </a:t>
            </a:r>
            <a:r>
              <a:rPr lang="en-US" b="1" dirty="0" err="1"/>
              <a:t>transformador</a:t>
            </a:r>
            <a:r>
              <a:rPr lang="en-US" b="1" dirty="0"/>
              <a:t> de </a:t>
            </a:r>
            <a:r>
              <a:rPr lang="en-US" b="1" dirty="0" err="1"/>
              <a:t>potencia</a:t>
            </a:r>
            <a:r>
              <a:rPr lang="en-US" b="1" dirty="0"/>
              <a:t>.</a:t>
            </a:r>
          </a:p>
        </p:txBody>
      </p:sp>
      <p:pic>
        <p:nvPicPr>
          <p:cNvPr id="7" name="Imagen 6"/>
          <p:cNvPicPr>
            <a:picLocks noChangeAspect="1"/>
          </p:cNvPicPr>
          <p:nvPr/>
        </p:nvPicPr>
        <p:blipFill>
          <a:blip r:embed="rId5"/>
          <a:stretch>
            <a:fillRect/>
          </a:stretch>
        </p:blipFill>
        <p:spPr>
          <a:xfrm>
            <a:off x="812800" y="10022380"/>
            <a:ext cx="11150600" cy="2626820"/>
          </a:xfrm>
          <a:prstGeom prst="rect">
            <a:avLst/>
          </a:prstGeom>
        </p:spPr>
      </p:pic>
    </p:spTree>
    <p:extLst>
      <p:ext uri="{BB962C8B-B14F-4D97-AF65-F5344CB8AC3E}">
        <p14:creationId xmlns:p14="http://schemas.microsoft.com/office/powerpoint/2010/main" val="30352488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70673" y="450817"/>
            <a:ext cx="23125927" cy="4888839"/>
          </a:xfrm>
          <a:prstGeom prst="rect">
            <a:avLst/>
          </a:prstGeom>
        </p:spPr>
        <p:txBody>
          <a:bodyPr vert="horz" wrap="square" lIns="0" tIns="7938" rIns="0" bIns="0" rtlCol="0">
            <a:spAutoFit/>
          </a:bodyPr>
          <a:lstStyle/>
          <a:p>
            <a:pPr marR="27776" algn="just">
              <a:spcBef>
                <a:spcPts val="62"/>
              </a:spcBef>
            </a:pPr>
            <a:r>
              <a:rPr sz="2800" spc="-19" dirty="0">
                <a:latin typeface="Arial Unicode MS"/>
                <a:cs typeface="Arial Unicode MS"/>
              </a:rPr>
              <a:t>El</a:t>
            </a:r>
            <a:r>
              <a:rPr sz="2800" spc="62" dirty="0">
                <a:latin typeface="Arial Unicode MS"/>
                <a:cs typeface="Arial Unicode MS"/>
              </a:rPr>
              <a:t> </a:t>
            </a:r>
            <a:r>
              <a:rPr sz="2800" dirty="0">
                <a:latin typeface="Arial Unicode MS"/>
                <a:cs typeface="Arial Unicode MS"/>
              </a:rPr>
              <a:t>radio</a:t>
            </a:r>
            <a:r>
              <a:rPr sz="2800" spc="66" dirty="0">
                <a:latin typeface="Arial Unicode MS"/>
                <a:cs typeface="Arial Unicode MS"/>
              </a:rPr>
              <a:t> </a:t>
            </a:r>
            <a:r>
              <a:rPr sz="2800" dirty="0">
                <a:latin typeface="Arial Unicode MS"/>
                <a:cs typeface="Arial Unicode MS"/>
              </a:rPr>
              <a:t>R60/</a:t>
            </a:r>
            <a:r>
              <a:rPr sz="2800" spc="66" dirty="0">
                <a:latin typeface="Arial Unicode MS"/>
                <a:cs typeface="Arial Unicode MS"/>
              </a:rPr>
              <a:t> </a:t>
            </a:r>
            <a:r>
              <a:rPr sz="2800" spc="-19" dirty="0">
                <a:latin typeface="Arial Unicode MS"/>
                <a:cs typeface="Arial Unicode MS"/>
              </a:rPr>
              <a:t>R15</a:t>
            </a:r>
            <a:r>
              <a:rPr sz="2800" spc="47" dirty="0">
                <a:latin typeface="Arial Unicode MS"/>
                <a:cs typeface="Arial Unicode MS"/>
              </a:rPr>
              <a:t> </a:t>
            </a:r>
            <a:r>
              <a:rPr sz="2800" dirty="0">
                <a:latin typeface="Arial Unicode MS"/>
                <a:cs typeface="Arial Unicode MS"/>
              </a:rPr>
              <a:t>no</a:t>
            </a:r>
            <a:r>
              <a:rPr sz="2800" spc="66" dirty="0">
                <a:latin typeface="Arial Unicode MS"/>
                <a:cs typeface="Arial Unicode MS"/>
              </a:rPr>
              <a:t> </a:t>
            </a:r>
            <a:r>
              <a:rPr sz="2800" dirty="0">
                <a:latin typeface="Arial Unicode MS"/>
                <a:cs typeface="Arial Unicode MS"/>
              </a:rPr>
              <a:t>debe</a:t>
            </a:r>
            <a:r>
              <a:rPr sz="2800" spc="62" dirty="0">
                <a:latin typeface="Arial Unicode MS"/>
                <a:cs typeface="Arial Unicode MS"/>
              </a:rPr>
              <a:t> </a:t>
            </a:r>
            <a:r>
              <a:rPr sz="2800" dirty="0">
                <a:latin typeface="Arial Unicode MS"/>
                <a:cs typeface="Arial Unicode MS"/>
              </a:rPr>
              <a:t>ser</a:t>
            </a:r>
            <a:r>
              <a:rPr sz="2800" spc="66" dirty="0">
                <a:latin typeface="Arial Unicode MS"/>
                <a:cs typeface="Arial Unicode MS"/>
              </a:rPr>
              <a:t> </a:t>
            </a:r>
            <a:r>
              <a:rPr sz="2800" dirty="0">
                <a:latin typeface="Arial Unicode MS"/>
                <a:cs typeface="Arial Unicode MS"/>
              </a:rPr>
              <a:t>menor</a:t>
            </a:r>
            <a:r>
              <a:rPr sz="2800" spc="66" dirty="0">
                <a:latin typeface="Arial Unicode MS"/>
                <a:cs typeface="Arial Unicode MS"/>
              </a:rPr>
              <a:t> </a:t>
            </a:r>
            <a:r>
              <a:rPr sz="2800" dirty="0">
                <a:latin typeface="Arial Unicode MS"/>
                <a:cs typeface="Arial Unicode MS"/>
              </a:rPr>
              <a:t>a</a:t>
            </a:r>
            <a:r>
              <a:rPr sz="2800" spc="66" dirty="0">
                <a:latin typeface="Arial Unicode MS"/>
                <a:cs typeface="Arial Unicode MS"/>
              </a:rPr>
              <a:t> </a:t>
            </a:r>
            <a:r>
              <a:rPr sz="2800" dirty="0">
                <a:latin typeface="Arial Unicode MS"/>
                <a:cs typeface="Arial Unicode MS"/>
              </a:rPr>
              <a:t>1.3</a:t>
            </a:r>
            <a:r>
              <a:rPr sz="2800" spc="66" dirty="0">
                <a:latin typeface="Arial Unicode MS"/>
                <a:cs typeface="Arial Unicode MS"/>
              </a:rPr>
              <a:t> </a:t>
            </a:r>
            <a:r>
              <a:rPr sz="2800" dirty="0">
                <a:latin typeface="Arial Unicode MS"/>
                <a:cs typeface="Arial Unicode MS"/>
              </a:rPr>
              <a:t>para</a:t>
            </a:r>
            <a:r>
              <a:rPr sz="2800" spc="66" dirty="0">
                <a:latin typeface="Arial Unicode MS"/>
                <a:cs typeface="Arial Unicode MS"/>
              </a:rPr>
              <a:t> </a:t>
            </a:r>
            <a:r>
              <a:rPr sz="2800" dirty="0">
                <a:latin typeface="Arial Unicode MS"/>
                <a:cs typeface="Arial Unicode MS"/>
              </a:rPr>
              <a:t>cualquier</a:t>
            </a:r>
            <a:r>
              <a:rPr sz="2800" spc="66" dirty="0">
                <a:latin typeface="Arial Unicode MS"/>
                <a:cs typeface="Arial Unicode MS"/>
              </a:rPr>
              <a:t> </a:t>
            </a:r>
            <a:r>
              <a:rPr sz="2800" dirty="0">
                <a:latin typeface="Arial Unicode MS"/>
                <a:cs typeface="Arial Unicode MS"/>
              </a:rPr>
              <a:t>transformador</a:t>
            </a:r>
            <a:r>
              <a:rPr sz="2800" spc="66" dirty="0">
                <a:latin typeface="Arial Unicode MS"/>
                <a:cs typeface="Arial Unicode MS"/>
              </a:rPr>
              <a:t> </a:t>
            </a:r>
            <a:r>
              <a:rPr sz="2800" dirty="0">
                <a:latin typeface="Arial Unicode MS"/>
                <a:cs typeface="Arial Unicode MS"/>
              </a:rPr>
              <a:t>con</a:t>
            </a:r>
            <a:r>
              <a:rPr sz="2800" spc="66" dirty="0">
                <a:latin typeface="Arial Unicode MS"/>
                <a:cs typeface="Arial Unicode MS"/>
              </a:rPr>
              <a:t> </a:t>
            </a:r>
            <a:r>
              <a:rPr sz="2800" spc="-16" dirty="0">
                <a:latin typeface="Arial Unicode MS"/>
                <a:cs typeface="Arial Unicode MS"/>
              </a:rPr>
              <a:t>un</a:t>
            </a:r>
            <a:r>
              <a:rPr sz="2800" dirty="0">
                <a:latin typeface="Arial Unicode MS"/>
                <a:cs typeface="Arial Unicode MS"/>
              </a:rPr>
              <a:t> nivel</a:t>
            </a:r>
            <a:r>
              <a:rPr sz="2800" spc="47" dirty="0">
                <a:latin typeface="Arial Unicode MS"/>
                <a:cs typeface="Arial Unicode MS"/>
              </a:rPr>
              <a:t> </a:t>
            </a:r>
            <a:r>
              <a:rPr sz="2800" dirty="0">
                <a:latin typeface="Arial Unicode MS"/>
                <a:cs typeface="Arial Unicode MS"/>
              </a:rPr>
              <a:t>de</a:t>
            </a:r>
            <a:r>
              <a:rPr sz="2800" spc="50" dirty="0">
                <a:latin typeface="Arial Unicode MS"/>
                <a:cs typeface="Arial Unicode MS"/>
              </a:rPr>
              <a:t> </a:t>
            </a:r>
            <a:r>
              <a:rPr sz="2800" dirty="0">
                <a:latin typeface="Arial Unicode MS"/>
                <a:cs typeface="Arial Unicode MS"/>
              </a:rPr>
              <a:t>voltaje</a:t>
            </a:r>
            <a:r>
              <a:rPr sz="2800" spc="47" dirty="0">
                <a:latin typeface="Arial Unicode MS"/>
                <a:cs typeface="Arial Unicode MS"/>
              </a:rPr>
              <a:t> </a:t>
            </a:r>
            <a:r>
              <a:rPr sz="2800" spc="43" dirty="0">
                <a:latin typeface="Arial Unicode MS"/>
                <a:cs typeface="Arial Unicode MS"/>
              </a:rPr>
              <a:t>#</a:t>
            </a:r>
            <a:r>
              <a:rPr sz="2800" spc="50" dirty="0">
                <a:latin typeface="Arial Unicode MS"/>
                <a:cs typeface="Arial Unicode MS"/>
              </a:rPr>
              <a:t> </a:t>
            </a:r>
            <a:r>
              <a:rPr sz="2800" dirty="0">
                <a:latin typeface="Arial Unicode MS"/>
                <a:cs typeface="Arial Unicode MS"/>
              </a:rPr>
              <a:t>35</a:t>
            </a:r>
            <a:r>
              <a:rPr sz="2800" spc="47" dirty="0">
                <a:latin typeface="Arial Unicode MS"/>
                <a:cs typeface="Arial Unicode MS"/>
              </a:rPr>
              <a:t> </a:t>
            </a:r>
            <a:r>
              <a:rPr sz="2800" dirty="0">
                <a:latin typeface="Arial Unicode MS"/>
                <a:cs typeface="Arial Unicode MS"/>
              </a:rPr>
              <a:t>kV,</a:t>
            </a:r>
            <a:r>
              <a:rPr sz="2800" spc="50" dirty="0">
                <a:latin typeface="Arial Unicode MS"/>
                <a:cs typeface="Arial Unicode MS"/>
              </a:rPr>
              <a:t> </a:t>
            </a:r>
            <a:r>
              <a:rPr sz="2800" dirty="0">
                <a:latin typeface="Arial Unicode MS"/>
                <a:cs typeface="Arial Unicode MS"/>
              </a:rPr>
              <a:t>y</a:t>
            </a:r>
            <a:r>
              <a:rPr sz="2800" spc="47" dirty="0">
                <a:latin typeface="Arial Unicode MS"/>
                <a:cs typeface="Arial Unicode MS"/>
              </a:rPr>
              <a:t> </a:t>
            </a:r>
            <a:r>
              <a:rPr sz="2800" dirty="0">
                <a:latin typeface="Arial Unicode MS"/>
                <a:cs typeface="Arial Unicode MS"/>
              </a:rPr>
              <a:t>1.5-1.7</a:t>
            </a:r>
            <a:r>
              <a:rPr sz="2800" spc="50" dirty="0">
                <a:latin typeface="Arial Unicode MS"/>
                <a:cs typeface="Arial Unicode MS"/>
              </a:rPr>
              <a:t> </a:t>
            </a:r>
            <a:r>
              <a:rPr sz="2800" dirty="0">
                <a:latin typeface="Arial Unicode MS"/>
                <a:cs typeface="Arial Unicode MS"/>
              </a:rPr>
              <a:t>para</a:t>
            </a:r>
            <a:r>
              <a:rPr sz="2800" spc="47" dirty="0">
                <a:latin typeface="Arial Unicode MS"/>
                <a:cs typeface="Arial Unicode MS"/>
              </a:rPr>
              <a:t> </a:t>
            </a:r>
            <a:r>
              <a:rPr sz="2800" dirty="0">
                <a:latin typeface="Arial Unicode MS"/>
                <a:cs typeface="Arial Unicode MS"/>
              </a:rPr>
              <a:t>transformadores</a:t>
            </a:r>
            <a:r>
              <a:rPr sz="2800" spc="50" dirty="0">
                <a:latin typeface="Arial Unicode MS"/>
                <a:cs typeface="Arial Unicode MS"/>
              </a:rPr>
              <a:t> </a:t>
            </a:r>
            <a:r>
              <a:rPr sz="2800" dirty="0">
                <a:latin typeface="Arial Unicode MS"/>
                <a:cs typeface="Arial Unicode MS"/>
              </a:rPr>
              <a:t>con</a:t>
            </a:r>
            <a:r>
              <a:rPr sz="2800" spc="47" dirty="0">
                <a:latin typeface="Arial Unicode MS"/>
                <a:cs typeface="Arial Unicode MS"/>
              </a:rPr>
              <a:t> </a:t>
            </a:r>
            <a:r>
              <a:rPr sz="2800" dirty="0">
                <a:latin typeface="Arial Unicode MS"/>
                <a:cs typeface="Arial Unicode MS"/>
              </a:rPr>
              <a:t>niveles</a:t>
            </a:r>
            <a:r>
              <a:rPr sz="2800" spc="50" dirty="0">
                <a:latin typeface="Arial Unicode MS"/>
                <a:cs typeface="Arial Unicode MS"/>
              </a:rPr>
              <a:t> </a:t>
            </a:r>
            <a:r>
              <a:rPr sz="2800" dirty="0">
                <a:latin typeface="Arial Unicode MS"/>
                <a:cs typeface="Arial Unicode MS"/>
              </a:rPr>
              <a:t>de</a:t>
            </a:r>
            <a:r>
              <a:rPr sz="2800" spc="47" dirty="0">
                <a:latin typeface="Arial Unicode MS"/>
                <a:cs typeface="Arial Unicode MS"/>
              </a:rPr>
              <a:t> </a:t>
            </a:r>
            <a:r>
              <a:rPr sz="2800" dirty="0">
                <a:latin typeface="Arial Unicode MS"/>
                <a:cs typeface="Arial Unicode MS"/>
              </a:rPr>
              <a:t>voltaje</a:t>
            </a:r>
            <a:r>
              <a:rPr sz="2800" spc="50" dirty="0">
                <a:latin typeface="Arial Unicode MS"/>
                <a:cs typeface="Arial Unicode MS"/>
              </a:rPr>
              <a:t> </a:t>
            </a:r>
            <a:r>
              <a:rPr sz="2800" dirty="0">
                <a:latin typeface="Arial Unicode MS"/>
                <a:cs typeface="Arial Unicode MS"/>
              </a:rPr>
              <a:t>de</a:t>
            </a:r>
            <a:r>
              <a:rPr sz="2800" spc="50" dirty="0">
                <a:latin typeface="Arial Unicode MS"/>
                <a:cs typeface="Arial Unicode MS"/>
              </a:rPr>
              <a:t> </a:t>
            </a:r>
            <a:r>
              <a:rPr sz="2800" spc="-16" dirty="0">
                <a:latin typeface="Arial Unicode MS"/>
                <a:cs typeface="Arial Unicode MS"/>
              </a:rPr>
              <a:t>66,</a:t>
            </a:r>
            <a:r>
              <a:rPr sz="2800" dirty="0">
                <a:latin typeface="Arial Unicode MS"/>
                <a:cs typeface="Arial Unicode MS"/>
              </a:rPr>
              <a:t> 132, 220</a:t>
            </a:r>
            <a:r>
              <a:rPr sz="2800" spc="3" dirty="0">
                <a:latin typeface="Arial Unicode MS"/>
                <a:cs typeface="Arial Unicode MS"/>
              </a:rPr>
              <a:t> </a:t>
            </a:r>
            <a:r>
              <a:rPr sz="2800" dirty="0">
                <a:latin typeface="Arial Unicode MS"/>
                <a:cs typeface="Arial Unicode MS"/>
              </a:rPr>
              <a:t>y</a:t>
            </a:r>
            <a:r>
              <a:rPr sz="2800" spc="3" dirty="0">
                <a:latin typeface="Arial Unicode MS"/>
                <a:cs typeface="Arial Unicode MS"/>
              </a:rPr>
              <a:t> </a:t>
            </a:r>
            <a:r>
              <a:rPr sz="2800" dirty="0">
                <a:latin typeface="Arial Unicode MS"/>
                <a:cs typeface="Arial Unicode MS"/>
              </a:rPr>
              <a:t>500</a:t>
            </a:r>
            <a:r>
              <a:rPr sz="2800" spc="3" dirty="0">
                <a:latin typeface="Arial Unicode MS"/>
                <a:cs typeface="Arial Unicode MS"/>
              </a:rPr>
              <a:t> </a:t>
            </a:r>
            <a:r>
              <a:rPr sz="2800" spc="-16" dirty="0">
                <a:latin typeface="Arial Unicode MS"/>
                <a:cs typeface="Arial Unicode MS"/>
              </a:rPr>
              <a:t>kV.</a:t>
            </a:r>
            <a:endParaRPr sz="2800" dirty="0">
              <a:latin typeface="Arial Unicode MS"/>
              <a:cs typeface="Arial Unicode MS"/>
            </a:endParaRPr>
          </a:p>
          <a:p>
            <a:pPr algn="just">
              <a:spcBef>
                <a:spcPts val="112"/>
              </a:spcBef>
            </a:pPr>
            <a:r>
              <a:rPr sz="2800" dirty="0">
                <a:latin typeface="Arial Unicode MS"/>
                <a:cs typeface="Arial Unicode MS"/>
              </a:rPr>
              <a:t>Como</a:t>
            </a:r>
            <a:r>
              <a:rPr sz="2800" spc="43" dirty="0">
                <a:latin typeface="Arial Unicode MS"/>
                <a:cs typeface="Arial Unicode MS"/>
              </a:rPr>
              <a:t> </a:t>
            </a:r>
            <a:r>
              <a:rPr sz="2800" spc="-6" dirty="0">
                <a:latin typeface="Arial Unicode MS"/>
                <a:cs typeface="Arial Unicode MS"/>
              </a:rPr>
              <a:t>ejemplo:</a:t>
            </a:r>
            <a:endParaRPr sz="2800" dirty="0">
              <a:latin typeface="Arial Unicode MS"/>
              <a:cs typeface="Arial Unicode MS"/>
            </a:endParaRPr>
          </a:p>
          <a:p>
            <a:pPr marL="2275027" marR="1006295" lvl="2" indent="-457200" algn="just">
              <a:spcBef>
                <a:spcPts val="381"/>
              </a:spcBef>
              <a:buFont typeface="Arial" panose="020B0604020202020204" pitchFamily="34" charset="0"/>
              <a:buChar char="•"/>
            </a:pPr>
            <a:r>
              <a:rPr sz="2800" b="1" spc="-22" dirty="0">
                <a:solidFill>
                  <a:srgbClr val="0070C0"/>
                </a:solidFill>
                <a:latin typeface="Arial Unicode MS"/>
                <a:cs typeface="Arial Unicode MS"/>
              </a:rPr>
              <a:t>R60</a:t>
            </a:r>
            <a:r>
              <a:rPr sz="2800" b="1" spc="22" dirty="0">
                <a:solidFill>
                  <a:srgbClr val="0070C0"/>
                </a:solidFill>
                <a:latin typeface="Arial Unicode MS"/>
                <a:cs typeface="Arial Unicode MS"/>
              </a:rPr>
              <a:t> </a:t>
            </a:r>
            <a:r>
              <a:rPr lang="es-ES" sz="2800" b="1" spc="22" dirty="0" smtClean="0">
                <a:solidFill>
                  <a:srgbClr val="0070C0"/>
                </a:solidFill>
                <a:latin typeface="Arial Unicode MS"/>
                <a:cs typeface="Arial Unicode MS"/>
              </a:rPr>
              <a:t>= </a:t>
            </a:r>
            <a:r>
              <a:rPr sz="2800" b="1" dirty="0" smtClean="0">
                <a:solidFill>
                  <a:srgbClr val="0070C0"/>
                </a:solidFill>
                <a:latin typeface="Arial Unicode MS"/>
                <a:cs typeface="Arial Unicode MS"/>
              </a:rPr>
              <a:t>20</a:t>
            </a:r>
            <a:r>
              <a:rPr sz="2800" b="1" spc="37" dirty="0" smtClean="0">
                <a:solidFill>
                  <a:srgbClr val="0070C0"/>
                </a:solidFill>
                <a:latin typeface="Arial Unicode MS"/>
                <a:cs typeface="Arial Unicode MS"/>
              </a:rPr>
              <a:t> </a:t>
            </a:r>
            <a:r>
              <a:rPr sz="2800" b="1" dirty="0">
                <a:solidFill>
                  <a:srgbClr val="0070C0"/>
                </a:solidFill>
                <a:latin typeface="Arial Unicode MS"/>
                <a:cs typeface="Arial Unicode MS"/>
              </a:rPr>
              <a:t>MΩ</a:t>
            </a:r>
            <a:r>
              <a:rPr sz="2800" b="1" spc="34" dirty="0">
                <a:solidFill>
                  <a:srgbClr val="0070C0"/>
                </a:solidFill>
                <a:latin typeface="Arial Unicode MS"/>
                <a:cs typeface="Arial Unicode MS"/>
              </a:rPr>
              <a:t> </a:t>
            </a:r>
            <a:r>
              <a:rPr sz="2800" b="1" dirty="0" err="1">
                <a:solidFill>
                  <a:srgbClr val="0070C0"/>
                </a:solidFill>
                <a:latin typeface="Arial Unicode MS"/>
                <a:cs typeface="Arial Unicode MS"/>
              </a:rPr>
              <a:t>en</a:t>
            </a:r>
            <a:r>
              <a:rPr sz="2800" b="1" spc="37" dirty="0">
                <a:solidFill>
                  <a:srgbClr val="0070C0"/>
                </a:solidFill>
                <a:latin typeface="Arial Unicode MS"/>
                <a:cs typeface="Arial Unicode MS"/>
              </a:rPr>
              <a:t> </a:t>
            </a:r>
            <a:r>
              <a:rPr sz="2800" b="1" dirty="0" smtClean="0">
                <a:solidFill>
                  <a:srgbClr val="0070C0"/>
                </a:solidFill>
                <a:latin typeface="Arial Unicode MS"/>
                <a:cs typeface="Arial Unicode MS"/>
              </a:rPr>
              <a:t>57</a:t>
            </a:r>
            <a:r>
              <a:rPr lang="en-US" sz="2800" b="1" dirty="0" smtClean="0">
                <a:solidFill>
                  <a:srgbClr val="0070C0"/>
                </a:solidFill>
                <a:latin typeface="Arial" panose="020B0604020202020204" pitchFamily="34" charset="0"/>
                <a:cs typeface="Arial" panose="020B0604020202020204" pitchFamily="34" charset="0"/>
              </a:rPr>
              <a:t>˚</a:t>
            </a:r>
            <a:r>
              <a:rPr sz="2800" b="1" spc="-56" dirty="0" smtClean="0">
                <a:solidFill>
                  <a:srgbClr val="0070C0"/>
                </a:solidFill>
                <a:latin typeface="Arial Unicode MS"/>
                <a:cs typeface="Arial Unicode MS"/>
              </a:rPr>
              <a:t>C</a:t>
            </a:r>
            <a:r>
              <a:rPr sz="2800" b="1" spc="34" dirty="0" smtClean="0">
                <a:solidFill>
                  <a:srgbClr val="0070C0"/>
                </a:solidFill>
                <a:latin typeface="Arial Unicode MS"/>
                <a:cs typeface="Arial Unicode MS"/>
              </a:rPr>
              <a:t> </a:t>
            </a:r>
            <a:r>
              <a:rPr sz="2800" b="1" dirty="0">
                <a:solidFill>
                  <a:srgbClr val="0070C0"/>
                </a:solidFill>
                <a:latin typeface="Arial Unicode MS"/>
                <a:cs typeface="Arial Unicode MS"/>
              </a:rPr>
              <a:t>medido</a:t>
            </a:r>
            <a:r>
              <a:rPr sz="2800" b="1" spc="37" dirty="0">
                <a:solidFill>
                  <a:srgbClr val="0070C0"/>
                </a:solidFill>
                <a:latin typeface="Arial Unicode MS"/>
                <a:cs typeface="Arial Unicode MS"/>
              </a:rPr>
              <a:t> </a:t>
            </a:r>
            <a:r>
              <a:rPr sz="2800" b="1" dirty="0">
                <a:solidFill>
                  <a:srgbClr val="0070C0"/>
                </a:solidFill>
                <a:latin typeface="Arial Unicode MS"/>
                <a:cs typeface="Arial Unicode MS"/>
              </a:rPr>
              <a:t>en</a:t>
            </a:r>
            <a:r>
              <a:rPr sz="2800" b="1" spc="34" dirty="0">
                <a:solidFill>
                  <a:srgbClr val="0070C0"/>
                </a:solidFill>
                <a:latin typeface="Arial Unicode MS"/>
                <a:cs typeface="Arial Unicode MS"/>
              </a:rPr>
              <a:t> </a:t>
            </a:r>
            <a:r>
              <a:rPr sz="2800" b="1" dirty="0">
                <a:solidFill>
                  <a:srgbClr val="0070C0"/>
                </a:solidFill>
                <a:latin typeface="Arial Unicode MS"/>
                <a:cs typeface="Arial Unicode MS"/>
              </a:rPr>
              <a:t>el</a:t>
            </a:r>
            <a:r>
              <a:rPr sz="2800" b="1" spc="37" dirty="0">
                <a:solidFill>
                  <a:srgbClr val="0070C0"/>
                </a:solidFill>
                <a:latin typeface="Arial Unicode MS"/>
                <a:cs typeface="Arial Unicode MS"/>
              </a:rPr>
              <a:t> </a:t>
            </a:r>
            <a:r>
              <a:rPr sz="2800" b="1" spc="-6" dirty="0" err="1">
                <a:solidFill>
                  <a:srgbClr val="0070C0"/>
                </a:solidFill>
                <a:latin typeface="Arial Unicode MS"/>
                <a:cs typeface="Arial Unicode MS"/>
              </a:rPr>
              <a:t>sitio</a:t>
            </a:r>
            <a:r>
              <a:rPr sz="2800" b="1" spc="-6" dirty="0" smtClean="0">
                <a:solidFill>
                  <a:srgbClr val="0070C0"/>
                </a:solidFill>
                <a:latin typeface="Arial Unicode MS"/>
                <a:cs typeface="Arial Unicode MS"/>
              </a:rPr>
              <a:t>.</a:t>
            </a:r>
            <a:endParaRPr lang="es-ES" sz="2800" b="1" spc="-6" dirty="0" smtClean="0">
              <a:solidFill>
                <a:srgbClr val="0070C0"/>
              </a:solidFill>
              <a:latin typeface="Arial Unicode MS"/>
              <a:cs typeface="Arial Unicode MS"/>
            </a:endParaRPr>
          </a:p>
          <a:p>
            <a:pPr marL="2275027" marR="1006295" lvl="2" indent="-457200" algn="just">
              <a:spcBef>
                <a:spcPts val="381"/>
              </a:spcBef>
              <a:buFont typeface="Arial" panose="020B0604020202020204" pitchFamily="34" charset="0"/>
              <a:buChar char="•"/>
            </a:pPr>
            <a:r>
              <a:rPr sz="2800" b="1" spc="-6" dirty="0" smtClean="0">
                <a:solidFill>
                  <a:srgbClr val="0070C0"/>
                </a:solidFill>
                <a:latin typeface="Arial Unicode MS"/>
                <a:cs typeface="Arial Unicode MS"/>
              </a:rPr>
              <a:t>R60</a:t>
            </a:r>
            <a:r>
              <a:rPr sz="2800" b="1" spc="125" dirty="0" smtClean="0">
                <a:solidFill>
                  <a:srgbClr val="0070C0"/>
                </a:solidFill>
                <a:latin typeface="Arial Unicode MS"/>
                <a:cs typeface="Arial Unicode MS"/>
              </a:rPr>
              <a:t> </a:t>
            </a:r>
            <a:r>
              <a:rPr lang="es-ES" sz="2800" b="1" spc="125" dirty="0" smtClean="0">
                <a:solidFill>
                  <a:srgbClr val="0070C0"/>
                </a:solidFill>
                <a:latin typeface="Arial Unicode MS"/>
                <a:cs typeface="Arial Unicode MS"/>
              </a:rPr>
              <a:t>= </a:t>
            </a:r>
            <a:r>
              <a:rPr sz="2800" b="1" dirty="0" smtClean="0">
                <a:solidFill>
                  <a:srgbClr val="0070C0"/>
                </a:solidFill>
                <a:latin typeface="Arial Unicode MS"/>
                <a:cs typeface="Arial Unicode MS"/>
              </a:rPr>
              <a:t>510</a:t>
            </a:r>
            <a:r>
              <a:rPr sz="2800" b="1" spc="34" dirty="0" smtClean="0">
                <a:solidFill>
                  <a:srgbClr val="0070C0"/>
                </a:solidFill>
                <a:latin typeface="Arial Unicode MS"/>
                <a:cs typeface="Arial Unicode MS"/>
              </a:rPr>
              <a:t> </a:t>
            </a:r>
            <a:r>
              <a:rPr sz="2800" b="1" dirty="0">
                <a:solidFill>
                  <a:srgbClr val="0070C0"/>
                </a:solidFill>
                <a:latin typeface="Arial Unicode MS"/>
                <a:cs typeface="Arial Unicode MS"/>
              </a:rPr>
              <a:t>MΩ</a:t>
            </a:r>
            <a:r>
              <a:rPr sz="2800" b="1" spc="37" dirty="0">
                <a:solidFill>
                  <a:srgbClr val="0070C0"/>
                </a:solidFill>
                <a:latin typeface="Arial Unicode MS"/>
                <a:cs typeface="Arial Unicode MS"/>
              </a:rPr>
              <a:t> </a:t>
            </a:r>
            <a:r>
              <a:rPr sz="2800" b="1" dirty="0">
                <a:solidFill>
                  <a:srgbClr val="0070C0"/>
                </a:solidFill>
                <a:latin typeface="Arial Unicode MS"/>
                <a:cs typeface="Arial Unicode MS"/>
              </a:rPr>
              <a:t>a</a:t>
            </a:r>
            <a:r>
              <a:rPr sz="2800" b="1" spc="34" dirty="0">
                <a:solidFill>
                  <a:srgbClr val="0070C0"/>
                </a:solidFill>
                <a:latin typeface="Arial Unicode MS"/>
                <a:cs typeface="Arial Unicode MS"/>
              </a:rPr>
              <a:t> </a:t>
            </a:r>
            <a:r>
              <a:rPr sz="2800" b="1" dirty="0" smtClean="0">
                <a:solidFill>
                  <a:srgbClr val="0070C0"/>
                </a:solidFill>
                <a:latin typeface="Arial Unicode MS"/>
                <a:cs typeface="Arial Unicode MS"/>
              </a:rPr>
              <a:t>55</a:t>
            </a:r>
            <a:r>
              <a:rPr lang="en-US" sz="2800" b="1" dirty="0" smtClean="0">
                <a:solidFill>
                  <a:srgbClr val="0070C0"/>
                </a:solidFill>
                <a:latin typeface="Arial" panose="020B0604020202020204" pitchFamily="34" charset="0"/>
                <a:cs typeface="Arial" panose="020B0604020202020204" pitchFamily="34" charset="0"/>
              </a:rPr>
              <a:t>˚</a:t>
            </a:r>
            <a:r>
              <a:rPr sz="2800" b="1" spc="-56" dirty="0" smtClean="0">
                <a:solidFill>
                  <a:srgbClr val="0070C0"/>
                </a:solidFill>
                <a:latin typeface="Arial Unicode MS"/>
                <a:cs typeface="Arial Unicode MS"/>
              </a:rPr>
              <a:t>C</a:t>
            </a:r>
            <a:r>
              <a:rPr sz="2800" b="1" spc="37" dirty="0" smtClean="0">
                <a:solidFill>
                  <a:srgbClr val="0070C0"/>
                </a:solidFill>
                <a:latin typeface="Arial Unicode MS"/>
                <a:cs typeface="Arial Unicode MS"/>
              </a:rPr>
              <a:t> </a:t>
            </a:r>
            <a:r>
              <a:rPr sz="2800" b="1" dirty="0">
                <a:solidFill>
                  <a:srgbClr val="0070C0"/>
                </a:solidFill>
                <a:latin typeface="Arial Unicode MS"/>
                <a:cs typeface="Arial Unicode MS"/>
              </a:rPr>
              <a:t>medido</a:t>
            </a:r>
            <a:r>
              <a:rPr sz="2800" b="1" spc="37" dirty="0">
                <a:solidFill>
                  <a:srgbClr val="0070C0"/>
                </a:solidFill>
                <a:latin typeface="Arial Unicode MS"/>
                <a:cs typeface="Arial Unicode MS"/>
              </a:rPr>
              <a:t> </a:t>
            </a:r>
            <a:r>
              <a:rPr sz="2800" b="1" dirty="0">
                <a:solidFill>
                  <a:srgbClr val="0070C0"/>
                </a:solidFill>
                <a:latin typeface="Arial Unicode MS"/>
                <a:cs typeface="Arial Unicode MS"/>
              </a:rPr>
              <a:t>en</a:t>
            </a:r>
            <a:r>
              <a:rPr sz="2800" b="1" spc="34" dirty="0">
                <a:solidFill>
                  <a:srgbClr val="0070C0"/>
                </a:solidFill>
                <a:latin typeface="Arial Unicode MS"/>
                <a:cs typeface="Arial Unicode MS"/>
              </a:rPr>
              <a:t> </a:t>
            </a:r>
            <a:r>
              <a:rPr sz="2800" b="1" spc="-6" dirty="0">
                <a:solidFill>
                  <a:srgbClr val="0070C0"/>
                </a:solidFill>
                <a:latin typeface="Arial Unicode MS"/>
                <a:cs typeface="Arial Unicode MS"/>
              </a:rPr>
              <a:t>fábrica.</a:t>
            </a:r>
            <a:endParaRPr sz="2800" b="1" dirty="0">
              <a:solidFill>
                <a:srgbClr val="0070C0"/>
              </a:solidFill>
              <a:latin typeface="Arial Unicode MS"/>
              <a:cs typeface="Arial Unicode MS"/>
            </a:endParaRPr>
          </a:p>
          <a:p>
            <a:pPr marL="2275027" marR="69043" lvl="2" indent="-457200" algn="just">
              <a:spcBef>
                <a:spcPts val="31"/>
              </a:spcBef>
              <a:buFont typeface="Arial" panose="020B0604020202020204" pitchFamily="34" charset="0"/>
              <a:buChar char="•"/>
            </a:pPr>
            <a:r>
              <a:rPr sz="2800" b="1" dirty="0">
                <a:solidFill>
                  <a:srgbClr val="0070C0"/>
                </a:solidFill>
                <a:latin typeface="Arial Unicode MS"/>
                <a:cs typeface="Arial Unicode MS"/>
              </a:rPr>
              <a:t>Diferencia</a:t>
            </a:r>
            <a:r>
              <a:rPr sz="2800" b="1" spc="66" dirty="0">
                <a:solidFill>
                  <a:srgbClr val="0070C0"/>
                </a:solidFill>
                <a:latin typeface="Arial Unicode MS"/>
                <a:cs typeface="Arial Unicode MS"/>
              </a:rPr>
              <a:t> </a:t>
            </a:r>
            <a:r>
              <a:rPr sz="2800" b="1" dirty="0">
                <a:solidFill>
                  <a:srgbClr val="0070C0"/>
                </a:solidFill>
                <a:latin typeface="Arial Unicode MS"/>
                <a:cs typeface="Arial Unicode MS"/>
              </a:rPr>
              <a:t>de</a:t>
            </a:r>
            <a:r>
              <a:rPr sz="2800" b="1" spc="66" dirty="0">
                <a:solidFill>
                  <a:srgbClr val="0070C0"/>
                </a:solidFill>
                <a:latin typeface="Arial Unicode MS"/>
                <a:cs typeface="Arial Unicode MS"/>
              </a:rPr>
              <a:t> </a:t>
            </a:r>
            <a:r>
              <a:rPr sz="2800" b="1" dirty="0" err="1">
                <a:solidFill>
                  <a:srgbClr val="0070C0"/>
                </a:solidFill>
                <a:latin typeface="Arial Unicode MS"/>
                <a:cs typeface="Arial Unicode MS"/>
              </a:rPr>
              <a:t>temperatura</a:t>
            </a:r>
            <a:r>
              <a:rPr sz="2800" b="1" spc="69" dirty="0">
                <a:solidFill>
                  <a:srgbClr val="0070C0"/>
                </a:solidFill>
                <a:latin typeface="Arial Unicode MS"/>
                <a:cs typeface="Arial Unicode MS"/>
              </a:rPr>
              <a:t> </a:t>
            </a:r>
            <a:r>
              <a:rPr lang="es-ES" sz="2800" b="1" spc="69" dirty="0" smtClean="0">
                <a:solidFill>
                  <a:srgbClr val="0070C0"/>
                </a:solidFill>
                <a:latin typeface="Arial Unicode MS"/>
                <a:cs typeface="Arial Unicode MS"/>
              </a:rPr>
              <a:t>= </a:t>
            </a:r>
            <a:r>
              <a:rPr sz="2800" b="1" dirty="0" smtClean="0">
                <a:solidFill>
                  <a:srgbClr val="0070C0"/>
                </a:solidFill>
                <a:latin typeface="Arial Unicode MS"/>
                <a:cs typeface="Arial Unicode MS"/>
              </a:rPr>
              <a:t>57-55</a:t>
            </a:r>
            <a:r>
              <a:rPr lang="es-ES" sz="2800" b="1" dirty="0" smtClean="0">
                <a:solidFill>
                  <a:srgbClr val="0070C0"/>
                </a:solidFill>
                <a:latin typeface="Arial Unicode MS"/>
                <a:cs typeface="Arial Unicode MS"/>
              </a:rPr>
              <a:t> = </a:t>
            </a:r>
            <a:r>
              <a:rPr sz="2800" b="1" dirty="0" smtClean="0">
                <a:solidFill>
                  <a:srgbClr val="0070C0"/>
                </a:solidFill>
                <a:latin typeface="Arial Unicode MS"/>
                <a:cs typeface="Arial Unicode MS"/>
              </a:rPr>
              <a:t>2</a:t>
            </a:r>
            <a:r>
              <a:rPr lang="en-US" sz="2800" b="1" dirty="0" smtClean="0">
                <a:solidFill>
                  <a:srgbClr val="0070C0"/>
                </a:solidFill>
                <a:latin typeface="Arial" panose="020B0604020202020204" pitchFamily="34" charset="0"/>
                <a:cs typeface="Arial" panose="020B0604020202020204" pitchFamily="34" charset="0"/>
              </a:rPr>
              <a:t>˚</a:t>
            </a:r>
            <a:r>
              <a:rPr sz="2800" b="1" spc="-31" dirty="0" smtClean="0">
                <a:solidFill>
                  <a:srgbClr val="0070C0"/>
                </a:solidFill>
                <a:latin typeface="Arial Unicode MS"/>
                <a:cs typeface="Arial Unicode MS"/>
              </a:rPr>
              <a:t>C</a:t>
            </a:r>
            <a:r>
              <a:rPr sz="2800" b="1" spc="-31" dirty="0">
                <a:solidFill>
                  <a:srgbClr val="0070C0"/>
                </a:solidFill>
                <a:latin typeface="Arial Unicode MS"/>
                <a:cs typeface="Arial Unicode MS"/>
              </a:rPr>
              <a:t>.</a:t>
            </a:r>
            <a:r>
              <a:rPr sz="2800" b="1" spc="66" dirty="0">
                <a:solidFill>
                  <a:srgbClr val="0070C0"/>
                </a:solidFill>
                <a:latin typeface="Arial Unicode MS"/>
                <a:cs typeface="Arial Unicode MS"/>
              </a:rPr>
              <a:t> </a:t>
            </a:r>
            <a:r>
              <a:rPr sz="2800" b="1" dirty="0">
                <a:solidFill>
                  <a:srgbClr val="0070C0"/>
                </a:solidFill>
                <a:latin typeface="Arial Unicode MS"/>
                <a:cs typeface="Arial Unicode MS"/>
              </a:rPr>
              <a:t>Usando</a:t>
            </a:r>
            <a:r>
              <a:rPr sz="2800" b="1" spc="69" dirty="0">
                <a:solidFill>
                  <a:srgbClr val="0070C0"/>
                </a:solidFill>
                <a:latin typeface="Arial Unicode MS"/>
                <a:cs typeface="Arial Unicode MS"/>
              </a:rPr>
              <a:t> </a:t>
            </a:r>
            <a:r>
              <a:rPr sz="2800" b="1" dirty="0">
                <a:solidFill>
                  <a:srgbClr val="0070C0"/>
                </a:solidFill>
                <a:latin typeface="Arial Unicode MS"/>
                <a:cs typeface="Arial Unicode MS"/>
              </a:rPr>
              <a:t>la</a:t>
            </a:r>
            <a:r>
              <a:rPr sz="2800" b="1" spc="66" dirty="0">
                <a:solidFill>
                  <a:srgbClr val="0070C0"/>
                </a:solidFill>
                <a:latin typeface="Arial Unicode MS"/>
                <a:cs typeface="Arial Unicode MS"/>
              </a:rPr>
              <a:t> </a:t>
            </a:r>
            <a:r>
              <a:rPr sz="2800" b="1" dirty="0">
                <a:solidFill>
                  <a:srgbClr val="0070C0"/>
                </a:solidFill>
                <a:latin typeface="Arial Unicode MS"/>
                <a:cs typeface="Arial Unicode MS"/>
              </a:rPr>
              <a:t>tabla</a:t>
            </a:r>
            <a:r>
              <a:rPr sz="2800" b="1" spc="69" dirty="0">
                <a:solidFill>
                  <a:srgbClr val="0070C0"/>
                </a:solidFill>
                <a:latin typeface="Arial Unicode MS"/>
                <a:cs typeface="Arial Unicode MS"/>
              </a:rPr>
              <a:t> </a:t>
            </a:r>
            <a:r>
              <a:rPr sz="2800" b="1" dirty="0">
                <a:solidFill>
                  <a:srgbClr val="0070C0"/>
                </a:solidFill>
                <a:latin typeface="Arial Unicode MS"/>
                <a:cs typeface="Arial Unicode MS"/>
              </a:rPr>
              <a:t>5.2,</a:t>
            </a:r>
            <a:r>
              <a:rPr sz="2800" b="1" spc="66" dirty="0">
                <a:solidFill>
                  <a:srgbClr val="0070C0"/>
                </a:solidFill>
                <a:latin typeface="Arial Unicode MS"/>
                <a:cs typeface="Arial Unicode MS"/>
              </a:rPr>
              <a:t> </a:t>
            </a:r>
            <a:r>
              <a:rPr sz="2800" b="1" dirty="0">
                <a:solidFill>
                  <a:srgbClr val="0070C0"/>
                </a:solidFill>
                <a:latin typeface="Arial Unicode MS"/>
                <a:cs typeface="Arial Unicode MS"/>
              </a:rPr>
              <a:t>el</a:t>
            </a:r>
            <a:r>
              <a:rPr sz="2800" b="1" spc="66" dirty="0">
                <a:solidFill>
                  <a:srgbClr val="0070C0"/>
                </a:solidFill>
                <a:latin typeface="Arial Unicode MS"/>
                <a:cs typeface="Arial Unicode MS"/>
              </a:rPr>
              <a:t> </a:t>
            </a:r>
            <a:r>
              <a:rPr sz="2800" b="1" spc="-6" dirty="0" err="1" smtClean="0">
                <a:solidFill>
                  <a:srgbClr val="0070C0"/>
                </a:solidFill>
                <a:latin typeface="Arial Unicode MS"/>
                <a:cs typeface="Arial Unicode MS"/>
              </a:rPr>
              <a:t>coeficiente</a:t>
            </a:r>
            <a:r>
              <a:rPr lang="es-ES" sz="2800" b="1" spc="-6" dirty="0" smtClean="0">
                <a:solidFill>
                  <a:srgbClr val="0070C0"/>
                </a:solidFill>
                <a:latin typeface="Arial Unicode MS"/>
                <a:cs typeface="Arial Unicode MS"/>
              </a:rPr>
              <a:t> </a:t>
            </a:r>
            <a:r>
              <a:rPr sz="2800" b="1" spc="-6" dirty="0" smtClean="0">
                <a:solidFill>
                  <a:srgbClr val="0070C0"/>
                </a:solidFill>
                <a:latin typeface="Arial Unicode MS"/>
                <a:cs typeface="Arial Unicode MS"/>
              </a:rPr>
              <a:t>k </a:t>
            </a:r>
            <a:r>
              <a:rPr sz="2800" b="1" dirty="0">
                <a:solidFill>
                  <a:srgbClr val="0070C0"/>
                </a:solidFill>
                <a:latin typeface="Arial Unicode MS"/>
                <a:cs typeface="Arial Unicode MS"/>
              </a:rPr>
              <a:t>es</a:t>
            </a:r>
            <a:r>
              <a:rPr sz="2800" b="1" spc="16" dirty="0">
                <a:solidFill>
                  <a:srgbClr val="0070C0"/>
                </a:solidFill>
                <a:latin typeface="Arial Unicode MS"/>
                <a:cs typeface="Arial Unicode MS"/>
              </a:rPr>
              <a:t> </a:t>
            </a:r>
            <a:r>
              <a:rPr sz="2800" b="1" dirty="0">
                <a:solidFill>
                  <a:srgbClr val="0070C0"/>
                </a:solidFill>
                <a:latin typeface="Arial Unicode MS"/>
                <a:cs typeface="Arial Unicode MS"/>
              </a:rPr>
              <a:t>igual</a:t>
            </a:r>
            <a:r>
              <a:rPr sz="2800" b="1" spc="19" dirty="0">
                <a:solidFill>
                  <a:srgbClr val="0070C0"/>
                </a:solidFill>
                <a:latin typeface="Arial Unicode MS"/>
                <a:cs typeface="Arial Unicode MS"/>
              </a:rPr>
              <a:t> </a:t>
            </a:r>
            <a:r>
              <a:rPr sz="2800" b="1" dirty="0">
                <a:solidFill>
                  <a:srgbClr val="0070C0"/>
                </a:solidFill>
                <a:latin typeface="Arial Unicode MS"/>
                <a:cs typeface="Arial Unicode MS"/>
              </a:rPr>
              <a:t>a</a:t>
            </a:r>
            <a:r>
              <a:rPr sz="2800" b="1" spc="16" dirty="0">
                <a:solidFill>
                  <a:srgbClr val="0070C0"/>
                </a:solidFill>
                <a:latin typeface="Arial Unicode MS"/>
                <a:cs typeface="Arial Unicode MS"/>
              </a:rPr>
              <a:t> </a:t>
            </a:r>
            <a:r>
              <a:rPr sz="2800" b="1" spc="-6" dirty="0">
                <a:solidFill>
                  <a:srgbClr val="0070C0"/>
                </a:solidFill>
                <a:latin typeface="Arial Unicode MS"/>
                <a:cs typeface="Arial Unicode MS"/>
              </a:rPr>
              <a:t>1.08.</a:t>
            </a:r>
            <a:endParaRPr sz="2800" b="1" dirty="0">
              <a:solidFill>
                <a:srgbClr val="0070C0"/>
              </a:solidFill>
              <a:latin typeface="Arial Unicode MS"/>
              <a:cs typeface="Arial Unicode MS"/>
            </a:endParaRPr>
          </a:p>
          <a:p>
            <a:pPr marL="2275027" lvl="2" indent="-457200" algn="just">
              <a:spcBef>
                <a:spcPts val="97"/>
              </a:spcBef>
              <a:buFont typeface="Arial" panose="020B0604020202020204" pitchFamily="34" charset="0"/>
              <a:buChar char="•"/>
            </a:pPr>
            <a:r>
              <a:rPr sz="2800" b="1" spc="-16" dirty="0">
                <a:solidFill>
                  <a:srgbClr val="0070C0"/>
                </a:solidFill>
                <a:latin typeface="Arial Unicode MS"/>
                <a:cs typeface="Arial Unicode MS"/>
              </a:rPr>
              <a:t>R60</a:t>
            </a:r>
            <a:r>
              <a:rPr sz="2800" b="1" spc="69" dirty="0">
                <a:solidFill>
                  <a:srgbClr val="0070C0"/>
                </a:solidFill>
                <a:latin typeface="Arial Unicode MS"/>
                <a:cs typeface="Arial Unicode MS"/>
              </a:rPr>
              <a:t> </a:t>
            </a:r>
            <a:r>
              <a:rPr sz="2800" b="1" dirty="0">
                <a:solidFill>
                  <a:srgbClr val="0070C0"/>
                </a:solidFill>
                <a:latin typeface="Arial Unicode MS"/>
                <a:cs typeface="Arial Unicode MS"/>
              </a:rPr>
              <a:t>medido</a:t>
            </a:r>
            <a:r>
              <a:rPr sz="2800" b="1" spc="112" dirty="0">
                <a:solidFill>
                  <a:srgbClr val="0070C0"/>
                </a:solidFill>
                <a:latin typeface="Arial Unicode MS"/>
                <a:cs typeface="Arial Unicode MS"/>
              </a:rPr>
              <a:t> </a:t>
            </a:r>
            <a:r>
              <a:rPr sz="2800" b="1" dirty="0">
                <a:solidFill>
                  <a:srgbClr val="0070C0"/>
                </a:solidFill>
                <a:latin typeface="Arial Unicode MS"/>
                <a:cs typeface="Arial Unicode MS"/>
              </a:rPr>
              <a:t>correspondiente</a:t>
            </a:r>
            <a:r>
              <a:rPr sz="2800" b="1" spc="112" dirty="0">
                <a:solidFill>
                  <a:srgbClr val="0070C0"/>
                </a:solidFill>
                <a:latin typeface="Arial Unicode MS"/>
                <a:cs typeface="Arial Unicode MS"/>
              </a:rPr>
              <a:t> </a:t>
            </a:r>
            <a:r>
              <a:rPr sz="2800" b="1" dirty="0">
                <a:solidFill>
                  <a:srgbClr val="0070C0"/>
                </a:solidFill>
                <a:latin typeface="Arial Unicode MS"/>
                <a:cs typeface="Arial Unicode MS"/>
              </a:rPr>
              <a:t>a</a:t>
            </a:r>
            <a:r>
              <a:rPr sz="2800" b="1" spc="112" dirty="0">
                <a:solidFill>
                  <a:srgbClr val="0070C0"/>
                </a:solidFill>
                <a:latin typeface="Arial Unicode MS"/>
                <a:cs typeface="Arial Unicode MS"/>
              </a:rPr>
              <a:t> </a:t>
            </a:r>
            <a:r>
              <a:rPr sz="2800" b="1" dirty="0">
                <a:solidFill>
                  <a:srgbClr val="0070C0"/>
                </a:solidFill>
                <a:latin typeface="Arial Unicode MS"/>
                <a:cs typeface="Arial Unicode MS"/>
              </a:rPr>
              <a:t>la</a:t>
            </a:r>
            <a:r>
              <a:rPr sz="2800" b="1" spc="112" dirty="0">
                <a:solidFill>
                  <a:srgbClr val="0070C0"/>
                </a:solidFill>
                <a:latin typeface="Arial Unicode MS"/>
                <a:cs typeface="Arial Unicode MS"/>
              </a:rPr>
              <a:t> </a:t>
            </a:r>
            <a:r>
              <a:rPr sz="2800" b="1" dirty="0">
                <a:solidFill>
                  <a:srgbClr val="0070C0"/>
                </a:solidFill>
                <a:latin typeface="Arial Unicode MS"/>
                <a:cs typeface="Arial Unicode MS"/>
              </a:rPr>
              <a:t>temperatura</a:t>
            </a:r>
            <a:r>
              <a:rPr sz="2800" b="1" spc="109" dirty="0">
                <a:solidFill>
                  <a:srgbClr val="0070C0"/>
                </a:solidFill>
                <a:latin typeface="Arial Unicode MS"/>
                <a:cs typeface="Arial Unicode MS"/>
              </a:rPr>
              <a:t> </a:t>
            </a:r>
            <a:r>
              <a:rPr sz="2800" b="1" dirty="0">
                <a:solidFill>
                  <a:srgbClr val="0070C0"/>
                </a:solidFill>
                <a:latin typeface="Arial Unicode MS"/>
                <a:cs typeface="Arial Unicode MS"/>
              </a:rPr>
              <a:t>de</a:t>
            </a:r>
            <a:r>
              <a:rPr sz="2800" b="1" spc="112" dirty="0">
                <a:solidFill>
                  <a:srgbClr val="0070C0"/>
                </a:solidFill>
                <a:latin typeface="Arial Unicode MS"/>
                <a:cs typeface="Arial Unicode MS"/>
              </a:rPr>
              <a:t> </a:t>
            </a:r>
            <a:r>
              <a:rPr sz="2800" b="1" dirty="0" err="1" smtClean="0">
                <a:solidFill>
                  <a:srgbClr val="0070C0"/>
                </a:solidFill>
                <a:latin typeface="Arial Unicode MS"/>
                <a:cs typeface="Arial Unicode MS"/>
              </a:rPr>
              <a:t>fábrica</a:t>
            </a:r>
            <a:r>
              <a:rPr lang="es-ES" sz="2800" b="1" dirty="0" smtClean="0">
                <a:solidFill>
                  <a:srgbClr val="0070C0"/>
                </a:solidFill>
                <a:latin typeface="Arial Unicode MS"/>
                <a:cs typeface="Arial Unicode MS"/>
              </a:rPr>
              <a:t> = </a:t>
            </a:r>
            <a:r>
              <a:rPr sz="2800" b="1" dirty="0" smtClean="0">
                <a:solidFill>
                  <a:srgbClr val="0070C0"/>
                </a:solidFill>
                <a:latin typeface="Arial Unicode MS"/>
                <a:cs typeface="Arial Unicode MS"/>
              </a:rPr>
              <a:t>1.08</a:t>
            </a:r>
            <a:r>
              <a:rPr lang="es-ES" sz="2800" b="1" dirty="0" smtClean="0">
                <a:solidFill>
                  <a:srgbClr val="0070C0"/>
                </a:solidFill>
                <a:latin typeface="Arial Unicode MS"/>
                <a:cs typeface="Arial Unicode MS"/>
              </a:rPr>
              <a:t> x </a:t>
            </a:r>
            <a:r>
              <a:rPr sz="2800" b="1" dirty="0" smtClean="0">
                <a:solidFill>
                  <a:srgbClr val="0070C0"/>
                </a:solidFill>
                <a:latin typeface="Arial Unicode MS"/>
                <a:cs typeface="Arial Unicode MS"/>
              </a:rPr>
              <a:t>520</a:t>
            </a:r>
            <a:r>
              <a:rPr lang="es-ES" sz="2800" b="1" dirty="0" smtClean="0">
                <a:solidFill>
                  <a:srgbClr val="0070C0"/>
                </a:solidFill>
                <a:latin typeface="Arial Unicode MS"/>
                <a:cs typeface="Arial Unicode MS"/>
              </a:rPr>
              <a:t> = </a:t>
            </a:r>
            <a:r>
              <a:rPr sz="2800" b="1" dirty="0" smtClean="0">
                <a:solidFill>
                  <a:srgbClr val="0070C0"/>
                </a:solidFill>
                <a:latin typeface="Arial Unicode MS"/>
                <a:cs typeface="Arial Unicode MS"/>
              </a:rPr>
              <a:t>561,6</a:t>
            </a:r>
            <a:r>
              <a:rPr sz="2800" b="1" spc="112" dirty="0" smtClean="0">
                <a:solidFill>
                  <a:srgbClr val="0070C0"/>
                </a:solidFill>
                <a:latin typeface="Arial Unicode MS"/>
                <a:cs typeface="Arial Unicode MS"/>
              </a:rPr>
              <a:t> </a:t>
            </a:r>
            <a:r>
              <a:rPr sz="2800" b="1" spc="-16" dirty="0">
                <a:solidFill>
                  <a:srgbClr val="0070C0"/>
                </a:solidFill>
                <a:latin typeface="Arial Unicode MS"/>
                <a:cs typeface="Arial Unicode MS"/>
              </a:rPr>
              <a:t>MΩ.</a:t>
            </a:r>
            <a:endParaRPr sz="2800" b="1" dirty="0">
              <a:solidFill>
                <a:srgbClr val="0070C0"/>
              </a:solidFill>
              <a:latin typeface="Arial Unicode MS"/>
              <a:cs typeface="Arial Unicode MS"/>
            </a:endParaRPr>
          </a:p>
          <a:p>
            <a:pPr marL="2275027" lvl="2" indent="-457200" algn="just">
              <a:spcBef>
                <a:spcPts val="147"/>
              </a:spcBef>
              <a:buFont typeface="Arial" panose="020B0604020202020204" pitchFamily="34" charset="0"/>
              <a:buChar char="•"/>
            </a:pPr>
            <a:r>
              <a:rPr sz="2800" b="1" dirty="0">
                <a:solidFill>
                  <a:srgbClr val="0070C0"/>
                </a:solidFill>
                <a:latin typeface="Arial Unicode MS"/>
                <a:cs typeface="Arial Unicode MS"/>
              </a:rPr>
              <a:t>Diferencia</a:t>
            </a:r>
            <a:r>
              <a:rPr sz="2800" b="1" spc="50" dirty="0">
                <a:solidFill>
                  <a:srgbClr val="0070C0"/>
                </a:solidFill>
                <a:latin typeface="Arial Unicode MS"/>
                <a:cs typeface="Arial Unicode MS"/>
              </a:rPr>
              <a:t> </a:t>
            </a:r>
            <a:r>
              <a:rPr sz="2800" b="1" dirty="0">
                <a:solidFill>
                  <a:srgbClr val="0070C0"/>
                </a:solidFill>
                <a:latin typeface="Arial Unicode MS"/>
                <a:cs typeface="Arial Unicode MS"/>
              </a:rPr>
              <a:t>de</a:t>
            </a:r>
            <a:r>
              <a:rPr sz="2800" b="1" spc="53" dirty="0">
                <a:solidFill>
                  <a:srgbClr val="0070C0"/>
                </a:solidFill>
                <a:latin typeface="Arial Unicode MS"/>
                <a:cs typeface="Arial Unicode MS"/>
              </a:rPr>
              <a:t> </a:t>
            </a:r>
            <a:r>
              <a:rPr sz="2800" b="1" dirty="0">
                <a:solidFill>
                  <a:srgbClr val="0070C0"/>
                </a:solidFill>
                <a:latin typeface="Arial Unicode MS"/>
                <a:cs typeface="Arial Unicode MS"/>
              </a:rPr>
              <a:t>aislamiento5</a:t>
            </a:r>
            <a:r>
              <a:rPr sz="2800" b="1" spc="50" dirty="0">
                <a:solidFill>
                  <a:srgbClr val="0070C0"/>
                </a:solidFill>
                <a:latin typeface="Arial Unicode MS"/>
                <a:cs typeface="Arial Unicode MS"/>
              </a:rPr>
              <a:t> </a:t>
            </a:r>
            <a:r>
              <a:rPr sz="2800" b="1" spc="-6" dirty="0">
                <a:solidFill>
                  <a:srgbClr val="0070C0"/>
                </a:solidFill>
                <a:latin typeface="Arial Unicode MS"/>
                <a:cs typeface="Arial Unicode MS"/>
              </a:rPr>
              <a:t>(561,6-</a:t>
            </a:r>
            <a:r>
              <a:rPr sz="2800" b="1" dirty="0">
                <a:solidFill>
                  <a:srgbClr val="0070C0"/>
                </a:solidFill>
                <a:latin typeface="Arial Unicode MS"/>
                <a:cs typeface="Arial Unicode MS"/>
              </a:rPr>
              <a:t>510)</a:t>
            </a:r>
            <a:r>
              <a:rPr sz="2800" b="1" spc="53" dirty="0">
                <a:solidFill>
                  <a:srgbClr val="0070C0"/>
                </a:solidFill>
                <a:latin typeface="Arial Unicode MS"/>
                <a:cs typeface="Arial Unicode MS"/>
              </a:rPr>
              <a:t> </a:t>
            </a:r>
            <a:r>
              <a:rPr sz="2800" b="1" spc="43" dirty="0">
                <a:solidFill>
                  <a:srgbClr val="0070C0"/>
                </a:solidFill>
                <a:latin typeface="Arial Unicode MS"/>
                <a:cs typeface="Arial Unicode MS"/>
              </a:rPr>
              <a:t>/</a:t>
            </a:r>
            <a:r>
              <a:rPr sz="2800" b="1" spc="50" dirty="0">
                <a:solidFill>
                  <a:srgbClr val="0070C0"/>
                </a:solidFill>
                <a:latin typeface="Arial Unicode MS"/>
                <a:cs typeface="Arial Unicode MS"/>
              </a:rPr>
              <a:t> </a:t>
            </a:r>
            <a:r>
              <a:rPr sz="2800" b="1" dirty="0" smtClean="0">
                <a:solidFill>
                  <a:srgbClr val="0070C0"/>
                </a:solidFill>
                <a:latin typeface="Arial Unicode MS"/>
                <a:cs typeface="Arial Unicode MS"/>
              </a:rPr>
              <a:t>510</a:t>
            </a:r>
            <a:r>
              <a:rPr lang="es-ES" sz="2800" b="1" dirty="0" smtClean="0">
                <a:solidFill>
                  <a:srgbClr val="0070C0"/>
                </a:solidFill>
                <a:latin typeface="Arial Unicode MS"/>
                <a:cs typeface="Arial Unicode MS"/>
              </a:rPr>
              <a:t> x </a:t>
            </a:r>
            <a:r>
              <a:rPr sz="2800" b="1" dirty="0" smtClean="0">
                <a:solidFill>
                  <a:srgbClr val="0070C0"/>
                </a:solidFill>
                <a:latin typeface="Arial Unicode MS"/>
                <a:cs typeface="Arial Unicode MS"/>
              </a:rPr>
              <a:t>100</a:t>
            </a:r>
            <a:r>
              <a:rPr lang="es-ES" sz="2800" b="1" dirty="0" smtClean="0">
                <a:solidFill>
                  <a:srgbClr val="0070C0"/>
                </a:solidFill>
                <a:latin typeface="Arial Unicode MS"/>
                <a:cs typeface="Arial Unicode MS"/>
              </a:rPr>
              <a:t> = </a:t>
            </a:r>
            <a:r>
              <a:rPr sz="2800" b="1" dirty="0" smtClean="0">
                <a:solidFill>
                  <a:srgbClr val="0070C0"/>
                </a:solidFill>
                <a:latin typeface="Arial Unicode MS"/>
                <a:cs typeface="Arial Unicode MS"/>
              </a:rPr>
              <a:t>10,11</a:t>
            </a:r>
            <a:r>
              <a:rPr sz="2800" b="1" dirty="0">
                <a:solidFill>
                  <a:srgbClr val="0070C0"/>
                </a:solidFill>
                <a:latin typeface="Arial Unicode MS"/>
                <a:cs typeface="Arial Unicode MS"/>
              </a:rPr>
              <a:t>%,</a:t>
            </a:r>
            <a:r>
              <a:rPr sz="2800" b="1" spc="53" dirty="0">
                <a:solidFill>
                  <a:srgbClr val="0070C0"/>
                </a:solidFill>
                <a:latin typeface="Arial Unicode MS"/>
                <a:cs typeface="Arial Unicode MS"/>
              </a:rPr>
              <a:t> </a:t>
            </a:r>
            <a:r>
              <a:rPr sz="2800" b="1" dirty="0">
                <a:solidFill>
                  <a:srgbClr val="0070C0"/>
                </a:solidFill>
                <a:latin typeface="Arial Unicode MS"/>
                <a:cs typeface="Arial Unicode MS"/>
              </a:rPr>
              <a:t>que</a:t>
            </a:r>
            <a:r>
              <a:rPr sz="2800" b="1" spc="50" dirty="0">
                <a:solidFill>
                  <a:srgbClr val="0070C0"/>
                </a:solidFill>
                <a:latin typeface="Arial Unicode MS"/>
                <a:cs typeface="Arial Unicode MS"/>
              </a:rPr>
              <a:t> </a:t>
            </a:r>
            <a:r>
              <a:rPr sz="2800" b="1" dirty="0">
                <a:solidFill>
                  <a:srgbClr val="0070C0"/>
                </a:solidFill>
                <a:latin typeface="Arial Unicode MS"/>
                <a:cs typeface="Arial Unicode MS"/>
              </a:rPr>
              <a:t>es</a:t>
            </a:r>
            <a:r>
              <a:rPr sz="2800" b="1" spc="53" dirty="0">
                <a:solidFill>
                  <a:srgbClr val="0070C0"/>
                </a:solidFill>
                <a:latin typeface="Arial Unicode MS"/>
                <a:cs typeface="Arial Unicode MS"/>
              </a:rPr>
              <a:t> </a:t>
            </a:r>
            <a:r>
              <a:rPr sz="2800" b="1" dirty="0">
                <a:solidFill>
                  <a:srgbClr val="0070C0"/>
                </a:solidFill>
                <a:latin typeface="Arial Unicode MS"/>
                <a:cs typeface="Arial Unicode MS"/>
              </a:rPr>
              <a:t>menos</a:t>
            </a:r>
            <a:r>
              <a:rPr sz="2800" b="1" spc="50" dirty="0">
                <a:solidFill>
                  <a:srgbClr val="0070C0"/>
                </a:solidFill>
                <a:latin typeface="Arial Unicode MS"/>
                <a:cs typeface="Arial Unicode MS"/>
              </a:rPr>
              <a:t> </a:t>
            </a:r>
            <a:r>
              <a:rPr sz="2800" b="1" dirty="0">
                <a:solidFill>
                  <a:srgbClr val="0070C0"/>
                </a:solidFill>
                <a:latin typeface="Arial Unicode MS"/>
                <a:cs typeface="Arial Unicode MS"/>
              </a:rPr>
              <a:t>del</a:t>
            </a:r>
            <a:r>
              <a:rPr sz="2800" b="1" spc="53" dirty="0">
                <a:solidFill>
                  <a:srgbClr val="0070C0"/>
                </a:solidFill>
                <a:latin typeface="Arial Unicode MS"/>
                <a:cs typeface="Arial Unicode MS"/>
              </a:rPr>
              <a:t> </a:t>
            </a:r>
            <a:r>
              <a:rPr sz="2800" b="1" spc="-16" dirty="0">
                <a:solidFill>
                  <a:srgbClr val="0070C0"/>
                </a:solidFill>
                <a:latin typeface="Arial Unicode MS"/>
                <a:cs typeface="Arial Unicode MS"/>
              </a:rPr>
              <a:t>30%</a:t>
            </a:r>
            <a:endParaRPr sz="2800" b="1" dirty="0">
              <a:solidFill>
                <a:srgbClr val="0070C0"/>
              </a:solidFill>
              <a:latin typeface="Arial Unicode MS"/>
              <a:cs typeface="Arial Unicode MS"/>
            </a:endParaRPr>
          </a:p>
          <a:p>
            <a:pPr algn="just">
              <a:spcBef>
                <a:spcPts val="19"/>
              </a:spcBef>
            </a:pPr>
            <a:endParaRPr sz="2800" dirty="0">
              <a:latin typeface="Arial Unicode MS"/>
              <a:cs typeface="Arial Unicode MS"/>
            </a:endParaRPr>
          </a:p>
          <a:p>
            <a:pPr marL="118248" marR="218639" algn="just">
              <a:spcBef>
                <a:spcPts val="3"/>
              </a:spcBef>
            </a:pPr>
            <a:r>
              <a:rPr sz="2800" dirty="0">
                <a:latin typeface="Arial Unicode MS"/>
                <a:cs typeface="Arial Unicode MS"/>
              </a:rPr>
              <a:t>Una</a:t>
            </a:r>
            <a:r>
              <a:rPr sz="2800" spc="60" dirty="0">
                <a:latin typeface="Arial Unicode MS"/>
                <a:cs typeface="Arial Unicode MS"/>
              </a:rPr>
              <a:t> </a:t>
            </a:r>
            <a:r>
              <a:rPr sz="2800" dirty="0">
                <a:latin typeface="Arial Unicode MS"/>
                <a:cs typeface="Arial Unicode MS"/>
              </a:rPr>
              <a:t>vez</a:t>
            </a:r>
            <a:r>
              <a:rPr sz="2800" spc="60" dirty="0">
                <a:latin typeface="Arial Unicode MS"/>
                <a:cs typeface="Arial Unicode MS"/>
              </a:rPr>
              <a:t> </a:t>
            </a:r>
            <a:r>
              <a:rPr sz="2800" dirty="0">
                <a:latin typeface="Arial Unicode MS"/>
                <a:cs typeface="Arial Unicode MS"/>
              </a:rPr>
              <a:t>finalizada</a:t>
            </a:r>
            <a:r>
              <a:rPr sz="2800" spc="60" dirty="0">
                <a:latin typeface="Arial Unicode MS"/>
                <a:cs typeface="Arial Unicode MS"/>
              </a:rPr>
              <a:t> </a:t>
            </a:r>
            <a:r>
              <a:rPr sz="2800" dirty="0">
                <a:latin typeface="Arial Unicode MS"/>
                <a:cs typeface="Arial Unicode MS"/>
              </a:rPr>
              <a:t>la</a:t>
            </a:r>
            <a:r>
              <a:rPr sz="2800" spc="60" dirty="0">
                <a:latin typeface="Arial Unicode MS"/>
                <a:cs typeface="Arial Unicode MS"/>
              </a:rPr>
              <a:t> </a:t>
            </a:r>
            <a:r>
              <a:rPr sz="2800" dirty="0">
                <a:latin typeface="Arial Unicode MS"/>
                <a:cs typeface="Arial Unicode MS"/>
              </a:rPr>
              <a:t>prueba,</a:t>
            </a:r>
            <a:r>
              <a:rPr sz="2800" spc="60" dirty="0">
                <a:latin typeface="Arial Unicode MS"/>
                <a:cs typeface="Arial Unicode MS"/>
              </a:rPr>
              <a:t> </a:t>
            </a:r>
            <a:r>
              <a:rPr sz="2800" dirty="0">
                <a:latin typeface="Arial Unicode MS"/>
                <a:cs typeface="Arial Unicode MS"/>
              </a:rPr>
              <a:t>el</a:t>
            </a:r>
            <a:r>
              <a:rPr sz="2800" spc="60" dirty="0">
                <a:latin typeface="Arial Unicode MS"/>
                <a:cs typeface="Arial Unicode MS"/>
              </a:rPr>
              <a:t> </a:t>
            </a:r>
            <a:r>
              <a:rPr sz="2800" dirty="0">
                <a:latin typeface="Arial Unicode MS"/>
                <a:cs typeface="Arial Unicode MS"/>
              </a:rPr>
              <a:t>devanado</a:t>
            </a:r>
            <a:r>
              <a:rPr sz="2800" spc="60" dirty="0">
                <a:latin typeface="Arial Unicode MS"/>
                <a:cs typeface="Arial Unicode MS"/>
              </a:rPr>
              <a:t> </a:t>
            </a:r>
            <a:r>
              <a:rPr sz="2800" dirty="0">
                <a:latin typeface="Arial Unicode MS"/>
                <a:cs typeface="Arial Unicode MS"/>
              </a:rPr>
              <a:t>del</a:t>
            </a:r>
            <a:r>
              <a:rPr sz="2800" spc="60" dirty="0">
                <a:latin typeface="Arial Unicode MS"/>
                <a:cs typeface="Arial Unicode MS"/>
              </a:rPr>
              <a:t> </a:t>
            </a:r>
            <a:r>
              <a:rPr sz="2800" dirty="0">
                <a:latin typeface="Arial Unicode MS"/>
                <a:cs typeface="Arial Unicode MS"/>
              </a:rPr>
              <a:t>transformador</a:t>
            </a:r>
            <a:r>
              <a:rPr sz="2800" spc="60" dirty="0">
                <a:latin typeface="Arial Unicode MS"/>
                <a:cs typeface="Arial Unicode MS"/>
              </a:rPr>
              <a:t> </a:t>
            </a:r>
            <a:r>
              <a:rPr sz="2800" dirty="0">
                <a:latin typeface="Arial Unicode MS"/>
                <a:cs typeface="Arial Unicode MS"/>
              </a:rPr>
              <a:t>debe</a:t>
            </a:r>
            <a:r>
              <a:rPr sz="2800" spc="60" dirty="0">
                <a:latin typeface="Arial Unicode MS"/>
                <a:cs typeface="Arial Unicode MS"/>
              </a:rPr>
              <a:t> </a:t>
            </a:r>
            <a:r>
              <a:rPr sz="2800" dirty="0">
                <a:latin typeface="Arial Unicode MS"/>
                <a:cs typeface="Arial Unicode MS"/>
              </a:rPr>
              <a:t>conectarse</a:t>
            </a:r>
            <a:r>
              <a:rPr sz="2800" spc="60" dirty="0">
                <a:latin typeface="Arial Unicode MS"/>
                <a:cs typeface="Arial Unicode MS"/>
              </a:rPr>
              <a:t> </a:t>
            </a:r>
            <a:r>
              <a:rPr sz="2800" dirty="0">
                <a:latin typeface="Arial Unicode MS"/>
                <a:cs typeface="Arial Unicode MS"/>
              </a:rPr>
              <a:t>a</a:t>
            </a:r>
            <a:r>
              <a:rPr sz="2800" spc="60" dirty="0">
                <a:latin typeface="Arial Unicode MS"/>
                <a:cs typeface="Arial Unicode MS"/>
              </a:rPr>
              <a:t> </a:t>
            </a:r>
            <a:r>
              <a:rPr sz="2800" dirty="0">
                <a:latin typeface="Arial Unicode MS"/>
                <a:cs typeface="Arial Unicode MS"/>
              </a:rPr>
              <a:t>tierra</a:t>
            </a:r>
            <a:r>
              <a:rPr sz="2800" spc="60" dirty="0">
                <a:latin typeface="Arial Unicode MS"/>
                <a:cs typeface="Arial Unicode MS"/>
              </a:rPr>
              <a:t> </a:t>
            </a:r>
            <a:r>
              <a:rPr sz="2800" spc="-12" dirty="0">
                <a:latin typeface="Arial Unicode MS"/>
                <a:cs typeface="Arial Unicode MS"/>
              </a:rPr>
              <a:t>para</a:t>
            </a:r>
            <a:r>
              <a:rPr sz="2800" spc="125" dirty="0">
                <a:latin typeface="Arial Unicode MS"/>
                <a:cs typeface="Arial Unicode MS"/>
              </a:rPr>
              <a:t> </a:t>
            </a:r>
            <a:r>
              <a:rPr sz="2800" dirty="0">
                <a:latin typeface="Arial Unicode MS"/>
                <a:cs typeface="Arial Unicode MS"/>
              </a:rPr>
              <a:t>asegurarse</a:t>
            </a:r>
            <a:r>
              <a:rPr sz="2800" spc="41" dirty="0">
                <a:latin typeface="Arial Unicode MS"/>
                <a:cs typeface="Arial Unicode MS"/>
              </a:rPr>
              <a:t> </a:t>
            </a:r>
            <a:r>
              <a:rPr sz="2800" dirty="0">
                <a:latin typeface="Arial Unicode MS"/>
                <a:cs typeface="Arial Unicode MS"/>
              </a:rPr>
              <a:t>de</a:t>
            </a:r>
            <a:r>
              <a:rPr sz="2800" spc="41" dirty="0">
                <a:latin typeface="Arial Unicode MS"/>
                <a:cs typeface="Arial Unicode MS"/>
              </a:rPr>
              <a:t> </a:t>
            </a:r>
            <a:r>
              <a:rPr sz="2800" dirty="0">
                <a:latin typeface="Arial Unicode MS"/>
                <a:cs typeface="Arial Unicode MS"/>
              </a:rPr>
              <a:t>que</a:t>
            </a:r>
            <a:r>
              <a:rPr sz="2800" spc="41" dirty="0">
                <a:latin typeface="Arial Unicode MS"/>
                <a:cs typeface="Arial Unicode MS"/>
              </a:rPr>
              <a:t> </a:t>
            </a:r>
            <a:r>
              <a:rPr sz="2800" dirty="0">
                <a:latin typeface="Arial Unicode MS"/>
                <a:cs typeface="Arial Unicode MS"/>
              </a:rPr>
              <a:t>esté</a:t>
            </a:r>
            <a:r>
              <a:rPr sz="2800" spc="41" dirty="0">
                <a:latin typeface="Arial Unicode MS"/>
                <a:cs typeface="Arial Unicode MS"/>
              </a:rPr>
              <a:t> </a:t>
            </a:r>
            <a:r>
              <a:rPr sz="2800" spc="-6" dirty="0" err="1">
                <a:latin typeface="Arial Unicode MS"/>
                <a:cs typeface="Arial Unicode MS"/>
              </a:rPr>
              <a:t>descargado</a:t>
            </a:r>
            <a:r>
              <a:rPr sz="2800" spc="-6" dirty="0" smtClean="0">
                <a:latin typeface="Arial Unicode MS"/>
                <a:cs typeface="Arial Unicode MS"/>
              </a:rPr>
              <a:t>.</a:t>
            </a:r>
            <a:endParaRPr lang="es-ES" sz="2800" spc="-6" dirty="0" smtClean="0">
              <a:latin typeface="Arial Unicode MS"/>
              <a:cs typeface="Arial Unicode MS"/>
            </a:endParaRPr>
          </a:p>
          <a:p>
            <a:pPr marL="118248" marR="218639" algn="just">
              <a:spcBef>
                <a:spcPts val="3"/>
              </a:spcBef>
            </a:pPr>
            <a:endParaRPr sz="2800" dirty="0">
              <a:latin typeface="Arial Unicode MS"/>
              <a:cs typeface="Arial Unicode MS"/>
            </a:endParaRPr>
          </a:p>
        </p:txBody>
      </p:sp>
      <p:pic>
        <p:nvPicPr>
          <p:cNvPr id="3" name="Imagen 2"/>
          <p:cNvPicPr>
            <a:picLocks noChangeAspect="1"/>
          </p:cNvPicPr>
          <p:nvPr/>
        </p:nvPicPr>
        <p:blipFill>
          <a:blip r:embed="rId3"/>
          <a:stretch>
            <a:fillRect/>
          </a:stretch>
        </p:blipFill>
        <p:spPr>
          <a:xfrm>
            <a:off x="13741401" y="7467600"/>
            <a:ext cx="9855200" cy="3911600"/>
          </a:xfrm>
          <a:prstGeom prst="rect">
            <a:avLst/>
          </a:prstGeom>
        </p:spPr>
      </p:pic>
      <p:sp>
        <p:nvSpPr>
          <p:cNvPr id="7" name="Rectángulo 6"/>
          <p:cNvSpPr/>
          <p:nvPr/>
        </p:nvSpPr>
        <p:spPr>
          <a:xfrm>
            <a:off x="419874" y="5068222"/>
            <a:ext cx="13321526" cy="8394606"/>
          </a:xfrm>
          <a:prstGeom prst="rect">
            <a:avLst/>
          </a:prstGeom>
        </p:spPr>
        <p:txBody>
          <a:bodyPr wrap="square">
            <a:spAutoFit/>
          </a:bodyPr>
          <a:lstStyle/>
          <a:p>
            <a:pPr marL="7936" algn="just">
              <a:spcBef>
                <a:spcPts val="62"/>
              </a:spcBef>
            </a:pPr>
            <a:r>
              <a:rPr lang="es-ES" sz="2800" b="1" dirty="0" smtClean="0">
                <a:latin typeface="Arial Unicode MS"/>
                <a:cs typeface="Arial Unicode MS"/>
              </a:rPr>
              <a:t>5.6.2</a:t>
            </a:r>
            <a:r>
              <a:rPr lang="es-ES" sz="2800" b="1" spc="53" dirty="0" smtClean="0">
                <a:latin typeface="Arial Unicode MS"/>
                <a:cs typeface="Arial Unicode MS"/>
              </a:rPr>
              <a:t> </a:t>
            </a:r>
            <a:r>
              <a:rPr lang="es-ES" sz="2800" b="1" dirty="0">
                <a:latin typeface="Arial Unicode MS"/>
                <a:cs typeface="Arial Unicode MS"/>
              </a:rPr>
              <a:t>Medición</a:t>
            </a:r>
            <a:r>
              <a:rPr lang="es-ES" sz="2800" b="1" spc="53" dirty="0">
                <a:latin typeface="Arial Unicode MS"/>
                <a:cs typeface="Arial Unicode MS"/>
              </a:rPr>
              <a:t> </a:t>
            </a:r>
            <a:r>
              <a:rPr lang="es-ES" sz="2800" b="1" dirty="0">
                <a:latin typeface="Arial Unicode MS"/>
                <a:cs typeface="Arial Unicode MS"/>
              </a:rPr>
              <a:t>de</a:t>
            </a:r>
            <a:r>
              <a:rPr lang="es-ES" sz="2800" b="1" spc="53" dirty="0">
                <a:latin typeface="Arial Unicode MS"/>
                <a:cs typeface="Arial Unicode MS"/>
              </a:rPr>
              <a:t> </a:t>
            </a:r>
            <a:r>
              <a:rPr lang="es-ES" sz="2800" b="1" dirty="0">
                <a:latin typeface="Arial Unicode MS"/>
                <a:cs typeface="Arial Unicode MS"/>
              </a:rPr>
              <a:t>la</a:t>
            </a:r>
            <a:r>
              <a:rPr lang="es-ES" sz="2800" b="1" spc="56" dirty="0">
                <a:latin typeface="Arial Unicode MS"/>
                <a:cs typeface="Arial Unicode MS"/>
              </a:rPr>
              <a:t> </a:t>
            </a:r>
            <a:r>
              <a:rPr lang="es-ES" sz="2800" b="1" dirty="0">
                <a:latin typeface="Arial Unicode MS"/>
                <a:cs typeface="Arial Unicode MS"/>
              </a:rPr>
              <a:t>prueba</a:t>
            </a:r>
            <a:r>
              <a:rPr lang="es-ES" sz="2800" b="1" spc="53" dirty="0">
                <a:latin typeface="Arial Unicode MS"/>
                <a:cs typeface="Arial Unicode MS"/>
              </a:rPr>
              <a:t> </a:t>
            </a:r>
            <a:r>
              <a:rPr lang="es-ES" sz="2800" b="1" dirty="0">
                <a:latin typeface="Arial Unicode MS"/>
                <a:cs typeface="Arial Unicode MS"/>
              </a:rPr>
              <a:t>de</a:t>
            </a:r>
            <a:r>
              <a:rPr lang="es-ES" sz="2800" b="1" spc="53" dirty="0">
                <a:latin typeface="Arial Unicode MS"/>
                <a:cs typeface="Arial Unicode MS"/>
              </a:rPr>
              <a:t> </a:t>
            </a:r>
            <a:r>
              <a:rPr lang="es-ES" sz="2800" b="1" dirty="0">
                <a:latin typeface="Arial Unicode MS"/>
                <a:cs typeface="Arial Unicode MS"/>
              </a:rPr>
              <a:t>relación</a:t>
            </a:r>
            <a:r>
              <a:rPr lang="es-ES" sz="2800" b="1" spc="56" dirty="0">
                <a:latin typeface="Arial Unicode MS"/>
                <a:cs typeface="Arial Unicode MS"/>
              </a:rPr>
              <a:t> </a:t>
            </a:r>
            <a:r>
              <a:rPr lang="es-ES" sz="2800" b="1" dirty="0">
                <a:latin typeface="Arial Unicode MS"/>
                <a:cs typeface="Arial Unicode MS"/>
              </a:rPr>
              <a:t>de</a:t>
            </a:r>
            <a:r>
              <a:rPr lang="es-ES" sz="2800" b="1" spc="53" dirty="0">
                <a:latin typeface="Arial Unicode MS"/>
                <a:cs typeface="Arial Unicode MS"/>
              </a:rPr>
              <a:t> </a:t>
            </a:r>
            <a:r>
              <a:rPr lang="es-ES" sz="2800" b="1" spc="-6" dirty="0">
                <a:latin typeface="Arial Unicode MS"/>
                <a:cs typeface="Arial Unicode MS"/>
              </a:rPr>
              <a:t>voltaje</a:t>
            </a:r>
          </a:p>
          <a:p>
            <a:pPr marL="7936" algn="just">
              <a:spcBef>
                <a:spcPts val="62"/>
              </a:spcBef>
            </a:pPr>
            <a:endParaRPr lang="es-ES" sz="2800" dirty="0">
              <a:latin typeface="Arial Unicode MS"/>
              <a:cs typeface="Arial Unicode MS"/>
            </a:endParaRPr>
          </a:p>
          <a:p>
            <a:pPr marL="7936" marR="3174" algn="just">
              <a:spcBef>
                <a:spcPts val="362"/>
              </a:spcBef>
            </a:pPr>
            <a:r>
              <a:rPr lang="es-ES" sz="2800" spc="-6" dirty="0">
                <a:latin typeface="Arial Unicode MS"/>
                <a:cs typeface="Arial Unicode MS"/>
              </a:rPr>
              <a:t>Esta</a:t>
            </a:r>
            <a:r>
              <a:rPr lang="es-ES" sz="2800" spc="37" dirty="0">
                <a:latin typeface="Arial Unicode MS"/>
                <a:cs typeface="Arial Unicode MS"/>
              </a:rPr>
              <a:t> </a:t>
            </a:r>
            <a:r>
              <a:rPr lang="es-ES" sz="2800" dirty="0">
                <a:latin typeface="Arial Unicode MS"/>
                <a:cs typeface="Arial Unicode MS"/>
              </a:rPr>
              <a:t>prueba</a:t>
            </a:r>
            <a:r>
              <a:rPr lang="es-ES" sz="2800" spc="37" dirty="0">
                <a:latin typeface="Arial Unicode MS"/>
                <a:cs typeface="Arial Unicode MS"/>
              </a:rPr>
              <a:t> </a:t>
            </a:r>
            <a:r>
              <a:rPr lang="es-ES" sz="2800" dirty="0">
                <a:latin typeface="Arial Unicode MS"/>
                <a:cs typeface="Arial Unicode MS"/>
              </a:rPr>
              <a:t>se</a:t>
            </a:r>
            <a:r>
              <a:rPr lang="es-ES" sz="2800" spc="41" dirty="0">
                <a:latin typeface="Arial Unicode MS"/>
                <a:cs typeface="Arial Unicode MS"/>
              </a:rPr>
              <a:t> </a:t>
            </a:r>
            <a:r>
              <a:rPr lang="es-ES" sz="2800" dirty="0">
                <a:latin typeface="Arial Unicode MS"/>
                <a:cs typeface="Arial Unicode MS"/>
              </a:rPr>
              <a:t>realiza</a:t>
            </a:r>
            <a:r>
              <a:rPr lang="es-ES" sz="2800" spc="37" dirty="0">
                <a:latin typeface="Arial Unicode MS"/>
                <a:cs typeface="Arial Unicode MS"/>
              </a:rPr>
              <a:t> </a:t>
            </a:r>
            <a:r>
              <a:rPr lang="es-ES" sz="2800" dirty="0">
                <a:latin typeface="Arial Unicode MS"/>
                <a:cs typeface="Arial Unicode MS"/>
              </a:rPr>
              <a:t>inyectando</a:t>
            </a:r>
            <a:r>
              <a:rPr lang="es-ES" sz="2800" spc="41" dirty="0">
                <a:latin typeface="Arial Unicode MS"/>
                <a:cs typeface="Arial Unicode MS"/>
              </a:rPr>
              <a:t> </a:t>
            </a:r>
            <a:r>
              <a:rPr lang="es-ES" sz="2800" dirty="0">
                <a:latin typeface="Arial Unicode MS"/>
                <a:cs typeface="Arial Unicode MS"/>
              </a:rPr>
              <a:t>380</a:t>
            </a:r>
            <a:r>
              <a:rPr lang="es-ES" sz="2800" spc="37" dirty="0">
                <a:latin typeface="Arial Unicode MS"/>
                <a:cs typeface="Arial Unicode MS"/>
              </a:rPr>
              <a:t> </a:t>
            </a:r>
            <a:r>
              <a:rPr lang="es-ES" sz="2800" spc="-41" dirty="0">
                <a:latin typeface="Arial Unicode MS"/>
                <a:cs typeface="Arial Unicode MS"/>
              </a:rPr>
              <a:t>V</a:t>
            </a:r>
            <a:r>
              <a:rPr lang="es-ES" sz="2800" spc="41" dirty="0">
                <a:latin typeface="Arial Unicode MS"/>
                <a:cs typeface="Arial Unicode MS"/>
              </a:rPr>
              <a:t> </a:t>
            </a:r>
            <a:r>
              <a:rPr lang="es-ES" sz="2800" dirty="0">
                <a:latin typeface="Arial Unicode MS"/>
                <a:cs typeface="Arial Unicode MS"/>
              </a:rPr>
              <a:t>en</a:t>
            </a:r>
            <a:r>
              <a:rPr lang="es-ES" sz="2800" spc="37" dirty="0">
                <a:latin typeface="Arial Unicode MS"/>
                <a:cs typeface="Arial Unicode MS"/>
              </a:rPr>
              <a:t> </a:t>
            </a:r>
            <a:r>
              <a:rPr lang="es-ES" sz="2800" dirty="0">
                <a:latin typeface="Arial Unicode MS"/>
                <a:cs typeface="Arial Unicode MS"/>
              </a:rPr>
              <a:t>el</a:t>
            </a:r>
            <a:r>
              <a:rPr lang="es-ES" sz="2800" spc="37" dirty="0">
                <a:latin typeface="Arial Unicode MS"/>
                <a:cs typeface="Arial Unicode MS"/>
              </a:rPr>
              <a:t> </a:t>
            </a:r>
            <a:r>
              <a:rPr lang="es-ES" sz="2800" dirty="0">
                <a:latin typeface="Arial Unicode MS"/>
                <a:cs typeface="Arial Unicode MS"/>
              </a:rPr>
              <a:t>lugar</a:t>
            </a:r>
            <a:r>
              <a:rPr lang="es-ES" sz="2800" spc="41" dirty="0">
                <a:latin typeface="Arial Unicode MS"/>
                <a:cs typeface="Arial Unicode MS"/>
              </a:rPr>
              <a:t> </a:t>
            </a:r>
            <a:r>
              <a:rPr lang="es-ES" sz="2800" dirty="0">
                <a:latin typeface="Arial Unicode MS"/>
                <a:cs typeface="Arial Unicode MS"/>
              </a:rPr>
              <a:t>y</a:t>
            </a:r>
            <a:r>
              <a:rPr lang="es-ES" sz="2800" spc="37" dirty="0">
                <a:latin typeface="Arial Unicode MS"/>
                <a:cs typeface="Arial Unicode MS"/>
              </a:rPr>
              <a:t> </a:t>
            </a:r>
            <a:r>
              <a:rPr lang="es-ES" sz="2800" dirty="0">
                <a:latin typeface="Arial Unicode MS"/>
                <a:cs typeface="Arial Unicode MS"/>
              </a:rPr>
              <a:t>la</a:t>
            </a:r>
            <a:r>
              <a:rPr lang="es-ES" sz="2800" spc="41" dirty="0">
                <a:latin typeface="Arial Unicode MS"/>
                <a:cs typeface="Arial Unicode MS"/>
              </a:rPr>
              <a:t> </a:t>
            </a:r>
            <a:r>
              <a:rPr lang="es-ES" sz="2800" dirty="0">
                <a:latin typeface="Arial Unicode MS"/>
                <a:cs typeface="Arial Unicode MS"/>
              </a:rPr>
              <a:t>relación</a:t>
            </a:r>
            <a:r>
              <a:rPr lang="es-ES" sz="2800" spc="37" dirty="0">
                <a:latin typeface="Arial Unicode MS"/>
                <a:cs typeface="Arial Unicode MS"/>
              </a:rPr>
              <a:t> </a:t>
            </a:r>
            <a:r>
              <a:rPr lang="es-ES" sz="2800" dirty="0">
                <a:latin typeface="Arial Unicode MS"/>
                <a:cs typeface="Arial Unicode MS"/>
              </a:rPr>
              <a:t>se</a:t>
            </a:r>
            <a:r>
              <a:rPr lang="es-ES" sz="2800" spc="41" dirty="0">
                <a:latin typeface="Arial Unicode MS"/>
                <a:cs typeface="Arial Unicode MS"/>
              </a:rPr>
              <a:t> </a:t>
            </a:r>
            <a:r>
              <a:rPr lang="es-ES" sz="2800" dirty="0">
                <a:latin typeface="Arial Unicode MS"/>
                <a:cs typeface="Arial Unicode MS"/>
              </a:rPr>
              <a:t>mide</a:t>
            </a:r>
            <a:r>
              <a:rPr lang="es-ES" sz="2800" spc="37" dirty="0">
                <a:latin typeface="Arial Unicode MS"/>
                <a:cs typeface="Arial Unicode MS"/>
              </a:rPr>
              <a:t> </a:t>
            </a:r>
            <a:r>
              <a:rPr lang="es-ES" sz="2800" dirty="0">
                <a:latin typeface="Arial Unicode MS"/>
                <a:cs typeface="Arial Unicode MS"/>
              </a:rPr>
              <a:t>en</a:t>
            </a:r>
            <a:r>
              <a:rPr lang="es-ES" sz="2800" spc="41" dirty="0">
                <a:latin typeface="Arial Unicode MS"/>
                <a:cs typeface="Arial Unicode MS"/>
              </a:rPr>
              <a:t> </a:t>
            </a:r>
            <a:r>
              <a:rPr lang="es-ES" sz="2800" dirty="0">
                <a:latin typeface="Arial Unicode MS"/>
                <a:cs typeface="Arial Unicode MS"/>
              </a:rPr>
              <a:t>cada</a:t>
            </a:r>
            <a:r>
              <a:rPr lang="es-ES" sz="2800" spc="37" dirty="0">
                <a:latin typeface="Arial Unicode MS"/>
                <a:cs typeface="Arial Unicode MS"/>
              </a:rPr>
              <a:t> </a:t>
            </a:r>
            <a:r>
              <a:rPr lang="es-ES" sz="2800" dirty="0">
                <a:latin typeface="Arial Unicode MS"/>
                <a:cs typeface="Arial Unicode MS"/>
              </a:rPr>
              <a:t>toma</a:t>
            </a:r>
            <a:r>
              <a:rPr lang="es-ES" sz="2800" spc="37" dirty="0">
                <a:latin typeface="Arial Unicode MS"/>
                <a:cs typeface="Arial Unicode MS"/>
              </a:rPr>
              <a:t> </a:t>
            </a:r>
            <a:r>
              <a:rPr lang="es-ES" sz="2800" spc="-16" dirty="0">
                <a:latin typeface="Arial Unicode MS"/>
                <a:cs typeface="Arial Unicode MS"/>
              </a:rPr>
              <a:t>del</a:t>
            </a:r>
            <a:r>
              <a:rPr lang="es-ES" sz="2800" dirty="0">
                <a:latin typeface="Arial Unicode MS"/>
                <a:cs typeface="Arial Unicode MS"/>
              </a:rPr>
              <a:t> cambiador</a:t>
            </a:r>
            <a:r>
              <a:rPr lang="es-ES" sz="2800" spc="56" dirty="0">
                <a:latin typeface="Arial Unicode MS"/>
                <a:cs typeface="Arial Unicode MS"/>
              </a:rPr>
              <a:t> </a:t>
            </a:r>
            <a:r>
              <a:rPr lang="es-ES" sz="2800" dirty="0">
                <a:latin typeface="Arial Unicode MS"/>
                <a:cs typeface="Arial Unicode MS"/>
              </a:rPr>
              <a:t>de</a:t>
            </a:r>
            <a:r>
              <a:rPr lang="es-ES" sz="2800" spc="56" dirty="0">
                <a:latin typeface="Arial Unicode MS"/>
                <a:cs typeface="Arial Unicode MS"/>
              </a:rPr>
              <a:t> </a:t>
            </a:r>
            <a:r>
              <a:rPr lang="es-ES" sz="2800" dirty="0">
                <a:latin typeface="Arial Unicode MS"/>
                <a:cs typeface="Arial Unicode MS"/>
              </a:rPr>
              <a:t>tomas.</a:t>
            </a:r>
            <a:r>
              <a:rPr lang="es-ES" sz="2800" spc="56" dirty="0">
                <a:latin typeface="Arial Unicode MS"/>
                <a:cs typeface="Arial Unicode MS"/>
              </a:rPr>
              <a:t> </a:t>
            </a:r>
            <a:r>
              <a:rPr lang="es-ES" sz="2800" spc="-19" dirty="0">
                <a:latin typeface="Arial Unicode MS"/>
                <a:cs typeface="Arial Unicode MS"/>
              </a:rPr>
              <a:t>El</a:t>
            </a:r>
            <a:r>
              <a:rPr lang="es-ES" sz="2800" spc="56" dirty="0">
                <a:latin typeface="Arial Unicode MS"/>
                <a:cs typeface="Arial Unicode MS"/>
              </a:rPr>
              <a:t> </a:t>
            </a:r>
            <a:r>
              <a:rPr lang="es-ES" sz="2800" dirty="0">
                <a:latin typeface="Arial Unicode MS"/>
                <a:cs typeface="Arial Unicode MS"/>
              </a:rPr>
              <a:t>transformador</a:t>
            </a:r>
            <a:r>
              <a:rPr lang="es-ES" sz="2800" spc="60" dirty="0">
                <a:latin typeface="Arial Unicode MS"/>
                <a:cs typeface="Arial Unicode MS"/>
              </a:rPr>
              <a:t> </a:t>
            </a:r>
            <a:r>
              <a:rPr lang="es-ES" sz="2800" dirty="0">
                <a:latin typeface="Arial Unicode MS"/>
                <a:cs typeface="Arial Unicode MS"/>
              </a:rPr>
              <a:t>no</a:t>
            </a:r>
            <a:r>
              <a:rPr lang="es-ES" sz="2800" spc="56" dirty="0">
                <a:latin typeface="Arial Unicode MS"/>
                <a:cs typeface="Arial Unicode MS"/>
              </a:rPr>
              <a:t> </a:t>
            </a:r>
            <a:r>
              <a:rPr lang="es-ES" sz="2800" dirty="0">
                <a:latin typeface="Arial Unicode MS"/>
                <a:cs typeface="Arial Unicode MS"/>
              </a:rPr>
              <a:t>debe</a:t>
            </a:r>
            <a:r>
              <a:rPr lang="es-ES" sz="2800" spc="56" dirty="0">
                <a:latin typeface="Arial Unicode MS"/>
                <a:cs typeface="Arial Unicode MS"/>
              </a:rPr>
              <a:t> </a:t>
            </a:r>
            <a:r>
              <a:rPr lang="es-ES" sz="2800" dirty="0">
                <a:latin typeface="Arial Unicode MS"/>
                <a:cs typeface="Arial Unicode MS"/>
              </a:rPr>
              <a:t>probarse</a:t>
            </a:r>
            <a:r>
              <a:rPr lang="es-ES" sz="2800" spc="56" dirty="0">
                <a:latin typeface="Arial Unicode MS"/>
                <a:cs typeface="Arial Unicode MS"/>
              </a:rPr>
              <a:t> </a:t>
            </a:r>
            <a:r>
              <a:rPr lang="es-ES" sz="2800" dirty="0">
                <a:latin typeface="Arial Unicode MS"/>
                <a:cs typeface="Arial Unicode MS"/>
              </a:rPr>
              <a:t>si</a:t>
            </a:r>
            <a:r>
              <a:rPr lang="es-ES" sz="2800" spc="56" dirty="0">
                <a:latin typeface="Arial Unicode MS"/>
                <a:cs typeface="Arial Unicode MS"/>
              </a:rPr>
              <a:t> </a:t>
            </a:r>
            <a:r>
              <a:rPr lang="es-ES" sz="2800" dirty="0">
                <a:latin typeface="Arial Unicode MS"/>
                <a:cs typeface="Arial Unicode MS"/>
              </a:rPr>
              <a:t>está</a:t>
            </a:r>
            <a:r>
              <a:rPr lang="es-ES" sz="2800" spc="60" dirty="0">
                <a:latin typeface="Arial Unicode MS"/>
                <a:cs typeface="Arial Unicode MS"/>
              </a:rPr>
              <a:t> </a:t>
            </a:r>
            <a:r>
              <a:rPr lang="es-ES" sz="2800" dirty="0">
                <a:latin typeface="Arial Unicode MS"/>
                <a:cs typeface="Arial Unicode MS"/>
              </a:rPr>
              <a:t>al</a:t>
            </a:r>
            <a:r>
              <a:rPr lang="es-ES" sz="2800" spc="56" dirty="0">
                <a:latin typeface="Arial Unicode MS"/>
                <a:cs typeface="Arial Unicode MS"/>
              </a:rPr>
              <a:t> </a:t>
            </a:r>
            <a:r>
              <a:rPr lang="es-ES" sz="2800" dirty="0">
                <a:latin typeface="Arial Unicode MS"/>
                <a:cs typeface="Arial Unicode MS"/>
              </a:rPr>
              <a:t>vacío</a:t>
            </a:r>
            <a:r>
              <a:rPr lang="es-ES" sz="2800" spc="56" dirty="0">
                <a:latin typeface="Arial Unicode MS"/>
                <a:cs typeface="Arial Unicode MS"/>
              </a:rPr>
              <a:t> </a:t>
            </a:r>
            <a:r>
              <a:rPr lang="es-ES" sz="2800" dirty="0">
                <a:latin typeface="Arial Unicode MS"/>
                <a:cs typeface="Arial Unicode MS"/>
              </a:rPr>
              <a:t>o</a:t>
            </a:r>
            <a:r>
              <a:rPr lang="es-ES" sz="2800" spc="56" dirty="0">
                <a:latin typeface="Arial Unicode MS"/>
                <a:cs typeface="Arial Unicode MS"/>
              </a:rPr>
              <a:t> </a:t>
            </a:r>
            <a:r>
              <a:rPr lang="es-ES" sz="2800" dirty="0">
                <a:latin typeface="Arial Unicode MS"/>
                <a:cs typeface="Arial Unicode MS"/>
              </a:rPr>
              <a:t>si</a:t>
            </a:r>
            <a:r>
              <a:rPr lang="es-ES" sz="2800" spc="56" dirty="0">
                <a:latin typeface="Arial Unicode MS"/>
                <a:cs typeface="Arial Unicode MS"/>
              </a:rPr>
              <a:t> </a:t>
            </a:r>
            <a:r>
              <a:rPr lang="es-ES" sz="2800" dirty="0">
                <a:latin typeface="Arial Unicode MS"/>
                <a:cs typeface="Arial Unicode MS"/>
              </a:rPr>
              <a:t>existe</a:t>
            </a:r>
            <a:r>
              <a:rPr lang="es-ES" sz="2800" spc="60" dirty="0">
                <a:latin typeface="Arial Unicode MS"/>
                <a:cs typeface="Arial Unicode MS"/>
              </a:rPr>
              <a:t> </a:t>
            </a:r>
            <a:r>
              <a:rPr lang="es-ES" sz="2800" spc="-6" dirty="0">
                <a:latin typeface="Arial Unicode MS"/>
                <a:cs typeface="Arial Unicode MS"/>
              </a:rPr>
              <a:t>alguna</a:t>
            </a:r>
            <a:r>
              <a:rPr lang="es-ES" sz="2800" dirty="0">
                <a:latin typeface="Arial Unicode MS"/>
                <a:cs typeface="Arial Unicode MS"/>
              </a:rPr>
              <a:t> duda</a:t>
            </a:r>
            <a:r>
              <a:rPr lang="es-ES" sz="2800" spc="94" dirty="0">
                <a:latin typeface="Arial Unicode MS"/>
                <a:cs typeface="Arial Unicode MS"/>
              </a:rPr>
              <a:t> </a:t>
            </a:r>
            <a:r>
              <a:rPr lang="es-ES" sz="2800" dirty="0">
                <a:latin typeface="Arial Unicode MS"/>
                <a:cs typeface="Arial Unicode MS"/>
              </a:rPr>
              <a:t>sobre</a:t>
            </a:r>
            <a:r>
              <a:rPr lang="es-ES" sz="2800" spc="94" dirty="0">
                <a:latin typeface="Arial Unicode MS"/>
                <a:cs typeface="Arial Unicode MS"/>
              </a:rPr>
              <a:t> </a:t>
            </a:r>
            <a:r>
              <a:rPr lang="es-ES" sz="2800" dirty="0">
                <a:latin typeface="Arial Unicode MS"/>
                <a:cs typeface="Arial Unicode MS"/>
              </a:rPr>
              <a:t>cualquier</a:t>
            </a:r>
            <a:r>
              <a:rPr lang="es-ES" sz="2800" spc="94" dirty="0">
                <a:latin typeface="Arial Unicode MS"/>
                <a:cs typeface="Arial Unicode MS"/>
              </a:rPr>
              <a:t> </a:t>
            </a:r>
            <a:r>
              <a:rPr lang="es-ES" sz="2800" dirty="0">
                <a:latin typeface="Arial Unicode MS"/>
                <a:cs typeface="Arial Unicode MS"/>
              </a:rPr>
              <a:t>cortocircuito</a:t>
            </a:r>
            <a:r>
              <a:rPr lang="es-ES" sz="2800" spc="94" dirty="0">
                <a:latin typeface="Arial Unicode MS"/>
                <a:cs typeface="Arial Unicode MS"/>
              </a:rPr>
              <a:t> </a:t>
            </a:r>
            <a:r>
              <a:rPr lang="es-ES" sz="2800" dirty="0">
                <a:latin typeface="Arial Unicode MS"/>
                <a:cs typeface="Arial Unicode MS"/>
              </a:rPr>
              <a:t>en</a:t>
            </a:r>
            <a:r>
              <a:rPr lang="es-ES" sz="2800" spc="94" dirty="0">
                <a:latin typeface="Arial Unicode MS"/>
                <a:cs typeface="Arial Unicode MS"/>
              </a:rPr>
              <a:t> </a:t>
            </a:r>
            <a:r>
              <a:rPr lang="es-ES" sz="2800" dirty="0">
                <a:latin typeface="Arial Unicode MS"/>
                <a:cs typeface="Arial Unicode MS"/>
              </a:rPr>
              <a:t>el</a:t>
            </a:r>
            <a:r>
              <a:rPr lang="es-ES" sz="2800" spc="97" dirty="0">
                <a:latin typeface="Arial Unicode MS"/>
                <a:cs typeface="Arial Unicode MS"/>
              </a:rPr>
              <a:t> </a:t>
            </a:r>
            <a:r>
              <a:rPr lang="es-ES" sz="2800" dirty="0">
                <a:latin typeface="Arial Unicode MS"/>
                <a:cs typeface="Arial Unicode MS"/>
              </a:rPr>
              <a:t>transformador,</a:t>
            </a:r>
            <a:r>
              <a:rPr lang="es-ES" sz="2800" spc="94" dirty="0">
                <a:latin typeface="Arial Unicode MS"/>
                <a:cs typeface="Arial Unicode MS"/>
              </a:rPr>
              <a:t> </a:t>
            </a:r>
            <a:r>
              <a:rPr lang="es-ES" sz="2800" dirty="0">
                <a:latin typeface="Arial Unicode MS"/>
                <a:cs typeface="Arial Unicode MS"/>
              </a:rPr>
              <a:t>ya</a:t>
            </a:r>
            <a:r>
              <a:rPr lang="es-ES" sz="2800" spc="94" dirty="0">
                <a:latin typeface="Arial Unicode MS"/>
                <a:cs typeface="Arial Unicode MS"/>
              </a:rPr>
              <a:t> </a:t>
            </a:r>
            <a:r>
              <a:rPr lang="es-ES" sz="2800" dirty="0">
                <a:latin typeface="Arial Unicode MS"/>
                <a:cs typeface="Arial Unicode MS"/>
              </a:rPr>
              <a:t>que</a:t>
            </a:r>
            <a:r>
              <a:rPr lang="es-ES" sz="2800" spc="94" dirty="0">
                <a:latin typeface="Arial Unicode MS"/>
                <a:cs typeface="Arial Unicode MS"/>
              </a:rPr>
              <a:t> </a:t>
            </a:r>
            <a:r>
              <a:rPr lang="es-ES" sz="2800" dirty="0">
                <a:latin typeface="Arial Unicode MS"/>
                <a:cs typeface="Arial Unicode MS"/>
              </a:rPr>
              <a:t>esto</a:t>
            </a:r>
            <a:r>
              <a:rPr lang="es-ES" sz="2800" spc="94" dirty="0">
                <a:latin typeface="Arial Unicode MS"/>
                <a:cs typeface="Arial Unicode MS"/>
              </a:rPr>
              <a:t> </a:t>
            </a:r>
            <a:r>
              <a:rPr lang="es-ES" sz="2800" dirty="0">
                <a:latin typeface="Arial Unicode MS"/>
                <a:cs typeface="Arial Unicode MS"/>
              </a:rPr>
              <a:t>puede</a:t>
            </a:r>
            <a:r>
              <a:rPr lang="es-ES" sz="2800" spc="97" dirty="0">
                <a:latin typeface="Arial Unicode MS"/>
                <a:cs typeface="Arial Unicode MS"/>
              </a:rPr>
              <a:t> </a:t>
            </a:r>
            <a:r>
              <a:rPr lang="es-ES" sz="2800" dirty="0">
                <a:latin typeface="Arial Unicode MS"/>
                <a:cs typeface="Arial Unicode MS"/>
              </a:rPr>
              <a:t>provocar</a:t>
            </a:r>
            <a:r>
              <a:rPr lang="es-ES" sz="2800" spc="94" dirty="0">
                <a:latin typeface="Arial Unicode MS"/>
                <a:cs typeface="Arial Unicode MS"/>
              </a:rPr>
              <a:t> </a:t>
            </a:r>
            <a:r>
              <a:rPr lang="es-ES" sz="2800" spc="-16" dirty="0">
                <a:latin typeface="Arial Unicode MS"/>
                <a:cs typeface="Arial Unicode MS"/>
              </a:rPr>
              <a:t>una</a:t>
            </a:r>
            <a:r>
              <a:rPr lang="es-ES" sz="2800" dirty="0">
                <a:latin typeface="Arial Unicode MS"/>
                <a:cs typeface="Arial Unicode MS"/>
              </a:rPr>
              <a:t> descarga</a:t>
            </a:r>
            <a:r>
              <a:rPr lang="es-ES" sz="2800" spc="69" dirty="0">
                <a:latin typeface="Arial Unicode MS"/>
                <a:cs typeface="Arial Unicode MS"/>
              </a:rPr>
              <a:t> </a:t>
            </a:r>
            <a:r>
              <a:rPr lang="es-ES" sz="2800" dirty="0">
                <a:latin typeface="Arial Unicode MS"/>
                <a:cs typeface="Arial Unicode MS"/>
              </a:rPr>
              <a:t>disruptiva</a:t>
            </a:r>
            <a:r>
              <a:rPr lang="es-ES" sz="2800" spc="71" dirty="0">
                <a:latin typeface="Arial Unicode MS"/>
                <a:cs typeface="Arial Unicode MS"/>
              </a:rPr>
              <a:t> </a:t>
            </a:r>
            <a:r>
              <a:rPr lang="es-ES" sz="2800" dirty="0">
                <a:latin typeface="Arial Unicode MS"/>
                <a:cs typeface="Arial Unicode MS"/>
              </a:rPr>
              <a:t>y</a:t>
            </a:r>
            <a:r>
              <a:rPr lang="es-ES" sz="2800" spc="71" dirty="0">
                <a:latin typeface="Arial Unicode MS"/>
                <a:cs typeface="Arial Unicode MS"/>
              </a:rPr>
              <a:t> </a:t>
            </a:r>
            <a:r>
              <a:rPr lang="es-ES" sz="2800" dirty="0">
                <a:latin typeface="Arial Unicode MS"/>
                <a:cs typeface="Arial Unicode MS"/>
              </a:rPr>
              <a:t>provocar</a:t>
            </a:r>
            <a:r>
              <a:rPr lang="es-ES" sz="2800" spc="71" dirty="0">
                <a:latin typeface="Arial Unicode MS"/>
                <a:cs typeface="Arial Unicode MS"/>
              </a:rPr>
              <a:t> </a:t>
            </a:r>
            <a:r>
              <a:rPr lang="es-ES" sz="2800" dirty="0">
                <a:latin typeface="Arial Unicode MS"/>
                <a:cs typeface="Arial Unicode MS"/>
              </a:rPr>
              <a:t>un</a:t>
            </a:r>
            <a:r>
              <a:rPr lang="es-ES" sz="2800" spc="71" dirty="0">
                <a:latin typeface="Arial Unicode MS"/>
                <a:cs typeface="Arial Unicode MS"/>
              </a:rPr>
              <a:t> </a:t>
            </a:r>
            <a:r>
              <a:rPr lang="es-ES" sz="2800" dirty="0">
                <a:latin typeface="Arial Unicode MS"/>
                <a:cs typeface="Arial Unicode MS"/>
              </a:rPr>
              <a:t>incendio</a:t>
            </a:r>
            <a:r>
              <a:rPr lang="es-ES" sz="2800" spc="69" dirty="0">
                <a:latin typeface="Arial Unicode MS"/>
                <a:cs typeface="Arial Unicode MS"/>
              </a:rPr>
              <a:t> </a:t>
            </a:r>
            <a:r>
              <a:rPr lang="es-ES" sz="2800" dirty="0">
                <a:latin typeface="Arial Unicode MS"/>
                <a:cs typeface="Arial Unicode MS"/>
              </a:rPr>
              <a:t>o</a:t>
            </a:r>
            <a:r>
              <a:rPr lang="es-ES" sz="2800" spc="71" dirty="0">
                <a:latin typeface="Arial Unicode MS"/>
                <a:cs typeface="Arial Unicode MS"/>
              </a:rPr>
              <a:t> </a:t>
            </a:r>
            <a:r>
              <a:rPr lang="es-ES" sz="2800" dirty="0">
                <a:latin typeface="Arial Unicode MS"/>
                <a:cs typeface="Arial Unicode MS"/>
              </a:rPr>
              <a:t>una</a:t>
            </a:r>
            <a:r>
              <a:rPr lang="es-ES" sz="2800" spc="71" dirty="0">
                <a:latin typeface="Arial Unicode MS"/>
                <a:cs typeface="Arial Unicode MS"/>
              </a:rPr>
              <a:t> </a:t>
            </a:r>
            <a:r>
              <a:rPr lang="es-ES" sz="2800" spc="-6" dirty="0">
                <a:latin typeface="Arial Unicode MS"/>
                <a:cs typeface="Arial Unicode MS"/>
              </a:rPr>
              <a:t>explosión</a:t>
            </a:r>
            <a:r>
              <a:rPr lang="es-ES" sz="2800" spc="-6" dirty="0" smtClean="0">
                <a:latin typeface="Arial Unicode MS"/>
                <a:cs typeface="Arial Unicode MS"/>
              </a:rPr>
              <a:t>.</a:t>
            </a:r>
          </a:p>
          <a:p>
            <a:pPr marL="118248" algn="just">
              <a:spcBef>
                <a:spcPts val="94"/>
              </a:spcBef>
            </a:pPr>
            <a:r>
              <a:rPr lang="es-ES" sz="2800" dirty="0" smtClean="0">
                <a:latin typeface="Arial Unicode MS"/>
                <a:cs typeface="Arial Unicode MS"/>
              </a:rPr>
              <a:t>La</a:t>
            </a:r>
            <a:r>
              <a:rPr lang="es-ES" sz="2800" spc="22" dirty="0" smtClean="0">
                <a:latin typeface="Arial Unicode MS"/>
                <a:cs typeface="Arial Unicode MS"/>
              </a:rPr>
              <a:t> </a:t>
            </a:r>
            <a:r>
              <a:rPr lang="es-ES" sz="2800" dirty="0">
                <a:latin typeface="Arial Unicode MS"/>
                <a:cs typeface="Arial Unicode MS"/>
              </a:rPr>
              <a:t>ecuación</a:t>
            </a:r>
            <a:r>
              <a:rPr lang="es-ES" sz="2800" spc="22" dirty="0">
                <a:latin typeface="Arial Unicode MS"/>
                <a:cs typeface="Arial Unicode MS"/>
              </a:rPr>
              <a:t> </a:t>
            </a:r>
            <a:r>
              <a:rPr lang="es-ES" sz="2800" spc="-16" dirty="0">
                <a:latin typeface="Arial Unicode MS"/>
                <a:cs typeface="Arial Unicode MS"/>
              </a:rPr>
              <a:t>es</a:t>
            </a:r>
            <a:r>
              <a:rPr lang="es-ES" sz="2800" spc="-16" dirty="0" smtClean="0">
                <a:latin typeface="Arial Unicode MS"/>
                <a:cs typeface="Arial Unicode MS"/>
              </a:rPr>
              <a:t>:</a:t>
            </a:r>
          </a:p>
          <a:p>
            <a:pPr marL="118248" algn="just">
              <a:spcBef>
                <a:spcPts val="94"/>
              </a:spcBef>
            </a:pPr>
            <a:endParaRPr lang="es-ES" sz="2800" dirty="0">
              <a:latin typeface="Arial Unicode MS"/>
              <a:cs typeface="Arial Unicode MS"/>
            </a:endParaRPr>
          </a:p>
          <a:p>
            <a:pPr marL="7936" marR="53569" indent="110311" algn="just">
              <a:spcBef>
                <a:spcPts val="34"/>
              </a:spcBef>
            </a:pPr>
            <a:r>
              <a:rPr lang="es-ES" sz="2800" b="1" dirty="0">
                <a:solidFill>
                  <a:srgbClr val="C00000"/>
                </a:solidFill>
                <a:latin typeface="Arial Unicode MS"/>
                <a:cs typeface="Arial Unicode MS"/>
              </a:rPr>
              <a:t>Relación</a:t>
            </a:r>
            <a:r>
              <a:rPr lang="es-ES" sz="2800" b="1" spc="31" dirty="0">
                <a:solidFill>
                  <a:srgbClr val="C00000"/>
                </a:solidFill>
                <a:latin typeface="Arial Unicode MS"/>
                <a:cs typeface="Arial Unicode MS"/>
              </a:rPr>
              <a:t> </a:t>
            </a:r>
            <a:r>
              <a:rPr lang="es-ES" sz="2800" b="1" dirty="0">
                <a:solidFill>
                  <a:srgbClr val="C00000"/>
                </a:solidFill>
                <a:latin typeface="Arial Unicode MS"/>
                <a:cs typeface="Arial Unicode MS"/>
              </a:rPr>
              <a:t>de</a:t>
            </a:r>
            <a:r>
              <a:rPr lang="es-ES" sz="2800" b="1" spc="34" dirty="0">
                <a:solidFill>
                  <a:srgbClr val="C00000"/>
                </a:solidFill>
                <a:latin typeface="Arial Unicode MS"/>
                <a:cs typeface="Arial Unicode MS"/>
              </a:rPr>
              <a:t> </a:t>
            </a:r>
            <a:r>
              <a:rPr lang="es-ES" sz="2800" b="1" dirty="0">
                <a:solidFill>
                  <a:srgbClr val="C00000"/>
                </a:solidFill>
                <a:latin typeface="Arial Unicode MS"/>
                <a:cs typeface="Arial Unicode MS"/>
              </a:rPr>
              <a:t>voltaje</a:t>
            </a:r>
            <a:r>
              <a:rPr lang="es-ES" sz="2800" b="1" spc="34" dirty="0">
                <a:solidFill>
                  <a:srgbClr val="C00000"/>
                </a:solidFill>
                <a:latin typeface="Arial Unicode MS"/>
                <a:cs typeface="Arial Unicode MS"/>
              </a:rPr>
              <a:t> </a:t>
            </a:r>
            <a:r>
              <a:rPr lang="es-ES" sz="2800" b="1" spc="-22" dirty="0">
                <a:solidFill>
                  <a:srgbClr val="C00000"/>
                </a:solidFill>
                <a:latin typeface="Arial Unicode MS"/>
                <a:cs typeface="Arial Unicode MS"/>
              </a:rPr>
              <a:t>(K)</a:t>
            </a:r>
            <a:r>
              <a:rPr lang="es-ES" sz="2800" b="1" spc="34" dirty="0">
                <a:solidFill>
                  <a:srgbClr val="C00000"/>
                </a:solidFill>
                <a:latin typeface="Arial Unicode MS"/>
                <a:cs typeface="Arial Unicode MS"/>
              </a:rPr>
              <a:t> = </a:t>
            </a:r>
            <a:r>
              <a:rPr lang="es-ES" sz="2800" b="1" dirty="0">
                <a:solidFill>
                  <a:srgbClr val="C00000"/>
                </a:solidFill>
                <a:latin typeface="Arial Unicode MS"/>
                <a:cs typeface="Arial Unicode MS"/>
              </a:rPr>
              <a:t>(línea</a:t>
            </a:r>
            <a:r>
              <a:rPr lang="es-ES" sz="2800" b="1" spc="34" dirty="0">
                <a:solidFill>
                  <a:srgbClr val="C00000"/>
                </a:solidFill>
                <a:latin typeface="Arial Unicode MS"/>
                <a:cs typeface="Arial Unicode MS"/>
              </a:rPr>
              <a:t> </a:t>
            </a:r>
            <a:r>
              <a:rPr lang="es-ES" sz="2800" b="1" dirty="0">
                <a:solidFill>
                  <a:srgbClr val="C00000"/>
                </a:solidFill>
                <a:latin typeface="Arial Unicode MS"/>
                <a:cs typeface="Arial Unicode MS"/>
              </a:rPr>
              <a:t>lateral</a:t>
            </a:r>
            <a:r>
              <a:rPr lang="es-ES" sz="2800" b="1" spc="34" dirty="0">
                <a:solidFill>
                  <a:srgbClr val="C00000"/>
                </a:solidFill>
                <a:latin typeface="Arial Unicode MS"/>
                <a:cs typeface="Arial Unicode MS"/>
              </a:rPr>
              <a:t> </a:t>
            </a:r>
            <a:r>
              <a:rPr lang="es-ES" sz="2800" b="1" dirty="0">
                <a:solidFill>
                  <a:srgbClr val="C00000"/>
                </a:solidFill>
                <a:latin typeface="Arial Unicode MS"/>
                <a:cs typeface="Arial Unicode MS"/>
              </a:rPr>
              <a:t>de</a:t>
            </a:r>
            <a:r>
              <a:rPr lang="es-ES" sz="2800" b="1" spc="34" dirty="0">
                <a:solidFill>
                  <a:srgbClr val="C00000"/>
                </a:solidFill>
                <a:latin typeface="Arial Unicode MS"/>
                <a:cs typeface="Arial Unicode MS"/>
              </a:rPr>
              <a:t> </a:t>
            </a:r>
            <a:r>
              <a:rPr lang="es-ES" sz="2800" b="1" dirty="0">
                <a:solidFill>
                  <a:srgbClr val="C00000"/>
                </a:solidFill>
                <a:latin typeface="Arial Unicode MS"/>
                <a:cs typeface="Arial Unicode MS"/>
              </a:rPr>
              <a:t>alto</a:t>
            </a:r>
            <a:r>
              <a:rPr lang="es-ES" sz="2800" b="1" spc="34" dirty="0">
                <a:solidFill>
                  <a:srgbClr val="C00000"/>
                </a:solidFill>
                <a:latin typeface="Arial Unicode MS"/>
                <a:cs typeface="Arial Unicode MS"/>
              </a:rPr>
              <a:t> </a:t>
            </a:r>
            <a:r>
              <a:rPr lang="es-ES" sz="2800" b="1" dirty="0">
                <a:solidFill>
                  <a:srgbClr val="C00000"/>
                </a:solidFill>
                <a:latin typeface="Arial Unicode MS"/>
                <a:cs typeface="Arial Unicode MS"/>
              </a:rPr>
              <a:t>voltaje</a:t>
            </a:r>
            <a:r>
              <a:rPr lang="es-ES" sz="2800" b="1" spc="34" dirty="0">
                <a:solidFill>
                  <a:srgbClr val="C00000"/>
                </a:solidFill>
                <a:latin typeface="Arial Unicode MS"/>
                <a:cs typeface="Arial Unicode MS"/>
              </a:rPr>
              <a:t> </a:t>
            </a:r>
            <a:r>
              <a:rPr lang="es-ES" sz="2800" b="1" dirty="0">
                <a:solidFill>
                  <a:srgbClr val="C00000"/>
                </a:solidFill>
                <a:latin typeface="Arial Unicode MS"/>
                <a:cs typeface="Arial Unicode MS"/>
              </a:rPr>
              <a:t>a</a:t>
            </a:r>
            <a:r>
              <a:rPr lang="es-ES" sz="2800" b="1" spc="34" dirty="0">
                <a:solidFill>
                  <a:srgbClr val="C00000"/>
                </a:solidFill>
                <a:latin typeface="Arial Unicode MS"/>
                <a:cs typeface="Arial Unicode MS"/>
              </a:rPr>
              <a:t> </a:t>
            </a:r>
            <a:r>
              <a:rPr lang="es-ES" sz="2800" b="1" dirty="0">
                <a:solidFill>
                  <a:srgbClr val="C00000"/>
                </a:solidFill>
                <a:latin typeface="Arial Unicode MS"/>
                <a:cs typeface="Arial Unicode MS"/>
              </a:rPr>
              <a:t>voltaje</a:t>
            </a:r>
            <a:r>
              <a:rPr lang="es-ES" sz="2800" b="1" spc="34" dirty="0">
                <a:solidFill>
                  <a:srgbClr val="C00000"/>
                </a:solidFill>
                <a:latin typeface="Arial Unicode MS"/>
                <a:cs typeface="Arial Unicode MS"/>
              </a:rPr>
              <a:t> </a:t>
            </a:r>
            <a:r>
              <a:rPr lang="es-ES" sz="2800" b="1" dirty="0">
                <a:solidFill>
                  <a:srgbClr val="C00000"/>
                </a:solidFill>
                <a:latin typeface="Arial Unicode MS"/>
                <a:cs typeface="Arial Unicode MS"/>
              </a:rPr>
              <a:t>de</a:t>
            </a:r>
            <a:r>
              <a:rPr lang="es-ES" sz="2800" b="1" spc="34" dirty="0">
                <a:solidFill>
                  <a:srgbClr val="C00000"/>
                </a:solidFill>
                <a:latin typeface="Arial Unicode MS"/>
                <a:cs typeface="Arial Unicode MS"/>
              </a:rPr>
              <a:t> </a:t>
            </a:r>
            <a:r>
              <a:rPr lang="es-ES" sz="2800" b="1" dirty="0">
                <a:solidFill>
                  <a:srgbClr val="C00000"/>
                </a:solidFill>
                <a:latin typeface="Arial Unicode MS"/>
                <a:cs typeface="Arial Unicode MS"/>
              </a:rPr>
              <a:t>línea</a:t>
            </a:r>
            <a:r>
              <a:rPr lang="es-ES" sz="2800" b="1" spc="31" dirty="0">
                <a:solidFill>
                  <a:srgbClr val="C00000"/>
                </a:solidFill>
                <a:latin typeface="Arial Unicode MS"/>
                <a:cs typeface="Arial Unicode MS"/>
              </a:rPr>
              <a:t> </a:t>
            </a:r>
            <a:r>
              <a:rPr lang="es-ES" sz="2800" b="1" spc="37" dirty="0">
                <a:solidFill>
                  <a:srgbClr val="C00000"/>
                </a:solidFill>
                <a:latin typeface="Arial Unicode MS"/>
                <a:cs typeface="Arial Unicode MS"/>
              </a:rPr>
              <a:t>/</a:t>
            </a:r>
            <a:r>
              <a:rPr lang="es-ES" sz="2800" b="1" spc="34" dirty="0">
                <a:solidFill>
                  <a:srgbClr val="C00000"/>
                </a:solidFill>
                <a:latin typeface="Arial Unicode MS"/>
                <a:cs typeface="Arial Unicode MS"/>
              </a:rPr>
              <a:t> </a:t>
            </a:r>
            <a:r>
              <a:rPr lang="es-ES" sz="2800" b="1" dirty="0">
                <a:solidFill>
                  <a:srgbClr val="C00000"/>
                </a:solidFill>
                <a:latin typeface="Arial Unicode MS"/>
                <a:cs typeface="Arial Unicode MS"/>
              </a:rPr>
              <a:t>línea</a:t>
            </a:r>
            <a:r>
              <a:rPr lang="es-ES" sz="2800" b="1" spc="34" dirty="0">
                <a:solidFill>
                  <a:srgbClr val="C00000"/>
                </a:solidFill>
                <a:latin typeface="Arial Unicode MS"/>
                <a:cs typeface="Arial Unicode MS"/>
              </a:rPr>
              <a:t> </a:t>
            </a:r>
            <a:r>
              <a:rPr lang="es-ES" sz="2800" b="1" dirty="0">
                <a:solidFill>
                  <a:srgbClr val="C00000"/>
                </a:solidFill>
                <a:latin typeface="Arial Unicode MS"/>
                <a:cs typeface="Arial Unicode MS"/>
              </a:rPr>
              <a:t>lateral</a:t>
            </a:r>
            <a:r>
              <a:rPr lang="es-ES" sz="2800" b="1" spc="34" dirty="0">
                <a:solidFill>
                  <a:srgbClr val="C00000"/>
                </a:solidFill>
                <a:latin typeface="Arial Unicode MS"/>
                <a:cs typeface="Arial Unicode MS"/>
              </a:rPr>
              <a:t> </a:t>
            </a:r>
            <a:r>
              <a:rPr lang="es-ES" sz="2800" b="1" dirty="0">
                <a:solidFill>
                  <a:srgbClr val="C00000"/>
                </a:solidFill>
                <a:latin typeface="Arial Unicode MS"/>
                <a:cs typeface="Arial Unicode MS"/>
              </a:rPr>
              <a:t>de</a:t>
            </a:r>
            <a:r>
              <a:rPr lang="es-ES" sz="2800" b="1" spc="34" dirty="0">
                <a:solidFill>
                  <a:srgbClr val="C00000"/>
                </a:solidFill>
                <a:latin typeface="Arial Unicode MS"/>
                <a:cs typeface="Arial Unicode MS"/>
              </a:rPr>
              <a:t> </a:t>
            </a:r>
            <a:r>
              <a:rPr lang="es-ES" sz="2800" b="1" spc="-12" dirty="0">
                <a:solidFill>
                  <a:srgbClr val="C00000"/>
                </a:solidFill>
                <a:latin typeface="Arial Unicode MS"/>
                <a:cs typeface="Arial Unicode MS"/>
              </a:rPr>
              <a:t>bajo</a:t>
            </a:r>
            <a:r>
              <a:rPr lang="es-ES" sz="2800" b="1" spc="125" dirty="0">
                <a:solidFill>
                  <a:srgbClr val="C00000"/>
                </a:solidFill>
                <a:latin typeface="Arial Unicode MS"/>
                <a:cs typeface="Arial Unicode MS"/>
              </a:rPr>
              <a:t> </a:t>
            </a:r>
            <a:r>
              <a:rPr lang="es-ES" sz="2800" b="1" dirty="0">
                <a:solidFill>
                  <a:srgbClr val="C00000"/>
                </a:solidFill>
                <a:latin typeface="Arial Unicode MS"/>
                <a:cs typeface="Arial Unicode MS"/>
              </a:rPr>
              <a:t>voltaje</a:t>
            </a:r>
            <a:r>
              <a:rPr lang="es-ES" sz="2800" b="1" spc="41" dirty="0">
                <a:solidFill>
                  <a:srgbClr val="C00000"/>
                </a:solidFill>
                <a:latin typeface="Arial Unicode MS"/>
                <a:cs typeface="Arial Unicode MS"/>
              </a:rPr>
              <a:t> </a:t>
            </a:r>
            <a:r>
              <a:rPr lang="es-ES" sz="2800" b="1" dirty="0">
                <a:solidFill>
                  <a:srgbClr val="C00000"/>
                </a:solidFill>
                <a:latin typeface="Arial Unicode MS"/>
                <a:cs typeface="Arial Unicode MS"/>
              </a:rPr>
              <a:t>a</a:t>
            </a:r>
            <a:r>
              <a:rPr lang="es-ES" sz="2800" b="1" spc="41" dirty="0">
                <a:solidFill>
                  <a:srgbClr val="C00000"/>
                </a:solidFill>
                <a:latin typeface="Arial Unicode MS"/>
                <a:cs typeface="Arial Unicode MS"/>
              </a:rPr>
              <a:t> </a:t>
            </a:r>
            <a:r>
              <a:rPr lang="es-ES" sz="2800" b="1" dirty="0">
                <a:solidFill>
                  <a:srgbClr val="C00000"/>
                </a:solidFill>
                <a:latin typeface="Arial Unicode MS"/>
                <a:cs typeface="Arial Unicode MS"/>
              </a:rPr>
              <a:t>voltaje</a:t>
            </a:r>
            <a:r>
              <a:rPr lang="es-ES" sz="2800" b="1" spc="41" dirty="0">
                <a:solidFill>
                  <a:srgbClr val="C00000"/>
                </a:solidFill>
                <a:latin typeface="Arial Unicode MS"/>
                <a:cs typeface="Arial Unicode MS"/>
              </a:rPr>
              <a:t> </a:t>
            </a:r>
            <a:r>
              <a:rPr lang="es-ES" sz="2800" b="1" dirty="0">
                <a:solidFill>
                  <a:srgbClr val="C00000"/>
                </a:solidFill>
                <a:latin typeface="Arial Unicode MS"/>
                <a:cs typeface="Arial Unicode MS"/>
              </a:rPr>
              <a:t>de</a:t>
            </a:r>
            <a:r>
              <a:rPr lang="es-ES" sz="2800" b="1" spc="41" dirty="0">
                <a:solidFill>
                  <a:srgbClr val="C00000"/>
                </a:solidFill>
                <a:latin typeface="Arial Unicode MS"/>
                <a:cs typeface="Arial Unicode MS"/>
              </a:rPr>
              <a:t> </a:t>
            </a:r>
            <a:r>
              <a:rPr lang="es-ES" sz="2800" b="1" spc="-6" dirty="0">
                <a:solidFill>
                  <a:srgbClr val="C00000"/>
                </a:solidFill>
                <a:latin typeface="Arial Unicode MS"/>
                <a:cs typeface="Arial Unicode MS"/>
              </a:rPr>
              <a:t>línea</a:t>
            </a:r>
            <a:r>
              <a:rPr lang="es-ES" sz="2800" b="1" spc="-6" dirty="0" smtClean="0">
                <a:solidFill>
                  <a:srgbClr val="C00000"/>
                </a:solidFill>
                <a:latin typeface="Arial Unicode MS"/>
                <a:cs typeface="Arial Unicode MS"/>
              </a:rPr>
              <a:t>).</a:t>
            </a:r>
          </a:p>
          <a:p>
            <a:pPr marL="7936" marR="53569" indent="110311" algn="just">
              <a:spcBef>
                <a:spcPts val="34"/>
              </a:spcBef>
            </a:pPr>
            <a:endParaRPr lang="es-ES" sz="2800" dirty="0">
              <a:latin typeface="Arial Unicode MS"/>
              <a:cs typeface="Arial Unicode MS"/>
            </a:endParaRPr>
          </a:p>
          <a:p>
            <a:pPr marL="118248" algn="just">
              <a:spcBef>
                <a:spcPts val="125"/>
              </a:spcBef>
            </a:pPr>
            <a:r>
              <a:rPr lang="es-ES" sz="2800" spc="-6" dirty="0">
                <a:latin typeface="Arial Unicode MS"/>
                <a:cs typeface="Arial Unicode MS"/>
              </a:rPr>
              <a:t>Esta</a:t>
            </a:r>
            <a:r>
              <a:rPr lang="es-ES" sz="2800" spc="71" dirty="0">
                <a:latin typeface="Arial Unicode MS"/>
                <a:cs typeface="Arial Unicode MS"/>
              </a:rPr>
              <a:t> </a:t>
            </a:r>
            <a:r>
              <a:rPr lang="es-ES" sz="2800" dirty="0">
                <a:latin typeface="Arial Unicode MS"/>
                <a:cs typeface="Arial Unicode MS"/>
              </a:rPr>
              <a:t>prueba</a:t>
            </a:r>
            <a:r>
              <a:rPr lang="es-ES" sz="2800" spc="69" dirty="0">
                <a:latin typeface="Arial Unicode MS"/>
                <a:cs typeface="Arial Unicode MS"/>
              </a:rPr>
              <a:t> </a:t>
            </a:r>
            <a:r>
              <a:rPr lang="es-ES" sz="2800" dirty="0">
                <a:latin typeface="Arial Unicode MS"/>
                <a:cs typeface="Arial Unicode MS"/>
              </a:rPr>
              <a:t>se</a:t>
            </a:r>
            <a:r>
              <a:rPr lang="es-ES" sz="2800" spc="71" dirty="0">
                <a:latin typeface="Arial Unicode MS"/>
                <a:cs typeface="Arial Unicode MS"/>
              </a:rPr>
              <a:t> </a:t>
            </a:r>
            <a:r>
              <a:rPr lang="es-ES" sz="2800" dirty="0">
                <a:latin typeface="Arial Unicode MS"/>
                <a:cs typeface="Arial Unicode MS"/>
              </a:rPr>
              <a:t>puede</a:t>
            </a:r>
            <a:r>
              <a:rPr lang="es-ES" sz="2800" spc="71" dirty="0">
                <a:latin typeface="Arial Unicode MS"/>
                <a:cs typeface="Arial Unicode MS"/>
              </a:rPr>
              <a:t> </a:t>
            </a:r>
            <a:r>
              <a:rPr lang="es-ES" sz="2800" dirty="0">
                <a:latin typeface="Arial Unicode MS"/>
                <a:cs typeface="Arial Unicode MS"/>
              </a:rPr>
              <a:t>hacer</a:t>
            </a:r>
            <a:r>
              <a:rPr lang="es-ES" sz="2800" spc="71" dirty="0">
                <a:latin typeface="Arial Unicode MS"/>
                <a:cs typeface="Arial Unicode MS"/>
              </a:rPr>
              <a:t> </a:t>
            </a:r>
            <a:r>
              <a:rPr lang="es-ES" sz="2800" dirty="0">
                <a:latin typeface="Arial Unicode MS"/>
                <a:cs typeface="Arial Unicode MS"/>
              </a:rPr>
              <a:t>usando</a:t>
            </a:r>
            <a:r>
              <a:rPr lang="es-ES" sz="2800" spc="71" dirty="0">
                <a:latin typeface="Arial Unicode MS"/>
                <a:cs typeface="Arial Unicode MS"/>
              </a:rPr>
              <a:t> </a:t>
            </a:r>
            <a:r>
              <a:rPr lang="es-ES" sz="2800" dirty="0">
                <a:latin typeface="Arial Unicode MS"/>
                <a:cs typeface="Arial Unicode MS"/>
              </a:rPr>
              <a:t>un</a:t>
            </a:r>
            <a:r>
              <a:rPr lang="es-ES" sz="2800" spc="71" dirty="0">
                <a:latin typeface="Arial Unicode MS"/>
                <a:cs typeface="Arial Unicode MS"/>
              </a:rPr>
              <a:t> </a:t>
            </a:r>
            <a:r>
              <a:rPr lang="es-ES" sz="2800" dirty="0">
                <a:latin typeface="Arial Unicode MS"/>
                <a:cs typeface="Arial Unicode MS"/>
              </a:rPr>
              <a:t>instrumento</a:t>
            </a:r>
            <a:r>
              <a:rPr lang="es-ES" sz="2800" spc="71" dirty="0">
                <a:latin typeface="Arial Unicode MS"/>
                <a:cs typeface="Arial Unicode MS"/>
              </a:rPr>
              <a:t> </a:t>
            </a:r>
            <a:r>
              <a:rPr lang="es-ES" sz="2800" dirty="0">
                <a:latin typeface="Arial Unicode MS"/>
                <a:cs typeface="Arial Unicode MS"/>
              </a:rPr>
              <a:t>preciso</a:t>
            </a:r>
            <a:r>
              <a:rPr lang="es-ES" sz="2800" spc="71" dirty="0">
                <a:latin typeface="Arial Unicode MS"/>
                <a:cs typeface="Arial Unicode MS"/>
              </a:rPr>
              <a:t> </a:t>
            </a:r>
            <a:r>
              <a:rPr lang="es-ES" sz="2800" dirty="0">
                <a:latin typeface="Arial Unicode MS"/>
                <a:cs typeface="Arial Unicode MS"/>
              </a:rPr>
              <a:t>para</a:t>
            </a:r>
            <a:r>
              <a:rPr lang="es-ES" sz="2800" spc="71" dirty="0">
                <a:latin typeface="Arial Unicode MS"/>
                <a:cs typeface="Arial Unicode MS"/>
              </a:rPr>
              <a:t> </a:t>
            </a:r>
            <a:r>
              <a:rPr lang="es-ES" sz="2800" dirty="0">
                <a:latin typeface="Arial Unicode MS"/>
                <a:cs typeface="Arial Unicode MS"/>
              </a:rPr>
              <a:t>medir</a:t>
            </a:r>
            <a:r>
              <a:rPr lang="es-ES" sz="2800" spc="71" dirty="0">
                <a:latin typeface="Arial Unicode MS"/>
                <a:cs typeface="Arial Unicode MS"/>
              </a:rPr>
              <a:t> </a:t>
            </a:r>
            <a:r>
              <a:rPr lang="es-ES" sz="2800" dirty="0">
                <a:latin typeface="Arial Unicode MS"/>
                <a:cs typeface="Arial Unicode MS"/>
              </a:rPr>
              <a:t>el</a:t>
            </a:r>
            <a:r>
              <a:rPr lang="es-ES" sz="2800" spc="71" dirty="0">
                <a:latin typeface="Arial Unicode MS"/>
                <a:cs typeface="Arial Unicode MS"/>
              </a:rPr>
              <a:t> </a:t>
            </a:r>
            <a:r>
              <a:rPr lang="es-ES" sz="2800" dirty="0">
                <a:latin typeface="Arial Unicode MS"/>
                <a:cs typeface="Arial Unicode MS"/>
              </a:rPr>
              <a:t>voltaje</a:t>
            </a:r>
            <a:r>
              <a:rPr lang="es-ES" sz="2800" spc="71" dirty="0">
                <a:latin typeface="Arial Unicode MS"/>
                <a:cs typeface="Arial Unicode MS"/>
              </a:rPr>
              <a:t> </a:t>
            </a:r>
            <a:r>
              <a:rPr lang="es-ES" sz="2800" spc="-31" dirty="0">
                <a:latin typeface="Arial Unicode MS"/>
                <a:cs typeface="Arial Unicode MS"/>
              </a:rPr>
              <a:t>o </a:t>
            </a:r>
            <a:r>
              <a:rPr lang="es-ES" sz="2800" dirty="0">
                <a:latin typeface="Arial Unicode MS"/>
                <a:cs typeface="Arial Unicode MS"/>
              </a:rPr>
              <a:t>usando</a:t>
            </a:r>
            <a:r>
              <a:rPr lang="es-ES" sz="2800" spc="62" dirty="0">
                <a:latin typeface="Arial Unicode MS"/>
                <a:cs typeface="Arial Unicode MS"/>
              </a:rPr>
              <a:t> </a:t>
            </a:r>
            <a:r>
              <a:rPr lang="es-ES" sz="2800" dirty="0">
                <a:latin typeface="Arial Unicode MS"/>
                <a:cs typeface="Arial Unicode MS"/>
              </a:rPr>
              <a:t>un</a:t>
            </a:r>
            <a:r>
              <a:rPr lang="es-ES" sz="2800" spc="66" dirty="0">
                <a:latin typeface="Arial Unicode MS"/>
                <a:cs typeface="Arial Unicode MS"/>
              </a:rPr>
              <a:t> </a:t>
            </a:r>
            <a:r>
              <a:rPr lang="es-ES" sz="2800" spc="-6" dirty="0" err="1">
                <a:latin typeface="Arial Unicode MS"/>
                <a:cs typeface="Arial Unicode MS"/>
              </a:rPr>
              <a:t>ratiómetro</a:t>
            </a:r>
            <a:r>
              <a:rPr lang="es-ES" sz="2800" spc="-6" dirty="0" smtClean="0">
                <a:latin typeface="Arial Unicode MS"/>
                <a:cs typeface="Arial Unicode MS"/>
              </a:rPr>
              <a:t>.</a:t>
            </a:r>
          </a:p>
          <a:p>
            <a:pPr marL="7936" marR="88090" indent="110311" algn="just">
              <a:spcBef>
                <a:spcPts val="60"/>
              </a:spcBef>
            </a:pPr>
            <a:r>
              <a:rPr lang="es-ES" sz="2800" dirty="0" smtClean="0">
                <a:latin typeface="Arial Unicode MS"/>
                <a:cs typeface="Arial Unicode MS"/>
              </a:rPr>
              <a:t>Ver </a:t>
            </a:r>
            <a:r>
              <a:rPr lang="es-ES" sz="2800" dirty="0" smtClean="0">
                <a:solidFill>
                  <a:srgbClr val="007FAC"/>
                </a:solidFill>
                <a:latin typeface="Arial Unicode MS"/>
                <a:cs typeface="Arial Unicode MS"/>
              </a:rPr>
              <a:t>Figura</a:t>
            </a:r>
            <a:r>
              <a:rPr lang="es-ES" sz="2800" spc="37" dirty="0" smtClean="0">
                <a:solidFill>
                  <a:srgbClr val="007FAC"/>
                </a:solidFill>
                <a:latin typeface="Arial Unicode MS"/>
                <a:cs typeface="Arial Unicode MS"/>
              </a:rPr>
              <a:t> </a:t>
            </a:r>
            <a:r>
              <a:rPr lang="es-ES" sz="2800" dirty="0">
                <a:solidFill>
                  <a:srgbClr val="007FAC"/>
                </a:solidFill>
                <a:latin typeface="Arial Unicode MS"/>
                <a:cs typeface="Arial Unicode MS"/>
              </a:rPr>
              <a:t>5.15</a:t>
            </a:r>
            <a:r>
              <a:rPr lang="es-ES" sz="2800" dirty="0">
                <a:latin typeface="Arial Unicode MS"/>
                <a:cs typeface="Arial Unicode MS"/>
              </a:rPr>
              <a:t>.</a:t>
            </a:r>
            <a:r>
              <a:rPr lang="es-ES" sz="2800" spc="34" dirty="0">
                <a:latin typeface="Arial Unicode MS"/>
                <a:cs typeface="Arial Unicode MS"/>
              </a:rPr>
              <a:t> </a:t>
            </a:r>
            <a:r>
              <a:rPr lang="es-ES" sz="2800" dirty="0">
                <a:latin typeface="Arial Unicode MS"/>
                <a:cs typeface="Arial Unicode MS"/>
              </a:rPr>
              <a:t>La</a:t>
            </a:r>
            <a:r>
              <a:rPr lang="es-ES" sz="2800" spc="37" dirty="0">
                <a:latin typeface="Arial Unicode MS"/>
                <a:cs typeface="Arial Unicode MS"/>
              </a:rPr>
              <a:t> </a:t>
            </a:r>
            <a:r>
              <a:rPr lang="es-ES" sz="2800" dirty="0">
                <a:latin typeface="Arial Unicode MS"/>
                <a:cs typeface="Arial Unicode MS"/>
              </a:rPr>
              <a:t>diferencia</a:t>
            </a:r>
            <a:r>
              <a:rPr lang="es-ES" sz="2800" spc="37" dirty="0">
                <a:latin typeface="Arial Unicode MS"/>
                <a:cs typeface="Arial Unicode MS"/>
              </a:rPr>
              <a:t> </a:t>
            </a:r>
            <a:r>
              <a:rPr lang="es-ES" sz="2800" dirty="0">
                <a:latin typeface="Arial Unicode MS"/>
                <a:cs typeface="Arial Unicode MS"/>
              </a:rPr>
              <a:t>entre</a:t>
            </a:r>
            <a:r>
              <a:rPr lang="es-ES" sz="2800" spc="34" dirty="0">
                <a:latin typeface="Arial Unicode MS"/>
                <a:cs typeface="Arial Unicode MS"/>
              </a:rPr>
              <a:t> </a:t>
            </a:r>
            <a:r>
              <a:rPr lang="es-ES" sz="2800" dirty="0">
                <a:latin typeface="Arial Unicode MS"/>
                <a:cs typeface="Arial Unicode MS"/>
              </a:rPr>
              <a:t>las</a:t>
            </a:r>
            <a:r>
              <a:rPr lang="es-ES" sz="2800" spc="37" dirty="0">
                <a:latin typeface="Arial Unicode MS"/>
                <a:cs typeface="Arial Unicode MS"/>
              </a:rPr>
              <a:t> </a:t>
            </a:r>
            <a:r>
              <a:rPr lang="es-ES" sz="2800" dirty="0">
                <a:latin typeface="Arial Unicode MS"/>
                <a:cs typeface="Arial Unicode MS"/>
              </a:rPr>
              <a:t>lecturas</a:t>
            </a:r>
            <a:r>
              <a:rPr lang="es-ES" sz="2800" spc="34" dirty="0">
                <a:latin typeface="Arial Unicode MS"/>
                <a:cs typeface="Arial Unicode MS"/>
              </a:rPr>
              <a:t> </a:t>
            </a:r>
            <a:r>
              <a:rPr lang="es-ES" sz="2800" dirty="0">
                <a:latin typeface="Arial Unicode MS"/>
                <a:cs typeface="Arial Unicode MS"/>
              </a:rPr>
              <a:t>de</a:t>
            </a:r>
            <a:r>
              <a:rPr lang="es-ES" sz="2800" spc="37" dirty="0">
                <a:latin typeface="Arial Unicode MS"/>
                <a:cs typeface="Arial Unicode MS"/>
              </a:rPr>
              <a:t> </a:t>
            </a:r>
            <a:r>
              <a:rPr lang="es-ES" sz="2800" dirty="0">
                <a:latin typeface="Arial Unicode MS"/>
                <a:cs typeface="Arial Unicode MS"/>
              </a:rPr>
              <a:t>esta</a:t>
            </a:r>
            <a:r>
              <a:rPr lang="es-ES" sz="2800" spc="37" dirty="0">
                <a:latin typeface="Arial Unicode MS"/>
                <a:cs typeface="Arial Unicode MS"/>
              </a:rPr>
              <a:t> </a:t>
            </a:r>
            <a:r>
              <a:rPr lang="es-ES" sz="2800" dirty="0">
                <a:latin typeface="Arial Unicode MS"/>
                <a:cs typeface="Arial Unicode MS"/>
              </a:rPr>
              <a:t>relación</a:t>
            </a:r>
            <a:r>
              <a:rPr lang="es-ES" sz="2800" spc="34" dirty="0">
                <a:latin typeface="Arial Unicode MS"/>
                <a:cs typeface="Arial Unicode MS"/>
              </a:rPr>
              <a:t> </a:t>
            </a:r>
            <a:r>
              <a:rPr lang="es-ES" sz="2800" dirty="0">
                <a:latin typeface="Arial Unicode MS"/>
                <a:cs typeface="Arial Unicode MS"/>
              </a:rPr>
              <a:t>en</a:t>
            </a:r>
            <a:r>
              <a:rPr lang="es-ES" sz="2800" spc="37" dirty="0">
                <a:latin typeface="Arial Unicode MS"/>
                <a:cs typeface="Arial Unicode MS"/>
              </a:rPr>
              <a:t> </a:t>
            </a:r>
            <a:r>
              <a:rPr lang="es-ES" sz="2800" dirty="0">
                <a:latin typeface="Arial Unicode MS"/>
                <a:cs typeface="Arial Unicode MS"/>
              </a:rPr>
              <a:t>el</a:t>
            </a:r>
            <a:r>
              <a:rPr lang="es-ES" sz="2800" spc="34" dirty="0">
                <a:latin typeface="Arial Unicode MS"/>
                <a:cs typeface="Arial Unicode MS"/>
              </a:rPr>
              <a:t> </a:t>
            </a:r>
            <a:r>
              <a:rPr lang="es-ES" sz="2800" dirty="0">
                <a:latin typeface="Arial Unicode MS"/>
                <a:cs typeface="Arial Unicode MS"/>
              </a:rPr>
              <a:t>sitio</a:t>
            </a:r>
            <a:r>
              <a:rPr lang="es-ES" sz="2800" spc="37" dirty="0">
                <a:latin typeface="Arial Unicode MS"/>
                <a:cs typeface="Arial Unicode MS"/>
              </a:rPr>
              <a:t> </a:t>
            </a:r>
            <a:r>
              <a:rPr lang="es-ES" sz="2800" dirty="0">
                <a:latin typeface="Arial Unicode MS"/>
                <a:cs typeface="Arial Unicode MS"/>
              </a:rPr>
              <a:t>y</a:t>
            </a:r>
            <a:r>
              <a:rPr lang="es-ES" sz="2800" spc="34" dirty="0">
                <a:latin typeface="Arial Unicode MS"/>
                <a:cs typeface="Arial Unicode MS"/>
              </a:rPr>
              <a:t> </a:t>
            </a:r>
            <a:r>
              <a:rPr lang="es-ES" sz="2800" spc="-16" dirty="0">
                <a:latin typeface="Arial Unicode MS"/>
                <a:cs typeface="Arial Unicode MS"/>
              </a:rPr>
              <a:t>las</a:t>
            </a:r>
            <a:r>
              <a:rPr lang="es-ES" sz="2800" spc="125" dirty="0">
                <a:latin typeface="Arial Unicode MS"/>
                <a:cs typeface="Arial Unicode MS"/>
              </a:rPr>
              <a:t> </a:t>
            </a:r>
            <a:r>
              <a:rPr lang="es-ES" sz="2800" dirty="0">
                <a:latin typeface="Arial Unicode MS"/>
                <a:cs typeface="Arial Unicode MS"/>
              </a:rPr>
              <a:t>lecturas</a:t>
            </a:r>
            <a:r>
              <a:rPr lang="es-ES" sz="2800" spc="53" dirty="0">
                <a:latin typeface="Arial Unicode MS"/>
                <a:cs typeface="Arial Unicode MS"/>
              </a:rPr>
              <a:t> </a:t>
            </a:r>
            <a:r>
              <a:rPr lang="es-ES" sz="2800" dirty="0">
                <a:latin typeface="Arial Unicode MS"/>
                <a:cs typeface="Arial Unicode MS"/>
              </a:rPr>
              <a:t>de</a:t>
            </a:r>
            <a:r>
              <a:rPr lang="es-ES" sz="2800" spc="53" dirty="0">
                <a:latin typeface="Arial Unicode MS"/>
                <a:cs typeface="Arial Unicode MS"/>
              </a:rPr>
              <a:t> </a:t>
            </a:r>
            <a:r>
              <a:rPr lang="es-ES" sz="2800" dirty="0">
                <a:latin typeface="Arial Unicode MS"/>
                <a:cs typeface="Arial Unicode MS"/>
              </a:rPr>
              <a:t>fábrica</a:t>
            </a:r>
            <a:r>
              <a:rPr lang="es-ES" sz="2800" spc="53" dirty="0">
                <a:latin typeface="Arial Unicode MS"/>
                <a:cs typeface="Arial Unicode MS"/>
              </a:rPr>
              <a:t> </a:t>
            </a:r>
            <a:r>
              <a:rPr lang="es-ES" sz="2800" dirty="0">
                <a:latin typeface="Arial Unicode MS"/>
                <a:cs typeface="Arial Unicode MS"/>
              </a:rPr>
              <a:t>no</a:t>
            </a:r>
            <a:r>
              <a:rPr lang="es-ES" sz="2800" spc="53" dirty="0">
                <a:latin typeface="Arial Unicode MS"/>
                <a:cs typeface="Arial Unicode MS"/>
              </a:rPr>
              <a:t> </a:t>
            </a:r>
            <a:r>
              <a:rPr lang="es-ES" sz="2800" dirty="0">
                <a:latin typeface="Arial Unicode MS"/>
                <a:cs typeface="Arial Unicode MS"/>
              </a:rPr>
              <a:t>debe</a:t>
            </a:r>
            <a:r>
              <a:rPr lang="es-ES" sz="2800" spc="53" dirty="0">
                <a:latin typeface="Arial Unicode MS"/>
                <a:cs typeface="Arial Unicode MS"/>
              </a:rPr>
              <a:t> </a:t>
            </a:r>
            <a:r>
              <a:rPr lang="es-ES" sz="2800" dirty="0">
                <a:latin typeface="Arial Unicode MS"/>
                <a:cs typeface="Arial Unicode MS"/>
              </a:rPr>
              <a:t>exceder 62%,</a:t>
            </a:r>
            <a:r>
              <a:rPr lang="es-ES" sz="2800" spc="53" dirty="0">
                <a:latin typeface="Arial Unicode MS"/>
                <a:cs typeface="Arial Unicode MS"/>
              </a:rPr>
              <a:t> </a:t>
            </a:r>
            <a:r>
              <a:rPr lang="es-ES" sz="2800" dirty="0">
                <a:latin typeface="Arial Unicode MS"/>
                <a:cs typeface="Arial Unicode MS"/>
              </a:rPr>
              <a:t>de</a:t>
            </a:r>
            <a:r>
              <a:rPr lang="es-ES" sz="2800" spc="53" dirty="0">
                <a:latin typeface="Arial Unicode MS"/>
                <a:cs typeface="Arial Unicode MS"/>
              </a:rPr>
              <a:t> </a:t>
            </a:r>
            <a:r>
              <a:rPr lang="es-ES" sz="2800" dirty="0">
                <a:latin typeface="Arial Unicode MS"/>
                <a:cs typeface="Arial Unicode MS"/>
              </a:rPr>
              <a:t>lo</a:t>
            </a:r>
            <a:r>
              <a:rPr lang="es-ES" sz="2800" spc="56" dirty="0">
                <a:latin typeface="Arial Unicode MS"/>
                <a:cs typeface="Arial Unicode MS"/>
              </a:rPr>
              <a:t> </a:t>
            </a:r>
            <a:r>
              <a:rPr lang="es-ES" sz="2800" dirty="0">
                <a:latin typeface="Arial Unicode MS"/>
                <a:cs typeface="Arial Unicode MS"/>
              </a:rPr>
              <a:t>contrario</a:t>
            </a:r>
            <a:r>
              <a:rPr lang="es-ES" sz="2800" spc="53" dirty="0">
                <a:latin typeface="Arial Unicode MS"/>
                <a:cs typeface="Arial Unicode MS"/>
              </a:rPr>
              <a:t> </a:t>
            </a:r>
            <a:r>
              <a:rPr lang="es-ES" sz="2800" dirty="0">
                <a:latin typeface="Arial Unicode MS"/>
                <a:cs typeface="Arial Unicode MS"/>
              </a:rPr>
              <a:t>existe</a:t>
            </a:r>
            <a:r>
              <a:rPr lang="es-ES" sz="2800" spc="53" dirty="0">
                <a:latin typeface="Arial Unicode MS"/>
                <a:cs typeface="Arial Unicode MS"/>
              </a:rPr>
              <a:t> </a:t>
            </a:r>
            <a:r>
              <a:rPr lang="es-ES" sz="2800" dirty="0">
                <a:latin typeface="Arial Unicode MS"/>
                <a:cs typeface="Arial Unicode MS"/>
              </a:rPr>
              <a:t>la</a:t>
            </a:r>
            <a:r>
              <a:rPr lang="es-ES" sz="2800" spc="53" dirty="0">
                <a:latin typeface="Arial Unicode MS"/>
                <a:cs typeface="Arial Unicode MS"/>
              </a:rPr>
              <a:t> </a:t>
            </a:r>
            <a:r>
              <a:rPr lang="es-ES" sz="2800" dirty="0">
                <a:latin typeface="Arial Unicode MS"/>
                <a:cs typeface="Arial Unicode MS"/>
              </a:rPr>
              <a:t>posibilidad</a:t>
            </a:r>
            <a:r>
              <a:rPr lang="es-ES" sz="2800" spc="53" dirty="0">
                <a:latin typeface="Arial Unicode MS"/>
                <a:cs typeface="Arial Unicode MS"/>
              </a:rPr>
              <a:t> </a:t>
            </a:r>
            <a:r>
              <a:rPr lang="es-ES" sz="2800" dirty="0">
                <a:latin typeface="Arial Unicode MS"/>
                <a:cs typeface="Arial Unicode MS"/>
              </a:rPr>
              <a:t>de</a:t>
            </a:r>
            <a:r>
              <a:rPr lang="es-ES" sz="2800" spc="53" dirty="0">
                <a:latin typeface="Arial Unicode MS"/>
                <a:cs typeface="Arial Unicode MS"/>
              </a:rPr>
              <a:t> </a:t>
            </a:r>
            <a:r>
              <a:rPr lang="es-ES" sz="2800" dirty="0">
                <a:latin typeface="Arial Unicode MS"/>
                <a:cs typeface="Arial Unicode MS"/>
              </a:rPr>
              <a:t>una</a:t>
            </a:r>
            <a:r>
              <a:rPr lang="es-ES" sz="2800" spc="53" dirty="0">
                <a:latin typeface="Arial Unicode MS"/>
                <a:cs typeface="Arial Unicode MS"/>
              </a:rPr>
              <a:t> </a:t>
            </a:r>
            <a:r>
              <a:rPr lang="es-ES" sz="2800" spc="-6" dirty="0">
                <a:latin typeface="Arial Unicode MS"/>
                <a:cs typeface="Arial Unicode MS"/>
              </a:rPr>
              <a:t>conexión</a:t>
            </a:r>
            <a:r>
              <a:rPr lang="es-ES" sz="2800" spc="125" dirty="0">
                <a:latin typeface="Arial Unicode MS"/>
                <a:cs typeface="Arial Unicode MS"/>
              </a:rPr>
              <a:t> </a:t>
            </a:r>
            <a:r>
              <a:rPr lang="es-ES" sz="2800" dirty="0">
                <a:latin typeface="Arial Unicode MS"/>
                <a:cs typeface="Arial Unicode MS"/>
              </a:rPr>
              <a:t>incorrecta</a:t>
            </a:r>
            <a:r>
              <a:rPr lang="es-ES" sz="2800" spc="62" dirty="0">
                <a:latin typeface="Arial Unicode MS"/>
                <a:cs typeface="Arial Unicode MS"/>
              </a:rPr>
              <a:t> </a:t>
            </a:r>
            <a:r>
              <a:rPr lang="es-ES" sz="2800" dirty="0">
                <a:latin typeface="Arial Unicode MS"/>
                <a:cs typeface="Arial Unicode MS"/>
              </a:rPr>
              <a:t>en</a:t>
            </a:r>
            <a:r>
              <a:rPr lang="es-ES" sz="2800" spc="66" dirty="0">
                <a:latin typeface="Arial Unicode MS"/>
                <a:cs typeface="Arial Unicode MS"/>
              </a:rPr>
              <a:t> </a:t>
            </a:r>
            <a:r>
              <a:rPr lang="es-ES" sz="2800" dirty="0">
                <a:latin typeface="Arial Unicode MS"/>
                <a:cs typeface="Arial Unicode MS"/>
              </a:rPr>
              <a:t>el</a:t>
            </a:r>
            <a:r>
              <a:rPr lang="es-ES" sz="2800" spc="66" dirty="0">
                <a:latin typeface="Arial Unicode MS"/>
                <a:cs typeface="Arial Unicode MS"/>
              </a:rPr>
              <a:t> </a:t>
            </a:r>
            <a:r>
              <a:rPr lang="es-ES" sz="2800" dirty="0">
                <a:latin typeface="Arial Unicode MS"/>
                <a:cs typeface="Arial Unicode MS"/>
              </a:rPr>
              <a:t>cambiador</a:t>
            </a:r>
            <a:r>
              <a:rPr lang="es-ES" sz="2800" spc="66" dirty="0">
                <a:latin typeface="Arial Unicode MS"/>
                <a:cs typeface="Arial Unicode MS"/>
              </a:rPr>
              <a:t> </a:t>
            </a:r>
            <a:r>
              <a:rPr lang="es-ES" sz="2800" dirty="0">
                <a:latin typeface="Arial Unicode MS"/>
                <a:cs typeface="Arial Unicode MS"/>
              </a:rPr>
              <a:t>de</a:t>
            </a:r>
            <a:r>
              <a:rPr lang="es-ES" sz="2800" spc="66" dirty="0">
                <a:latin typeface="Arial Unicode MS"/>
                <a:cs typeface="Arial Unicode MS"/>
              </a:rPr>
              <a:t> </a:t>
            </a:r>
            <a:r>
              <a:rPr lang="es-ES" sz="2800" dirty="0">
                <a:latin typeface="Arial Unicode MS"/>
                <a:cs typeface="Arial Unicode MS"/>
              </a:rPr>
              <a:t>tomas</a:t>
            </a:r>
            <a:r>
              <a:rPr lang="es-ES" sz="2800" spc="66" dirty="0">
                <a:latin typeface="Arial Unicode MS"/>
                <a:cs typeface="Arial Unicode MS"/>
              </a:rPr>
              <a:t> </a:t>
            </a:r>
            <a:r>
              <a:rPr lang="es-ES" sz="2800" dirty="0">
                <a:latin typeface="Arial Unicode MS"/>
                <a:cs typeface="Arial Unicode MS"/>
              </a:rPr>
              <a:t>o</a:t>
            </a:r>
            <a:r>
              <a:rPr lang="es-ES" sz="2800" spc="66" dirty="0">
                <a:latin typeface="Arial Unicode MS"/>
                <a:cs typeface="Arial Unicode MS"/>
              </a:rPr>
              <a:t> </a:t>
            </a:r>
            <a:r>
              <a:rPr lang="es-ES" sz="2800" dirty="0">
                <a:latin typeface="Arial Unicode MS"/>
                <a:cs typeface="Arial Unicode MS"/>
              </a:rPr>
              <a:t>un</a:t>
            </a:r>
            <a:r>
              <a:rPr lang="es-ES" sz="2800" spc="62" dirty="0">
                <a:latin typeface="Arial Unicode MS"/>
                <a:cs typeface="Arial Unicode MS"/>
              </a:rPr>
              <a:t> </a:t>
            </a:r>
            <a:r>
              <a:rPr lang="es-ES" sz="2800" dirty="0">
                <a:latin typeface="Arial Unicode MS"/>
                <a:cs typeface="Arial Unicode MS"/>
              </a:rPr>
              <a:t>cortocircuito</a:t>
            </a:r>
            <a:r>
              <a:rPr lang="es-ES" sz="2800" spc="66" dirty="0">
                <a:latin typeface="Arial Unicode MS"/>
                <a:cs typeface="Arial Unicode MS"/>
              </a:rPr>
              <a:t> </a:t>
            </a:r>
            <a:r>
              <a:rPr lang="es-ES" sz="2800" dirty="0">
                <a:latin typeface="Arial Unicode MS"/>
                <a:cs typeface="Arial Unicode MS"/>
              </a:rPr>
              <a:t>en</a:t>
            </a:r>
            <a:r>
              <a:rPr lang="es-ES" sz="2800" spc="66" dirty="0">
                <a:latin typeface="Arial Unicode MS"/>
                <a:cs typeface="Arial Unicode MS"/>
              </a:rPr>
              <a:t> </a:t>
            </a:r>
            <a:r>
              <a:rPr lang="es-ES" sz="2800" dirty="0">
                <a:latin typeface="Arial Unicode MS"/>
                <a:cs typeface="Arial Unicode MS"/>
              </a:rPr>
              <a:t>los</a:t>
            </a:r>
            <a:r>
              <a:rPr lang="es-ES" sz="2800" spc="66" dirty="0">
                <a:latin typeface="Arial Unicode MS"/>
                <a:cs typeface="Arial Unicode MS"/>
              </a:rPr>
              <a:t> </a:t>
            </a:r>
            <a:r>
              <a:rPr lang="es-ES" sz="2800" dirty="0">
                <a:latin typeface="Arial Unicode MS"/>
                <a:cs typeface="Arial Unicode MS"/>
              </a:rPr>
              <a:t>devanados</a:t>
            </a:r>
            <a:r>
              <a:rPr lang="es-ES" sz="2800" spc="66" dirty="0">
                <a:latin typeface="Arial Unicode MS"/>
                <a:cs typeface="Arial Unicode MS"/>
              </a:rPr>
              <a:t> </a:t>
            </a:r>
            <a:r>
              <a:rPr lang="es-ES" sz="2800" dirty="0">
                <a:latin typeface="Arial Unicode MS"/>
                <a:cs typeface="Arial Unicode MS"/>
              </a:rPr>
              <a:t>del</a:t>
            </a:r>
            <a:r>
              <a:rPr lang="es-ES" sz="2800" spc="66" dirty="0">
                <a:latin typeface="Arial Unicode MS"/>
                <a:cs typeface="Arial Unicode MS"/>
              </a:rPr>
              <a:t> </a:t>
            </a:r>
            <a:r>
              <a:rPr lang="es-ES" sz="2800" spc="-6" dirty="0">
                <a:latin typeface="Arial Unicode MS"/>
                <a:cs typeface="Arial Unicode MS"/>
              </a:rPr>
              <a:t>transformador.</a:t>
            </a:r>
            <a:r>
              <a:rPr lang="es-ES" sz="2800" spc="125" dirty="0">
                <a:latin typeface="Arial Unicode MS"/>
                <a:cs typeface="Arial Unicode MS"/>
              </a:rPr>
              <a:t> </a:t>
            </a:r>
            <a:r>
              <a:rPr lang="es-ES" sz="2800" dirty="0">
                <a:latin typeface="Arial Unicode MS"/>
                <a:cs typeface="Arial Unicode MS"/>
              </a:rPr>
              <a:t>Una</a:t>
            </a:r>
            <a:r>
              <a:rPr lang="es-ES" sz="2800" spc="62" dirty="0">
                <a:latin typeface="Arial Unicode MS"/>
                <a:cs typeface="Arial Unicode MS"/>
              </a:rPr>
              <a:t> </a:t>
            </a:r>
            <a:r>
              <a:rPr lang="es-ES" sz="2800" dirty="0">
                <a:latin typeface="Arial Unicode MS"/>
                <a:cs typeface="Arial Unicode MS"/>
              </a:rPr>
              <a:t>vez</a:t>
            </a:r>
            <a:r>
              <a:rPr lang="es-ES" sz="2800" spc="66" dirty="0">
                <a:latin typeface="Arial Unicode MS"/>
                <a:cs typeface="Arial Unicode MS"/>
              </a:rPr>
              <a:t> </a:t>
            </a:r>
            <a:r>
              <a:rPr lang="es-ES" sz="2800" dirty="0">
                <a:latin typeface="Arial Unicode MS"/>
                <a:cs typeface="Arial Unicode MS"/>
              </a:rPr>
              <a:t>finalizada</a:t>
            </a:r>
            <a:r>
              <a:rPr lang="es-ES" sz="2800" spc="66" dirty="0">
                <a:latin typeface="Arial Unicode MS"/>
                <a:cs typeface="Arial Unicode MS"/>
              </a:rPr>
              <a:t> </a:t>
            </a:r>
            <a:r>
              <a:rPr lang="es-ES" sz="2800" dirty="0">
                <a:latin typeface="Arial Unicode MS"/>
                <a:cs typeface="Arial Unicode MS"/>
              </a:rPr>
              <a:t>la</a:t>
            </a:r>
            <a:r>
              <a:rPr lang="es-ES" sz="2800" spc="62" dirty="0">
                <a:latin typeface="Arial Unicode MS"/>
                <a:cs typeface="Arial Unicode MS"/>
              </a:rPr>
              <a:t> </a:t>
            </a:r>
            <a:r>
              <a:rPr lang="es-ES" sz="2800" dirty="0">
                <a:latin typeface="Arial Unicode MS"/>
                <a:cs typeface="Arial Unicode MS"/>
              </a:rPr>
              <a:t>prueba,</a:t>
            </a:r>
            <a:r>
              <a:rPr lang="es-ES" sz="2800" spc="66" dirty="0">
                <a:latin typeface="Arial Unicode MS"/>
                <a:cs typeface="Arial Unicode MS"/>
              </a:rPr>
              <a:t> </a:t>
            </a:r>
            <a:r>
              <a:rPr lang="es-ES" sz="2800" dirty="0">
                <a:latin typeface="Arial Unicode MS"/>
                <a:cs typeface="Arial Unicode MS"/>
              </a:rPr>
              <a:t>el</a:t>
            </a:r>
            <a:r>
              <a:rPr lang="es-ES" sz="2800" spc="66" dirty="0">
                <a:latin typeface="Arial Unicode MS"/>
                <a:cs typeface="Arial Unicode MS"/>
              </a:rPr>
              <a:t> </a:t>
            </a:r>
            <a:r>
              <a:rPr lang="es-ES" sz="2800" dirty="0">
                <a:latin typeface="Arial Unicode MS"/>
                <a:cs typeface="Arial Unicode MS"/>
              </a:rPr>
              <a:t>devanado</a:t>
            </a:r>
            <a:r>
              <a:rPr lang="es-ES" sz="2800" spc="66" dirty="0">
                <a:latin typeface="Arial Unicode MS"/>
                <a:cs typeface="Arial Unicode MS"/>
              </a:rPr>
              <a:t> </a:t>
            </a:r>
            <a:r>
              <a:rPr lang="es-ES" sz="2800" dirty="0">
                <a:latin typeface="Arial Unicode MS"/>
                <a:cs typeface="Arial Unicode MS"/>
              </a:rPr>
              <a:t>del</a:t>
            </a:r>
            <a:r>
              <a:rPr lang="es-ES" sz="2800" spc="62" dirty="0">
                <a:latin typeface="Arial Unicode MS"/>
                <a:cs typeface="Arial Unicode MS"/>
              </a:rPr>
              <a:t> </a:t>
            </a:r>
            <a:r>
              <a:rPr lang="es-ES" sz="2800" dirty="0">
                <a:latin typeface="Arial Unicode MS"/>
                <a:cs typeface="Arial Unicode MS"/>
              </a:rPr>
              <a:t>transformador</a:t>
            </a:r>
            <a:r>
              <a:rPr lang="es-ES" sz="2800" spc="66" dirty="0">
                <a:latin typeface="Arial Unicode MS"/>
                <a:cs typeface="Arial Unicode MS"/>
              </a:rPr>
              <a:t> </a:t>
            </a:r>
            <a:r>
              <a:rPr lang="es-ES" sz="2800" dirty="0">
                <a:latin typeface="Arial Unicode MS"/>
                <a:cs typeface="Arial Unicode MS"/>
              </a:rPr>
              <a:t>debe</a:t>
            </a:r>
            <a:r>
              <a:rPr lang="es-ES" sz="2800" spc="66" dirty="0">
                <a:latin typeface="Arial Unicode MS"/>
                <a:cs typeface="Arial Unicode MS"/>
              </a:rPr>
              <a:t> </a:t>
            </a:r>
            <a:r>
              <a:rPr lang="es-ES" sz="2800" dirty="0">
                <a:latin typeface="Arial Unicode MS"/>
                <a:cs typeface="Arial Unicode MS"/>
              </a:rPr>
              <a:t>conectarse</a:t>
            </a:r>
            <a:r>
              <a:rPr lang="es-ES" sz="2800" spc="66" dirty="0">
                <a:latin typeface="Arial Unicode MS"/>
                <a:cs typeface="Arial Unicode MS"/>
              </a:rPr>
              <a:t> </a:t>
            </a:r>
            <a:r>
              <a:rPr lang="es-ES" sz="2800" dirty="0">
                <a:latin typeface="Arial Unicode MS"/>
                <a:cs typeface="Arial Unicode MS"/>
              </a:rPr>
              <a:t>a</a:t>
            </a:r>
            <a:r>
              <a:rPr lang="es-ES" sz="2800" spc="62" dirty="0">
                <a:latin typeface="Arial Unicode MS"/>
                <a:cs typeface="Arial Unicode MS"/>
              </a:rPr>
              <a:t> </a:t>
            </a:r>
            <a:r>
              <a:rPr lang="es-ES" sz="2800" dirty="0">
                <a:latin typeface="Arial Unicode MS"/>
                <a:cs typeface="Arial Unicode MS"/>
              </a:rPr>
              <a:t>tierra</a:t>
            </a:r>
            <a:r>
              <a:rPr lang="es-ES" sz="2800" spc="66" dirty="0">
                <a:latin typeface="Arial Unicode MS"/>
                <a:cs typeface="Arial Unicode MS"/>
              </a:rPr>
              <a:t> </a:t>
            </a:r>
            <a:r>
              <a:rPr lang="es-ES" sz="2800" spc="-12" dirty="0">
                <a:latin typeface="Arial Unicode MS"/>
                <a:cs typeface="Arial Unicode MS"/>
              </a:rPr>
              <a:t>para</a:t>
            </a:r>
            <a:r>
              <a:rPr lang="es-ES" sz="2800" spc="125" dirty="0">
                <a:latin typeface="Arial Unicode MS"/>
                <a:cs typeface="Arial Unicode MS"/>
              </a:rPr>
              <a:t> </a:t>
            </a:r>
            <a:r>
              <a:rPr lang="es-ES" sz="2800" dirty="0">
                <a:latin typeface="Arial Unicode MS"/>
                <a:cs typeface="Arial Unicode MS"/>
              </a:rPr>
              <a:t>asegurarse</a:t>
            </a:r>
            <a:r>
              <a:rPr lang="es-ES" sz="2800" spc="43" dirty="0">
                <a:latin typeface="Arial Unicode MS"/>
                <a:cs typeface="Arial Unicode MS"/>
              </a:rPr>
              <a:t> </a:t>
            </a:r>
            <a:r>
              <a:rPr lang="es-ES" sz="2800" dirty="0">
                <a:latin typeface="Arial Unicode MS"/>
                <a:cs typeface="Arial Unicode MS"/>
              </a:rPr>
              <a:t>de</a:t>
            </a:r>
            <a:r>
              <a:rPr lang="es-ES" sz="2800" spc="43" dirty="0">
                <a:latin typeface="Arial Unicode MS"/>
                <a:cs typeface="Arial Unicode MS"/>
              </a:rPr>
              <a:t> </a:t>
            </a:r>
            <a:r>
              <a:rPr lang="es-ES" sz="2800" dirty="0">
                <a:latin typeface="Arial Unicode MS"/>
                <a:cs typeface="Arial Unicode MS"/>
              </a:rPr>
              <a:t>que</a:t>
            </a:r>
            <a:r>
              <a:rPr lang="es-ES" sz="2800" spc="47" dirty="0">
                <a:latin typeface="Arial Unicode MS"/>
                <a:cs typeface="Arial Unicode MS"/>
              </a:rPr>
              <a:t> </a:t>
            </a:r>
            <a:r>
              <a:rPr lang="es-ES" sz="2800" dirty="0">
                <a:latin typeface="Arial Unicode MS"/>
                <a:cs typeface="Arial Unicode MS"/>
              </a:rPr>
              <a:t>esté</a:t>
            </a:r>
            <a:r>
              <a:rPr lang="es-ES" sz="2800" spc="43" dirty="0">
                <a:latin typeface="Arial Unicode MS"/>
                <a:cs typeface="Arial Unicode MS"/>
              </a:rPr>
              <a:t> </a:t>
            </a:r>
            <a:r>
              <a:rPr lang="es-ES" sz="2800" spc="-6" dirty="0">
                <a:latin typeface="Arial Unicode MS"/>
                <a:cs typeface="Arial Unicode MS"/>
              </a:rPr>
              <a:t>descargado.</a:t>
            </a:r>
            <a:endParaRPr lang="es-ES" sz="2800" dirty="0">
              <a:latin typeface="Arial Unicode MS"/>
              <a:cs typeface="Arial Unicode MS"/>
            </a:endParaRPr>
          </a:p>
        </p:txBody>
      </p:sp>
      <p:sp>
        <p:nvSpPr>
          <p:cNvPr id="8" name="Rectángulo 7"/>
          <p:cNvSpPr/>
          <p:nvPr/>
        </p:nvSpPr>
        <p:spPr>
          <a:xfrm>
            <a:off x="14579600" y="12077834"/>
            <a:ext cx="8661400" cy="954107"/>
          </a:xfrm>
          <a:prstGeom prst="rect">
            <a:avLst/>
          </a:prstGeom>
        </p:spPr>
        <p:txBody>
          <a:bodyPr wrap="square">
            <a:spAutoFit/>
          </a:bodyPr>
          <a:lstStyle/>
          <a:p>
            <a:pPr algn="ctr"/>
            <a:r>
              <a:rPr lang="en-US" sz="2800" b="1" dirty="0" smtClean="0"/>
              <a:t>FIGURA 5.15 </a:t>
            </a:r>
            <a:r>
              <a:rPr lang="en-US" sz="2800" b="1" dirty="0" err="1" smtClean="0"/>
              <a:t>Prueba</a:t>
            </a:r>
            <a:r>
              <a:rPr lang="en-US" sz="2800" b="1" dirty="0" smtClean="0"/>
              <a:t> de </a:t>
            </a:r>
            <a:r>
              <a:rPr lang="en-US" sz="2800" b="1" dirty="0" err="1" smtClean="0"/>
              <a:t>relación</a:t>
            </a:r>
            <a:r>
              <a:rPr lang="en-US" sz="2800" b="1" dirty="0" smtClean="0"/>
              <a:t> de </a:t>
            </a:r>
            <a:r>
              <a:rPr lang="en-US" sz="2800" b="1" dirty="0" err="1" smtClean="0"/>
              <a:t>tensión</a:t>
            </a:r>
            <a:r>
              <a:rPr lang="en-US" sz="2800" b="1" dirty="0" smtClean="0"/>
              <a:t> del </a:t>
            </a:r>
            <a:r>
              <a:rPr lang="en-US" sz="2800" b="1" dirty="0" err="1" smtClean="0"/>
              <a:t>transformador</a:t>
            </a:r>
            <a:r>
              <a:rPr lang="en-US" sz="2800" b="1" dirty="0" smtClean="0"/>
              <a:t> </a:t>
            </a:r>
            <a:r>
              <a:rPr lang="en-US" sz="2800" b="1" dirty="0"/>
              <a:t>de </a:t>
            </a:r>
            <a:r>
              <a:rPr lang="en-US" sz="2800" b="1" dirty="0" err="1"/>
              <a:t>potencia</a:t>
            </a:r>
            <a:r>
              <a:rPr lang="en-US" sz="2800" b="1" dirty="0"/>
              <a:t>.</a:t>
            </a:r>
          </a:p>
        </p:txBody>
      </p:sp>
    </p:spTree>
    <p:extLst>
      <p:ext uri="{BB962C8B-B14F-4D97-AF65-F5344CB8AC3E}">
        <p14:creationId xmlns:p14="http://schemas.microsoft.com/office/powerpoint/2010/main" val="23402322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546870" y="667093"/>
            <a:ext cx="23202127" cy="2898294"/>
          </a:xfrm>
          <a:prstGeom prst="rect">
            <a:avLst/>
          </a:prstGeom>
        </p:spPr>
        <p:txBody>
          <a:bodyPr vert="horz" wrap="square" lIns="0" tIns="7938" rIns="0" bIns="0" rtlCol="0">
            <a:spAutoFit/>
          </a:bodyPr>
          <a:lstStyle/>
          <a:p>
            <a:pPr marL="7936">
              <a:spcBef>
                <a:spcPts val="62"/>
              </a:spcBef>
            </a:pPr>
            <a:r>
              <a:rPr sz="2800" b="1" dirty="0">
                <a:latin typeface="Arial Unicode MS"/>
                <a:cs typeface="Arial Unicode MS"/>
              </a:rPr>
              <a:t>5.6.3</a:t>
            </a:r>
            <a:r>
              <a:rPr sz="2800" b="1" spc="60" dirty="0">
                <a:latin typeface="Arial Unicode MS"/>
                <a:cs typeface="Arial Unicode MS"/>
              </a:rPr>
              <a:t> </a:t>
            </a:r>
            <a:r>
              <a:rPr sz="2800" b="1" dirty="0">
                <a:latin typeface="Arial Unicode MS"/>
                <a:cs typeface="Arial Unicode MS"/>
              </a:rPr>
              <a:t>Determinación</a:t>
            </a:r>
            <a:r>
              <a:rPr sz="2800" b="1" spc="60" dirty="0">
                <a:latin typeface="Arial Unicode MS"/>
                <a:cs typeface="Arial Unicode MS"/>
              </a:rPr>
              <a:t> </a:t>
            </a:r>
            <a:r>
              <a:rPr sz="2800" b="1" dirty="0">
                <a:latin typeface="Arial Unicode MS"/>
                <a:cs typeface="Arial Unicode MS"/>
              </a:rPr>
              <a:t>de</a:t>
            </a:r>
            <a:r>
              <a:rPr sz="2800" b="1" spc="60" dirty="0">
                <a:latin typeface="Arial Unicode MS"/>
                <a:cs typeface="Arial Unicode MS"/>
              </a:rPr>
              <a:t> </a:t>
            </a:r>
            <a:r>
              <a:rPr sz="2800" b="1" dirty="0">
                <a:latin typeface="Arial Unicode MS"/>
                <a:cs typeface="Arial Unicode MS"/>
              </a:rPr>
              <a:t>la</a:t>
            </a:r>
            <a:r>
              <a:rPr sz="2800" b="1" spc="60" dirty="0">
                <a:latin typeface="Arial Unicode MS"/>
                <a:cs typeface="Arial Unicode MS"/>
              </a:rPr>
              <a:t> </a:t>
            </a:r>
            <a:r>
              <a:rPr sz="2800" b="1" dirty="0">
                <a:latin typeface="Arial Unicode MS"/>
                <a:cs typeface="Arial Unicode MS"/>
              </a:rPr>
              <a:t>prueba</a:t>
            </a:r>
            <a:r>
              <a:rPr sz="2800" b="1" spc="60" dirty="0">
                <a:latin typeface="Arial Unicode MS"/>
                <a:cs typeface="Arial Unicode MS"/>
              </a:rPr>
              <a:t> </a:t>
            </a:r>
            <a:r>
              <a:rPr sz="2800" b="1" dirty="0">
                <a:latin typeface="Arial Unicode MS"/>
                <a:cs typeface="Arial Unicode MS"/>
              </a:rPr>
              <a:t>del</a:t>
            </a:r>
            <a:r>
              <a:rPr sz="2800" b="1" spc="60" dirty="0">
                <a:latin typeface="Arial Unicode MS"/>
                <a:cs typeface="Arial Unicode MS"/>
              </a:rPr>
              <a:t> </a:t>
            </a:r>
            <a:r>
              <a:rPr sz="2800" b="1" dirty="0" err="1">
                <a:latin typeface="Arial Unicode MS"/>
                <a:cs typeface="Arial Unicode MS"/>
              </a:rPr>
              <a:t>grupo</a:t>
            </a:r>
            <a:r>
              <a:rPr sz="2800" b="1" spc="62" dirty="0">
                <a:latin typeface="Arial Unicode MS"/>
                <a:cs typeface="Arial Unicode MS"/>
              </a:rPr>
              <a:t> </a:t>
            </a:r>
            <a:r>
              <a:rPr lang="es-ES" sz="2800" b="1" dirty="0" smtClean="0">
                <a:latin typeface="Arial Unicode MS"/>
                <a:cs typeface="Arial Unicode MS"/>
              </a:rPr>
              <a:t>vectorial </a:t>
            </a:r>
            <a:r>
              <a:rPr sz="2800" b="1" dirty="0" smtClean="0">
                <a:latin typeface="Arial Unicode MS"/>
                <a:cs typeface="Arial Unicode MS"/>
              </a:rPr>
              <a:t>de</a:t>
            </a:r>
            <a:r>
              <a:rPr sz="2800" b="1" spc="60" dirty="0" smtClean="0">
                <a:latin typeface="Arial Unicode MS"/>
                <a:cs typeface="Arial Unicode MS"/>
              </a:rPr>
              <a:t> </a:t>
            </a:r>
            <a:r>
              <a:rPr sz="2800" b="1" spc="-6" dirty="0" err="1" smtClean="0">
                <a:latin typeface="Arial Unicode MS"/>
                <a:cs typeface="Arial Unicode MS"/>
              </a:rPr>
              <a:t>transformadores</a:t>
            </a:r>
            <a:endParaRPr lang="es-ES" sz="2800" b="1" spc="-6" dirty="0" smtClean="0">
              <a:latin typeface="Arial Unicode MS"/>
              <a:cs typeface="Arial Unicode MS"/>
            </a:endParaRPr>
          </a:p>
          <a:p>
            <a:pPr marL="7936">
              <a:spcBef>
                <a:spcPts val="62"/>
              </a:spcBef>
            </a:pPr>
            <a:endParaRPr sz="2800" dirty="0">
              <a:latin typeface="Arial Unicode MS"/>
              <a:cs typeface="Arial Unicode MS"/>
            </a:endParaRPr>
          </a:p>
          <a:p>
            <a:pPr marL="7936" marR="3174">
              <a:lnSpc>
                <a:spcPct val="110800"/>
              </a:lnSpc>
              <a:spcBef>
                <a:spcPts val="397"/>
              </a:spcBef>
            </a:pPr>
            <a:r>
              <a:rPr lang="es-ES" sz="2800" spc="-19" dirty="0">
                <a:latin typeface="Arial Unicode MS"/>
                <a:cs typeface="Arial Unicode MS"/>
              </a:rPr>
              <a:t>El grupo </a:t>
            </a:r>
            <a:r>
              <a:rPr lang="es-ES" sz="2800" spc="-19" dirty="0" err="1">
                <a:latin typeface="Arial Unicode MS"/>
                <a:cs typeface="Arial Unicode MS"/>
              </a:rPr>
              <a:t>fasorial</a:t>
            </a:r>
            <a:r>
              <a:rPr lang="es-ES" sz="2800" spc="-19" dirty="0">
                <a:latin typeface="Arial Unicode MS"/>
                <a:cs typeface="Arial Unicode MS"/>
              </a:rPr>
              <a:t> se puede determinar haciendo </a:t>
            </a:r>
            <a:r>
              <a:rPr lang="es-ES" sz="2800" spc="-19" dirty="0" smtClean="0">
                <a:latin typeface="Arial Unicode MS"/>
                <a:cs typeface="Arial Unicode MS"/>
              </a:rPr>
              <a:t>un puente entre </a:t>
            </a:r>
            <a:r>
              <a:rPr lang="es-ES" sz="2800" spc="-19" dirty="0">
                <a:latin typeface="Arial Unicode MS"/>
                <a:cs typeface="Arial Unicode MS"/>
              </a:rPr>
              <a:t>la fase de alta tensión R y la fase de baja tensión </a:t>
            </a:r>
            <a:r>
              <a:rPr lang="es-ES" sz="2800" spc="-19" dirty="0" err="1" smtClean="0">
                <a:latin typeface="Arial Unicode MS"/>
                <a:cs typeface="Arial Unicode MS"/>
              </a:rPr>
              <a:t>renyectando</a:t>
            </a:r>
            <a:r>
              <a:rPr lang="es-ES" sz="2800" spc="-19" dirty="0" smtClean="0">
                <a:latin typeface="Arial Unicode MS"/>
                <a:cs typeface="Arial Unicode MS"/>
              </a:rPr>
              <a:t> </a:t>
            </a:r>
            <a:r>
              <a:rPr lang="es-ES" sz="2800" spc="-19" dirty="0">
                <a:latin typeface="Arial Unicode MS"/>
                <a:cs typeface="Arial Unicode MS"/>
              </a:rPr>
              <a:t>una fuente trifásica de alimentación de </a:t>
            </a:r>
            <a:r>
              <a:rPr lang="es-ES" sz="2800" spc="-19" dirty="0" smtClean="0">
                <a:latin typeface="Arial Unicode MS"/>
                <a:cs typeface="Arial Unicode MS"/>
              </a:rPr>
              <a:t>380 V desde el lado de alta tensión y midiendo las tensiones entre </a:t>
            </a:r>
            <a:r>
              <a:rPr lang="es-ES" sz="2800" spc="-19" dirty="0" err="1">
                <a:latin typeface="Arial Unicode MS"/>
                <a:cs typeface="Arial Unicode MS"/>
              </a:rPr>
              <a:t>Ss</a:t>
            </a:r>
            <a:r>
              <a:rPr lang="es-ES" sz="2800" spc="-19" dirty="0">
                <a:latin typeface="Arial Unicode MS"/>
                <a:cs typeface="Arial Unicode MS"/>
              </a:rPr>
              <a:t>, por, </a:t>
            </a:r>
            <a:r>
              <a:rPr lang="es-ES" sz="2800" spc="-19" dirty="0" err="1">
                <a:latin typeface="Arial Unicode MS"/>
                <a:cs typeface="Arial Unicode MS"/>
              </a:rPr>
              <a:t>Tt</a:t>
            </a:r>
            <a:r>
              <a:rPr lang="es-ES" sz="2800" spc="-19" dirty="0">
                <a:latin typeface="Arial Unicode MS"/>
                <a:cs typeface="Arial Unicode MS"/>
              </a:rPr>
              <a:t>, y St.</a:t>
            </a:r>
          </a:p>
          <a:p>
            <a:pPr marL="7936" marR="3174">
              <a:lnSpc>
                <a:spcPct val="110800"/>
              </a:lnSpc>
              <a:spcBef>
                <a:spcPts val="397"/>
              </a:spcBef>
            </a:pPr>
            <a:r>
              <a:rPr lang="es-ES" sz="2800" spc="-19" dirty="0">
                <a:latin typeface="Arial Unicode MS"/>
                <a:cs typeface="Arial Unicode MS"/>
              </a:rPr>
              <a:t>Luego </a:t>
            </a:r>
            <a:r>
              <a:rPr lang="es-ES" sz="2800" spc="-19" dirty="0" smtClean="0">
                <a:latin typeface="Arial Unicode MS"/>
                <a:cs typeface="Arial Unicode MS"/>
              </a:rPr>
              <a:t>se dibujan estos </a:t>
            </a:r>
            <a:r>
              <a:rPr lang="es-ES" sz="2800" spc="-19" dirty="0" err="1" smtClean="0">
                <a:latin typeface="Arial Unicode MS"/>
                <a:cs typeface="Arial Unicode MS"/>
              </a:rPr>
              <a:t>fasores</a:t>
            </a:r>
            <a:r>
              <a:rPr lang="es-ES" sz="2800" spc="-19" dirty="0" smtClean="0">
                <a:latin typeface="Arial Unicode MS"/>
                <a:cs typeface="Arial Unicode MS"/>
              </a:rPr>
              <a:t> de tensión</a:t>
            </a:r>
            <a:r>
              <a:rPr lang="es-ES" sz="2800" spc="-19" dirty="0">
                <a:latin typeface="Arial Unicode MS"/>
                <a:cs typeface="Arial Unicode MS"/>
              </a:rPr>
              <a:t>, observando que </a:t>
            </a:r>
            <a:r>
              <a:rPr lang="es-ES" sz="2800" spc="-19" dirty="0" smtClean="0">
                <a:latin typeface="Arial Unicode MS"/>
                <a:cs typeface="Arial Unicode MS"/>
              </a:rPr>
              <a:t>las </a:t>
            </a:r>
            <a:r>
              <a:rPr lang="es-ES" sz="2800" spc="-19" dirty="0">
                <a:latin typeface="Arial Unicode MS"/>
                <a:cs typeface="Arial Unicode MS"/>
              </a:rPr>
              <a:t>tensiones R y r deben coincidir ya que tienen el mismo </a:t>
            </a:r>
            <a:r>
              <a:rPr lang="es-ES" sz="2800" spc="-19" dirty="0" smtClean="0">
                <a:latin typeface="Arial Unicode MS"/>
                <a:cs typeface="Arial Unicode MS"/>
              </a:rPr>
              <a:t>potencial </a:t>
            </a:r>
            <a:r>
              <a:rPr lang="es-ES" sz="2800" spc="-19" dirty="0">
                <a:latin typeface="Arial Unicode MS"/>
                <a:cs typeface="Arial Unicode MS"/>
              </a:rPr>
              <a:t>y desplazamiento de fase, ya que hay </a:t>
            </a:r>
            <a:r>
              <a:rPr lang="es-ES" sz="2800" spc="-19" dirty="0" smtClean="0">
                <a:latin typeface="Arial Unicode MS"/>
                <a:cs typeface="Arial Unicode MS"/>
              </a:rPr>
              <a:t>un puente entre </a:t>
            </a:r>
            <a:r>
              <a:rPr lang="es-ES" sz="2800" spc="-19" dirty="0">
                <a:latin typeface="Arial Unicode MS"/>
                <a:cs typeface="Arial Unicode MS"/>
              </a:rPr>
              <a:t>R y r</a:t>
            </a:r>
            <a:r>
              <a:rPr lang="es-ES" sz="2800" spc="-19" dirty="0" smtClean="0">
                <a:latin typeface="Arial Unicode MS"/>
                <a:cs typeface="Arial Unicode MS"/>
              </a:rPr>
              <a:t>. Un diagrama </a:t>
            </a:r>
            <a:r>
              <a:rPr lang="es-ES" sz="2800" spc="-19" dirty="0" err="1" smtClean="0">
                <a:latin typeface="Arial Unicode MS"/>
                <a:cs typeface="Arial Unicode MS"/>
              </a:rPr>
              <a:t>fasorial</a:t>
            </a:r>
            <a:r>
              <a:rPr lang="es-ES" sz="2800" spc="-19" dirty="0" smtClean="0">
                <a:latin typeface="Arial Unicode MS"/>
                <a:cs typeface="Arial Unicode MS"/>
              </a:rPr>
              <a:t> de ejemplo se muestra </a:t>
            </a:r>
            <a:r>
              <a:rPr lang="es-ES" sz="2800" spc="-19" dirty="0">
                <a:latin typeface="Arial Unicode MS"/>
                <a:cs typeface="Arial Unicode MS"/>
              </a:rPr>
              <a:t>en </a:t>
            </a:r>
            <a:r>
              <a:rPr lang="es-ES" sz="2800" spc="-19" dirty="0" smtClean="0">
                <a:latin typeface="Arial Unicode MS"/>
                <a:cs typeface="Arial Unicode MS"/>
              </a:rPr>
              <a:t>la </a:t>
            </a:r>
            <a:r>
              <a:rPr lang="es-ES" sz="2800" spc="-19" dirty="0">
                <a:latin typeface="Arial Unicode MS"/>
                <a:cs typeface="Arial Unicode MS"/>
              </a:rPr>
              <a:t>Figura 5.16.</a:t>
            </a:r>
            <a:endParaRPr sz="2800" dirty="0">
              <a:latin typeface="Arial Unicode MS"/>
              <a:cs typeface="Arial Unicode MS"/>
            </a:endParaRPr>
          </a:p>
        </p:txBody>
      </p:sp>
      <p:pic>
        <p:nvPicPr>
          <p:cNvPr id="2" name="Imagen 1"/>
          <p:cNvPicPr>
            <a:picLocks noChangeAspect="1"/>
          </p:cNvPicPr>
          <p:nvPr/>
        </p:nvPicPr>
        <p:blipFill>
          <a:blip r:embed="rId3"/>
          <a:stretch>
            <a:fillRect/>
          </a:stretch>
        </p:blipFill>
        <p:spPr>
          <a:xfrm>
            <a:off x="546870" y="3835400"/>
            <a:ext cx="10502130" cy="6985000"/>
          </a:xfrm>
          <a:prstGeom prst="rect">
            <a:avLst/>
          </a:prstGeom>
        </p:spPr>
      </p:pic>
      <p:sp>
        <p:nvSpPr>
          <p:cNvPr id="3" name="Rectángulo 2"/>
          <p:cNvSpPr/>
          <p:nvPr/>
        </p:nvSpPr>
        <p:spPr>
          <a:xfrm>
            <a:off x="292870" y="11268213"/>
            <a:ext cx="10502130" cy="1193532"/>
          </a:xfrm>
          <a:prstGeom prst="rect">
            <a:avLst/>
          </a:prstGeom>
        </p:spPr>
        <p:txBody>
          <a:bodyPr wrap="square">
            <a:spAutoFit/>
          </a:bodyPr>
          <a:lstStyle/>
          <a:p>
            <a:pPr algn="ctr"/>
            <a:r>
              <a:rPr lang="en-US" b="1" dirty="0"/>
              <a:t>FIGURA </a:t>
            </a:r>
            <a:r>
              <a:rPr lang="en-US" b="1" dirty="0" smtClean="0"/>
              <a:t>5.16 </a:t>
            </a:r>
            <a:r>
              <a:rPr lang="en-US" b="1" dirty="0" err="1" smtClean="0"/>
              <a:t>Prueba</a:t>
            </a:r>
            <a:r>
              <a:rPr lang="en-US" b="1" dirty="0" smtClean="0"/>
              <a:t> de </a:t>
            </a:r>
            <a:r>
              <a:rPr lang="en-US" b="1" dirty="0" err="1" smtClean="0"/>
              <a:t>grupo</a:t>
            </a:r>
            <a:r>
              <a:rPr lang="en-US" b="1" dirty="0" smtClean="0"/>
              <a:t> </a:t>
            </a:r>
            <a:r>
              <a:rPr lang="en-US" b="1" dirty="0" err="1" smtClean="0"/>
              <a:t>fasorial</a:t>
            </a:r>
            <a:r>
              <a:rPr lang="en-US" b="1" dirty="0" smtClean="0"/>
              <a:t> del </a:t>
            </a:r>
            <a:r>
              <a:rPr lang="en-US" b="1" dirty="0" err="1" smtClean="0"/>
              <a:t>transformador</a:t>
            </a:r>
            <a:r>
              <a:rPr lang="en-US" b="1" dirty="0" smtClean="0"/>
              <a:t> de </a:t>
            </a:r>
            <a:r>
              <a:rPr lang="en-US" b="1" dirty="0" err="1"/>
              <a:t>potencia</a:t>
            </a:r>
            <a:r>
              <a:rPr lang="en-US" b="1" dirty="0"/>
              <a:t>.</a:t>
            </a:r>
          </a:p>
        </p:txBody>
      </p:sp>
      <p:sp>
        <p:nvSpPr>
          <p:cNvPr id="5" name="Rectángulo 4"/>
          <p:cNvSpPr/>
          <p:nvPr/>
        </p:nvSpPr>
        <p:spPr>
          <a:xfrm>
            <a:off x="11049000" y="3835400"/>
            <a:ext cx="12699997" cy="3108543"/>
          </a:xfrm>
          <a:prstGeom prst="rect">
            <a:avLst/>
          </a:prstGeom>
        </p:spPr>
        <p:txBody>
          <a:bodyPr wrap="square">
            <a:spAutoFit/>
          </a:bodyPr>
          <a:lstStyle/>
          <a:p>
            <a:pPr algn="just"/>
            <a:r>
              <a:rPr lang="en-US" sz="2800" dirty="0" err="1"/>
              <a:t>Luego</a:t>
            </a:r>
            <a:r>
              <a:rPr lang="en-US" sz="2800" dirty="0"/>
              <a:t>, </a:t>
            </a:r>
            <a:r>
              <a:rPr lang="en-US" sz="2800" dirty="0" smtClean="0"/>
              <a:t>el </a:t>
            </a:r>
            <a:r>
              <a:rPr lang="en-US" sz="2800" dirty="0" err="1" smtClean="0"/>
              <a:t>siguiente</a:t>
            </a:r>
            <a:r>
              <a:rPr lang="en-US" sz="2800" dirty="0" smtClean="0"/>
              <a:t> </a:t>
            </a:r>
            <a:r>
              <a:rPr lang="en-US" sz="2800" dirty="0" err="1" smtClean="0"/>
              <a:t>paso</a:t>
            </a:r>
            <a:r>
              <a:rPr lang="en-US" sz="2800" dirty="0" smtClean="0"/>
              <a:t> </a:t>
            </a:r>
            <a:r>
              <a:rPr lang="en-US" sz="2800" dirty="0" err="1" smtClean="0"/>
              <a:t>es</a:t>
            </a:r>
            <a:r>
              <a:rPr lang="en-US" sz="2800" dirty="0" smtClean="0"/>
              <a:t> </a:t>
            </a:r>
            <a:r>
              <a:rPr lang="en-US" sz="2800" dirty="0" err="1" smtClean="0"/>
              <a:t>transferir</a:t>
            </a:r>
            <a:r>
              <a:rPr lang="en-US" sz="2800" dirty="0" smtClean="0"/>
              <a:t> el </a:t>
            </a:r>
            <a:r>
              <a:rPr lang="en-US" sz="2800" dirty="0" err="1" smtClean="0"/>
              <a:t>diagrama</a:t>
            </a:r>
            <a:r>
              <a:rPr lang="en-US" sz="2800" dirty="0" smtClean="0"/>
              <a:t> </a:t>
            </a:r>
            <a:r>
              <a:rPr lang="en-US" sz="2800" dirty="0" err="1" smtClean="0"/>
              <a:t>fasorial</a:t>
            </a:r>
            <a:r>
              <a:rPr lang="en-US" sz="2800" dirty="0" smtClean="0"/>
              <a:t> al </a:t>
            </a:r>
            <a:r>
              <a:rPr lang="en-US" sz="2800" dirty="0" err="1"/>
              <a:t>reloj</a:t>
            </a:r>
            <a:r>
              <a:rPr lang="en-US" sz="2800" dirty="0"/>
              <a:t> </a:t>
            </a:r>
            <a:r>
              <a:rPr lang="en-US" sz="2800" dirty="0" err="1"/>
              <a:t>recordando</a:t>
            </a:r>
            <a:r>
              <a:rPr lang="en-US" sz="2800" dirty="0"/>
              <a:t> que la </a:t>
            </a:r>
            <a:r>
              <a:rPr lang="en-US" sz="2800" dirty="0" err="1"/>
              <a:t>fase</a:t>
            </a:r>
            <a:r>
              <a:rPr lang="en-US" sz="2800" dirty="0"/>
              <a:t> S </a:t>
            </a:r>
            <a:r>
              <a:rPr lang="en-US" sz="2800" dirty="0" err="1"/>
              <a:t>está</a:t>
            </a:r>
            <a:r>
              <a:rPr lang="en-US" sz="2800" dirty="0"/>
              <a:t> </a:t>
            </a:r>
            <a:r>
              <a:rPr lang="en-US" sz="2800" dirty="0" err="1"/>
              <a:t>en</a:t>
            </a:r>
            <a:r>
              <a:rPr lang="en-US" sz="2800" dirty="0"/>
              <a:t> la </a:t>
            </a:r>
            <a:r>
              <a:rPr lang="en-US" sz="2800" dirty="0" err="1"/>
              <a:t>posición</a:t>
            </a:r>
            <a:r>
              <a:rPr lang="en-US" sz="2800" dirty="0"/>
              <a:t> </a:t>
            </a:r>
            <a:r>
              <a:rPr lang="en-US" sz="2800" dirty="0" smtClean="0"/>
              <a:t>de 0 </a:t>
            </a:r>
            <a:r>
              <a:rPr lang="en-US" sz="2800" dirty="0" err="1" smtClean="0"/>
              <a:t>grados</a:t>
            </a:r>
            <a:r>
              <a:rPr lang="en-US" sz="2800" dirty="0" smtClean="0"/>
              <a:t> </a:t>
            </a:r>
            <a:r>
              <a:rPr lang="en-US" sz="2800" dirty="0"/>
              <a:t>o de las 12 </a:t>
            </a:r>
            <a:r>
              <a:rPr lang="en-US" sz="2800" dirty="0" err="1"/>
              <a:t>en</a:t>
            </a:r>
            <a:r>
              <a:rPr lang="en-US" sz="2800" dirty="0"/>
              <a:t> </a:t>
            </a:r>
            <a:r>
              <a:rPr lang="en-US" sz="2800" dirty="0" err="1"/>
              <a:t>punto</a:t>
            </a:r>
            <a:r>
              <a:rPr lang="en-US" sz="2800" dirty="0"/>
              <a:t>. </a:t>
            </a:r>
            <a:r>
              <a:rPr lang="en-US" sz="2800" dirty="0" err="1"/>
              <a:t>Encontramos</a:t>
            </a:r>
            <a:r>
              <a:rPr lang="en-US" sz="2800" dirty="0"/>
              <a:t> que la </a:t>
            </a:r>
            <a:r>
              <a:rPr lang="en-US" sz="2800" dirty="0" err="1"/>
              <a:t>tensión</a:t>
            </a:r>
            <a:r>
              <a:rPr lang="en-US" sz="2800" dirty="0"/>
              <a:t> (y) </a:t>
            </a:r>
            <a:r>
              <a:rPr lang="en-US" sz="2800" dirty="0" err="1" smtClean="0"/>
              <a:t>está</a:t>
            </a:r>
            <a:r>
              <a:rPr lang="en-US" sz="2800" dirty="0" smtClean="0"/>
              <a:t> </a:t>
            </a:r>
            <a:r>
              <a:rPr lang="en-US" sz="2800" dirty="0" err="1"/>
              <a:t>retrasando</a:t>
            </a:r>
            <a:r>
              <a:rPr lang="en-US" sz="2800" dirty="0"/>
              <a:t> a la </a:t>
            </a:r>
            <a:r>
              <a:rPr lang="en-US" sz="2800" dirty="0" err="1"/>
              <a:t>tensión</a:t>
            </a:r>
            <a:r>
              <a:rPr lang="en-US" sz="2800" dirty="0"/>
              <a:t> S </a:t>
            </a:r>
            <a:r>
              <a:rPr lang="en-US" sz="2800" dirty="0" err="1"/>
              <a:t>en</a:t>
            </a:r>
            <a:r>
              <a:rPr lang="en-US" sz="2800" dirty="0"/>
              <a:t> </a:t>
            </a:r>
            <a:r>
              <a:rPr lang="en-US" sz="2800" dirty="0" smtClean="0"/>
              <a:t>150 </a:t>
            </a:r>
            <a:r>
              <a:rPr lang="en-US" sz="2800" dirty="0" err="1" smtClean="0"/>
              <a:t>grados</a:t>
            </a:r>
            <a:r>
              <a:rPr lang="en-US" sz="2800" dirty="0" smtClean="0"/>
              <a:t> </a:t>
            </a:r>
            <a:r>
              <a:rPr lang="en-US" sz="2800" dirty="0"/>
              <a:t>(5 </a:t>
            </a:r>
            <a:r>
              <a:rPr lang="en-US" sz="2800" dirty="0" err="1"/>
              <a:t>multiplicado</a:t>
            </a:r>
            <a:r>
              <a:rPr lang="en-US" sz="2800" dirty="0"/>
              <a:t> </a:t>
            </a:r>
            <a:r>
              <a:rPr lang="en-US" sz="2800" dirty="0" err="1" smtClean="0"/>
              <a:t>por</a:t>
            </a:r>
            <a:r>
              <a:rPr lang="en-US" sz="2800" dirty="0" smtClean="0"/>
              <a:t> </a:t>
            </a:r>
            <a:r>
              <a:rPr lang="en-US" sz="2800" dirty="0"/>
              <a:t>30 </a:t>
            </a:r>
            <a:r>
              <a:rPr lang="en-US" sz="2800" dirty="0" err="1"/>
              <a:t>grados</a:t>
            </a:r>
            <a:r>
              <a:rPr lang="en-US" sz="2800" dirty="0"/>
              <a:t>) y </a:t>
            </a:r>
            <a:r>
              <a:rPr lang="en-US" sz="2800" dirty="0" smtClean="0"/>
              <a:t>el </a:t>
            </a:r>
            <a:r>
              <a:rPr lang="en-US" sz="2800" dirty="0" err="1" smtClean="0"/>
              <a:t>grupo</a:t>
            </a:r>
            <a:r>
              <a:rPr lang="en-US" sz="2800" dirty="0" smtClean="0"/>
              <a:t> </a:t>
            </a:r>
            <a:r>
              <a:rPr lang="en-US" sz="2800" dirty="0" err="1"/>
              <a:t>fasorial</a:t>
            </a:r>
            <a:r>
              <a:rPr lang="en-US" sz="2800" dirty="0"/>
              <a:t> </a:t>
            </a:r>
            <a:r>
              <a:rPr lang="en-US" sz="2800" dirty="0" smtClean="0"/>
              <a:t>se </a:t>
            </a:r>
            <a:r>
              <a:rPr lang="en-US" sz="2800" dirty="0" err="1" smtClean="0"/>
              <a:t>denomina</a:t>
            </a:r>
            <a:r>
              <a:rPr lang="en-US" sz="2800" dirty="0" smtClean="0"/>
              <a:t> </a:t>
            </a:r>
            <a:r>
              <a:rPr lang="en-US" sz="2800" dirty="0"/>
              <a:t>(Yd5). </a:t>
            </a:r>
            <a:endParaRPr lang="en-US" sz="2800" dirty="0" smtClean="0"/>
          </a:p>
          <a:p>
            <a:pPr algn="just"/>
            <a:endParaRPr lang="en-US" sz="2800" dirty="0"/>
          </a:p>
          <a:p>
            <a:pPr algn="just"/>
            <a:r>
              <a:rPr lang="en-US" sz="2800" dirty="0" err="1" smtClean="0"/>
              <a:t>Una</a:t>
            </a:r>
            <a:r>
              <a:rPr lang="en-US" sz="2800" dirty="0" smtClean="0"/>
              <a:t> </a:t>
            </a:r>
            <a:r>
              <a:rPr lang="en-US" sz="2800" dirty="0" err="1" smtClean="0"/>
              <a:t>vez</a:t>
            </a:r>
            <a:r>
              <a:rPr lang="en-US" sz="2800" dirty="0" smtClean="0"/>
              <a:t> </a:t>
            </a:r>
            <a:r>
              <a:rPr lang="en-US" sz="2800" dirty="0" err="1"/>
              <a:t>finalizada</a:t>
            </a:r>
            <a:r>
              <a:rPr lang="en-US" sz="2800" dirty="0"/>
              <a:t> </a:t>
            </a:r>
            <a:r>
              <a:rPr lang="en-US" sz="2800" dirty="0" smtClean="0"/>
              <a:t>la </a:t>
            </a:r>
            <a:r>
              <a:rPr lang="en-US" sz="2800" dirty="0" err="1" smtClean="0"/>
              <a:t>prueba</a:t>
            </a:r>
            <a:r>
              <a:rPr lang="en-US" sz="2800" dirty="0" smtClean="0"/>
              <a:t>, el </a:t>
            </a:r>
            <a:r>
              <a:rPr lang="en-US" sz="2800" dirty="0" err="1" smtClean="0"/>
              <a:t>devanado</a:t>
            </a:r>
            <a:r>
              <a:rPr lang="en-US" sz="2800" dirty="0" smtClean="0"/>
              <a:t> del </a:t>
            </a:r>
            <a:r>
              <a:rPr lang="en-US" sz="2800" dirty="0" err="1" smtClean="0"/>
              <a:t>transformador</a:t>
            </a:r>
            <a:r>
              <a:rPr lang="en-US" sz="2800" dirty="0" smtClean="0"/>
              <a:t> </a:t>
            </a:r>
            <a:r>
              <a:rPr lang="en-US" sz="2800" dirty="0" err="1" smtClean="0"/>
              <a:t>debe</a:t>
            </a:r>
            <a:r>
              <a:rPr lang="en-US" sz="2800" dirty="0" smtClean="0"/>
              <a:t> </a:t>
            </a:r>
            <a:r>
              <a:rPr lang="en-US" sz="2800" dirty="0" err="1"/>
              <a:t>conectarse</a:t>
            </a:r>
            <a:r>
              <a:rPr lang="en-US" sz="2800" dirty="0"/>
              <a:t> a </a:t>
            </a:r>
            <a:r>
              <a:rPr lang="en-US" sz="2800" dirty="0" err="1"/>
              <a:t>tierra</a:t>
            </a:r>
            <a:r>
              <a:rPr lang="en-US" sz="2800" dirty="0"/>
              <a:t> para </a:t>
            </a:r>
            <a:r>
              <a:rPr lang="en-US" sz="2800" dirty="0" err="1"/>
              <a:t>asegurarse</a:t>
            </a:r>
            <a:r>
              <a:rPr lang="en-US" sz="2800" dirty="0"/>
              <a:t> de que </a:t>
            </a:r>
            <a:r>
              <a:rPr lang="en-US" sz="2800" dirty="0" err="1"/>
              <a:t>esté</a:t>
            </a:r>
            <a:r>
              <a:rPr lang="en-US" sz="2800" dirty="0"/>
              <a:t> </a:t>
            </a:r>
            <a:r>
              <a:rPr lang="en-US" sz="2800" dirty="0" err="1" smtClean="0"/>
              <a:t>descargado</a:t>
            </a:r>
            <a:r>
              <a:rPr lang="en-US" sz="2800" dirty="0"/>
              <a:t>.</a:t>
            </a:r>
          </a:p>
        </p:txBody>
      </p:sp>
    </p:spTree>
    <p:extLst>
      <p:ext uri="{BB962C8B-B14F-4D97-AF65-F5344CB8AC3E}">
        <p14:creationId xmlns:p14="http://schemas.microsoft.com/office/powerpoint/2010/main" val="17944310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30200" y="406244"/>
            <a:ext cx="23418800" cy="12205521"/>
          </a:xfrm>
          <a:prstGeom prst="rect">
            <a:avLst/>
          </a:prstGeom>
        </p:spPr>
        <p:txBody>
          <a:bodyPr wrap="square">
            <a:spAutoFit/>
          </a:bodyPr>
          <a:lstStyle/>
          <a:p>
            <a:pPr algn="just"/>
            <a:r>
              <a:rPr lang="en-US" b="1" dirty="0"/>
              <a:t>5.6.4 </a:t>
            </a:r>
            <a:r>
              <a:rPr lang="en-US" b="1" dirty="0" err="1"/>
              <a:t>Prueba</a:t>
            </a:r>
            <a:r>
              <a:rPr lang="en-US" b="1" dirty="0"/>
              <a:t> de </a:t>
            </a:r>
            <a:r>
              <a:rPr lang="en-US" b="1" dirty="0" err="1"/>
              <a:t>resistencia</a:t>
            </a:r>
            <a:r>
              <a:rPr lang="en-US" b="1" dirty="0"/>
              <a:t> del </a:t>
            </a:r>
            <a:r>
              <a:rPr lang="en-US" b="1" dirty="0" err="1" smtClean="0"/>
              <a:t>devanado</a:t>
            </a:r>
            <a:endParaRPr lang="en-US" b="1" dirty="0" smtClean="0"/>
          </a:p>
          <a:p>
            <a:pPr algn="just"/>
            <a:endParaRPr lang="en-US" dirty="0"/>
          </a:p>
          <a:p>
            <a:pPr algn="just"/>
            <a:r>
              <a:rPr lang="en-US" dirty="0" err="1"/>
              <a:t>En</a:t>
            </a:r>
            <a:r>
              <a:rPr lang="en-US" dirty="0"/>
              <a:t> </a:t>
            </a:r>
            <a:r>
              <a:rPr lang="en-US" dirty="0" err="1"/>
              <a:t>una</a:t>
            </a:r>
            <a:r>
              <a:rPr lang="en-US" dirty="0"/>
              <a:t> </a:t>
            </a:r>
            <a:r>
              <a:rPr lang="en-US" dirty="0" err="1"/>
              <a:t>prueba</a:t>
            </a:r>
            <a:r>
              <a:rPr lang="en-US" dirty="0"/>
              <a:t> de </a:t>
            </a:r>
            <a:r>
              <a:rPr lang="en-US" dirty="0" err="1"/>
              <a:t>resistencia</a:t>
            </a:r>
            <a:r>
              <a:rPr lang="en-US" dirty="0"/>
              <a:t> de </a:t>
            </a:r>
            <a:r>
              <a:rPr lang="en-US" dirty="0" err="1" smtClean="0"/>
              <a:t>devanado</a:t>
            </a:r>
            <a:r>
              <a:rPr lang="en-US" dirty="0" smtClean="0"/>
              <a:t> se </a:t>
            </a:r>
            <a:r>
              <a:rPr lang="en-US" dirty="0" err="1"/>
              <a:t>utiliza</a:t>
            </a:r>
            <a:r>
              <a:rPr lang="en-US" dirty="0"/>
              <a:t> </a:t>
            </a:r>
            <a:r>
              <a:rPr lang="en-US" dirty="0" smtClean="0"/>
              <a:t>un </a:t>
            </a:r>
            <a:r>
              <a:rPr lang="en-US" dirty="0" err="1" smtClean="0"/>
              <a:t>voltímetro</a:t>
            </a:r>
            <a:r>
              <a:rPr lang="en-US" dirty="0" smtClean="0"/>
              <a:t> </a:t>
            </a:r>
            <a:r>
              <a:rPr lang="en-US" dirty="0"/>
              <a:t>y un </a:t>
            </a:r>
            <a:r>
              <a:rPr lang="en-US" dirty="0" err="1"/>
              <a:t>amperímetro</a:t>
            </a:r>
            <a:r>
              <a:rPr lang="en-US" dirty="0"/>
              <a:t> y </a:t>
            </a:r>
            <a:r>
              <a:rPr lang="en-US" dirty="0" err="1"/>
              <a:t>una</a:t>
            </a:r>
            <a:r>
              <a:rPr lang="en-US" dirty="0"/>
              <a:t> </a:t>
            </a:r>
            <a:r>
              <a:rPr lang="en-US" dirty="0" err="1"/>
              <a:t>batería</a:t>
            </a:r>
            <a:r>
              <a:rPr lang="en-US" dirty="0"/>
              <a:t> de 12 o 24 V. </a:t>
            </a:r>
          </a:p>
          <a:p>
            <a:pPr algn="just"/>
            <a:r>
              <a:rPr lang="en-US" dirty="0"/>
              <a:t>Para </a:t>
            </a:r>
            <a:r>
              <a:rPr lang="en-US" dirty="0" err="1"/>
              <a:t>valores</a:t>
            </a:r>
            <a:r>
              <a:rPr lang="en-US" dirty="0"/>
              <a:t> de </a:t>
            </a:r>
            <a:r>
              <a:rPr lang="en-US" dirty="0" err="1"/>
              <a:t>baja</a:t>
            </a:r>
            <a:r>
              <a:rPr lang="en-US" dirty="0"/>
              <a:t> </a:t>
            </a:r>
            <a:r>
              <a:rPr lang="en-US" dirty="0" err="1"/>
              <a:t>resistencia</a:t>
            </a:r>
            <a:r>
              <a:rPr lang="en-US" dirty="0"/>
              <a:t> se </a:t>
            </a:r>
            <a:r>
              <a:rPr lang="en-US" dirty="0" err="1"/>
              <a:t>conecta</a:t>
            </a:r>
            <a:r>
              <a:rPr lang="en-US" dirty="0"/>
              <a:t> el </a:t>
            </a:r>
            <a:r>
              <a:rPr lang="en-US" dirty="0" err="1"/>
              <a:t>voltímetro</a:t>
            </a:r>
            <a:r>
              <a:rPr lang="en-US" dirty="0"/>
              <a:t> </a:t>
            </a:r>
            <a:r>
              <a:rPr lang="en-US" dirty="0" err="1" smtClean="0"/>
              <a:t>después</a:t>
            </a:r>
            <a:r>
              <a:rPr lang="en-US" dirty="0" smtClean="0"/>
              <a:t> </a:t>
            </a:r>
            <a:r>
              <a:rPr lang="en-US" dirty="0"/>
              <a:t>del </a:t>
            </a:r>
            <a:r>
              <a:rPr lang="en-US" dirty="0" err="1"/>
              <a:t>amperímetro</a:t>
            </a:r>
            <a:r>
              <a:rPr lang="en-US" dirty="0"/>
              <a:t>, </a:t>
            </a:r>
            <a:r>
              <a:rPr lang="en-US" dirty="0" err="1"/>
              <a:t>pero</a:t>
            </a:r>
            <a:r>
              <a:rPr lang="en-US" dirty="0"/>
              <a:t> </a:t>
            </a:r>
            <a:r>
              <a:rPr lang="en-US" dirty="0" err="1"/>
              <a:t>en</a:t>
            </a:r>
            <a:r>
              <a:rPr lang="en-US" dirty="0"/>
              <a:t> </a:t>
            </a:r>
            <a:r>
              <a:rPr lang="en-US" dirty="0" err="1"/>
              <a:t>valores</a:t>
            </a:r>
            <a:r>
              <a:rPr lang="en-US" dirty="0"/>
              <a:t> de </a:t>
            </a:r>
            <a:r>
              <a:rPr lang="en-US" dirty="0" err="1"/>
              <a:t>alta</a:t>
            </a:r>
            <a:r>
              <a:rPr lang="en-US" dirty="0"/>
              <a:t> </a:t>
            </a:r>
            <a:r>
              <a:rPr lang="en-US" dirty="0" err="1" smtClean="0"/>
              <a:t>resistencia</a:t>
            </a:r>
            <a:r>
              <a:rPr lang="en-US" dirty="0"/>
              <a:t>, se </a:t>
            </a:r>
            <a:r>
              <a:rPr lang="en-US" dirty="0" err="1"/>
              <a:t>conecta</a:t>
            </a:r>
            <a:r>
              <a:rPr lang="en-US" dirty="0"/>
              <a:t> el </a:t>
            </a:r>
            <a:r>
              <a:rPr lang="en-US" dirty="0" err="1"/>
              <a:t>voltímetro</a:t>
            </a:r>
            <a:r>
              <a:rPr lang="en-US" dirty="0"/>
              <a:t> antes que el </a:t>
            </a:r>
            <a:r>
              <a:rPr lang="en-US" dirty="0" err="1" smtClean="0"/>
              <a:t>amperímetro</a:t>
            </a:r>
            <a:r>
              <a:rPr lang="en-US" dirty="0"/>
              <a:t>. </a:t>
            </a:r>
            <a:r>
              <a:rPr lang="en-US" dirty="0" err="1"/>
              <a:t>Una</a:t>
            </a:r>
            <a:r>
              <a:rPr lang="en-US" dirty="0"/>
              <a:t> </a:t>
            </a:r>
            <a:r>
              <a:rPr lang="en-US" dirty="0" err="1"/>
              <a:t>corriente</a:t>
            </a:r>
            <a:r>
              <a:rPr lang="en-US" dirty="0"/>
              <a:t> </a:t>
            </a:r>
            <a:r>
              <a:rPr lang="en-US" dirty="0" err="1"/>
              <a:t>fuerte</a:t>
            </a:r>
            <a:r>
              <a:rPr lang="en-US" dirty="0"/>
              <a:t> de 100 A y </a:t>
            </a:r>
            <a:r>
              <a:rPr lang="en-US" dirty="0" err="1"/>
              <a:t>medidores</a:t>
            </a:r>
            <a:r>
              <a:rPr lang="en-US" dirty="0"/>
              <a:t> </a:t>
            </a:r>
            <a:r>
              <a:rPr lang="en-US" dirty="0" err="1" smtClean="0"/>
              <a:t>sensibles</a:t>
            </a:r>
            <a:r>
              <a:rPr lang="en-US" dirty="0" smtClean="0"/>
              <a:t> </a:t>
            </a:r>
            <a:r>
              <a:rPr lang="en-US" dirty="0" err="1"/>
              <a:t>deberían</a:t>
            </a:r>
            <a:r>
              <a:rPr lang="en-US" dirty="0"/>
              <a:t> </a:t>
            </a:r>
            <a:r>
              <a:rPr lang="en-US" dirty="0" err="1"/>
              <a:t>dar</a:t>
            </a:r>
            <a:r>
              <a:rPr lang="en-US" dirty="0"/>
              <a:t> </a:t>
            </a:r>
            <a:r>
              <a:rPr lang="en-US" dirty="0" err="1"/>
              <a:t>buenos</a:t>
            </a:r>
            <a:r>
              <a:rPr lang="en-US" dirty="0"/>
              <a:t> </a:t>
            </a:r>
            <a:r>
              <a:rPr lang="en-US" dirty="0" err="1"/>
              <a:t>resultados</a:t>
            </a:r>
            <a:r>
              <a:rPr lang="en-US" dirty="0"/>
              <a:t>.</a:t>
            </a:r>
          </a:p>
          <a:p>
            <a:pPr algn="just"/>
            <a:r>
              <a:rPr lang="en-US" dirty="0"/>
              <a:t>Durante la </a:t>
            </a:r>
            <a:r>
              <a:rPr lang="en-US" dirty="0" err="1"/>
              <a:t>prueba</a:t>
            </a:r>
            <a:r>
              <a:rPr lang="en-US" dirty="0"/>
              <a:t> se </a:t>
            </a:r>
            <a:r>
              <a:rPr lang="en-US" dirty="0" err="1"/>
              <a:t>conecta</a:t>
            </a:r>
            <a:r>
              <a:rPr lang="en-US" dirty="0"/>
              <a:t> el </a:t>
            </a:r>
            <a:r>
              <a:rPr lang="en-US" dirty="0" err="1"/>
              <a:t>voltímetro</a:t>
            </a:r>
            <a:r>
              <a:rPr lang="en-US" dirty="0"/>
              <a:t> </a:t>
            </a:r>
            <a:r>
              <a:rPr lang="en-US" dirty="0" err="1"/>
              <a:t>después</a:t>
            </a:r>
            <a:r>
              <a:rPr lang="en-US" dirty="0"/>
              <a:t> </a:t>
            </a:r>
            <a:r>
              <a:rPr lang="en-US" dirty="0" smtClean="0"/>
              <a:t>de que la </a:t>
            </a:r>
            <a:r>
              <a:rPr lang="en-US" dirty="0" err="1"/>
              <a:t>corriente</a:t>
            </a:r>
            <a:r>
              <a:rPr lang="en-US" dirty="0"/>
              <a:t> </a:t>
            </a:r>
            <a:r>
              <a:rPr lang="en-US" dirty="0" err="1"/>
              <a:t>alcanza</a:t>
            </a:r>
            <a:r>
              <a:rPr lang="en-US" dirty="0"/>
              <a:t> el </a:t>
            </a:r>
            <a:r>
              <a:rPr lang="en-US" dirty="0" err="1"/>
              <a:t>punto</a:t>
            </a:r>
            <a:r>
              <a:rPr lang="en-US" dirty="0"/>
              <a:t> de </a:t>
            </a:r>
            <a:r>
              <a:rPr lang="en-US" dirty="0" err="1"/>
              <a:t>saturación</a:t>
            </a:r>
            <a:r>
              <a:rPr lang="en-US" dirty="0"/>
              <a:t> y </a:t>
            </a:r>
            <a:r>
              <a:rPr lang="en-US" dirty="0" err="1" smtClean="0"/>
              <a:t>desconectamos</a:t>
            </a:r>
            <a:r>
              <a:rPr lang="en-US" dirty="0" smtClean="0"/>
              <a:t> </a:t>
            </a:r>
            <a:r>
              <a:rPr lang="en-US" dirty="0"/>
              <a:t>el </a:t>
            </a:r>
            <a:r>
              <a:rPr lang="en-US" dirty="0" err="1"/>
              <a:t>voltímetro</a:t>
            </a:r>
            <a:r>
              <a:rPr lang="en-US" dirty="0"/>
              <a:t> antes de </a:t>
            </a:r>
            <a:r>
              <a:rPr lang="en-US" dirty="0" err="1"/>
              <a:t>desconectar</a:t>
            </a:r>
            <a:r>
              <a:rPr lang="en-US" dirty="0"/>
              <a:t> el </a:t>
            </a:r>
            <a:r>
              <a:rPr lang="en-US" dirty="0" err="1" smtClean="0"/>
              <a:t>amperímetro</a:t>
            </a:r>
            <a:r>
              <a:rPr lang="en-US" dirty="0"/>
              <a:t>. Para </a:t>
            </a:r>
            <a:r>
              <a:rPr lang="en-US" dirty="0" err="1"/>
              <a:t>reducir</a:t>
            </a:r>
            <a:r>
              <a:rPr lang="en-US" dirty="0"/>
              <a:t> el </a:t>
            </a:r>
            <a:r>
              <a:rPr lang="en-US" dirty="0" err="1"/>
              <a:t>tiempo</a:t>
            </a:r>
            <a:r>
              <a:rPr lang="en-US" dirty="0"/>
              <a:t> </a:t>
            </a:r>
            <a:r>
              <a:rPr lang="en-US" dirty="0" err="1"/>
              <a:t>necesario</a:t>
            </a:r>
            <a:r>
              <a:rPr lang="en-US" dirty="0"/>
              <a:t> para que la </a:t>
            </a:r>
            <a:r>
              <a:rPr lang="en-US" dirty="0" err="1" smtClean="0"/>
              <a:t>corriente</a:t>
            </a:r>
            <a:r>
              <a:rPr lang="en-US" dirty="0" smtClean="0"/>
              <a:t> </a:t>
            </a:r>
            <a:r>
              <a:rPr lang="en-US" dirty="0" err="1"/>
              <a:t>alcance</a:t>
            </a:r>
            <a:r>
              <a:rPr lang="en-US" dirty="0"/>
              <a:t> la </a:t>
            </a:r>
            <a:r>
              <a:rPr lang="en-US" dirty="0" err="1"/>
              <a:t>condición</a:t>
            </a:r>
            <a:r>
              <a:rPr lang="en-US" dirty="0"/>
              <a:t> </a:t>
            </a:r>
            <a:r>
              <a:rPr lang="en-US" dirty="0" smtClean="0"/>
              <a:t>de </a:t>
            </a:r>
            <a:r>
              <a:rPr lang="en-US" dirty="0" err="1" smtClean="0"/>
              <a:t>saturación</a:t>
            </a:r>
            <a:r>
              <a:rPr lang="en-US" dirty="0"/>
              <a:t>, </a:t>
            </a:r>
            <a:r>
              <a:rPr lang="en-US" dirty="0" smtClean="0"/>
              <a:t>se </a:t>
            </a:r>
            <a:r>
              <a:rPr lang="en-US" dirty="0" err="1" smtClean="0"/>
              <a:t>conecta</a:t>
            </a:r>
            <a:r>
              <a:rPr lang="en-US" dirty="0" smtClean="0"/>
              <a:t> </a:t>
            </a:r>
            <a:r>
              <a:rPr lang="en-US" dirty="0" err="1" smtClean="0"/>
              <a:t>una</a:t>
            </a:r>
            <a:r>
              <a:rPr lang="en-US" dirty="0" smtClean="0"/>
              <a:t> </a:t>
            </a:r>
            <a:r>
              <a:rPr lang="en-US" dirty="0" err="1"/>
              <a:t>resistencia</a:t>
            </a:r>
            <a:r>
              <a:rPr lang="en-US" dirty="0"/>
              <a:t> variable </a:t>
            </a:r>
            <a:r>
              <a:rPr lang="en-US" dirty="0" err="1"/>
              <a:t>en</a:t>
            </a:r>
            <a:r>
              <a:rPr lang="en-US" dirty="0"/>
              <a:t> </a:t>
            </a:r>
            <a:r>
              <a:rPr lang="en-US" dirty="0" err="1"/>
              <a:t>serie</a:t>
            </a:r>
            <a:r>
              <a:rPr lang="en-US" dirty="0"/>
              <a:t> con el </a:t>
            </a:r>
            <a:r>
              <a:rPr lang="en-US" dirty="0" err="1"/>
              <a:t>circuito</a:t>
            </a:r>
            <a:r>
              <a:rPr lang="en-US" dirty="0"/>
              <a:t>.</a:t>
            </a:r>
          </a:p>
          <a:p>
            <a:pPr algn="just"/>
            <a:r>
              <a:rPr lang="en-US" dirty="0"/>
              <a:t>La </a:t>
            </a:r>
            <a:r>
              <a:rPr lang="en-US" dirty="0" err="1"/>
              <a:t>lectura</a:t>
            </a:r>
            <a:r>
              <a:rPr lang="en-US" dirty="0"/>
              <a:t> de </a:t>
            </a:r>
            <a:r>
              <a:rPr lang="en-US" dirty="0" err="1"/>
              <a:t>resistencia</a:t>
            </a:r>
            <a:r>
              <a:rPr lang="en-US" dirty="0"/>
              <a:t> </a:t>
            </a:r>
            <a:r>
              <a:rPr lang="en-US" dirty="0" err="1"/>
              <a:t>en</a:t>
            </a:r>
            <a:r>
              <a:rPr lang="en-US" dirty="0"/>
              <a:t> el </a:t>
            </a:r>
            <a:r>
              <a:rPr lang="en-US" dirty="0" err="1"/>
              <a:t>sitio</a:t>
            </a:r>
            <a:r>
              <a:rPr lang="en-US" dirty="0"/>
              <a:t> </a:t>
            </a:r>
            <a:r>
              <a:rPr lang="en-US" dirty="0" err="1"/>
              <a:t>debe</a:t>
            </a:r>
            <a:r>
              <a:rPr lang="en-US" dirty="0"/>
              <a:t> </a:t>
            </a:r>
            <a:r>
              <a:rPr lang="en-US" dirty="0" err="1"/>
              <a:t>compararse</a:t>
            </a:r>
            <a:r>
              <a:rPr lang="en-US" dirty="0"/>
              <a:t> con la </a:t>
            </a:r>
            <a:r>
              <a:rPr lang="en-US" dirty="0" err="1" smtClean="0"/>
              <a:t>lectura</a:t>
            </a:r>
            <a:r>
              <a:rPr lang="en-US" dirty="0" smtClean="0"/>
              <a:t> </a:t>
            </a:r>
            <a:r>
              <a:rPr lang="en-US" dirty="0"/>
              <a:t>de </a:t>
            </a:r>
            <a:r>
              <a:rPr lang="en-US" dirty="0" err="1"/>
              <a:t>temperatura</a:t>
            </a:r>
            <a:r>
              <a:rPr lang="en-US" dirty="0"/>
              <a:t> de </a:t>
            </a:r>
            <a:r>
              <a:rPr lang="en-US" dirty="0" err="1"/>
              <a:t>resistencia</a:t>
            </a:r>
            <a:r>
              <a:rPr lang="en-US" dirty="0"/>
              <a:t> </a:t>
            </a:r>
            <a:r>
              <a:rPr lang="en-US" dirty="0" err="1"/>
              <a:t>en</a:t>
            </a:r>
            <a:r>
              <a:rPr lang="en-US" dirty="0"/>
              <a:t> la </a:t>
            </a:r>
            <a:r>
              <a:rPr lang="en-US" dirty="0" err="1"/>
              <a:t>fábrica</a:t>
            </a:r>
            <a:r>
              <a:rPr lang="en-US" dirty="0"/>
              <a:t> </a:t>
            </a:r>
            <a:r>
              <a:rPr lang="en-US" dirty="0" err="1"/>
              <a:t>usando</a:t>
            </a:r>
            <a:r>
              <a:rPr lang="en-US" dirty="0"/>
              <a:t> </a:t>
            </a:r>
            <a:r>
              <a:rPr lang="en-US" dirty="0" err="1" smtClean="0"/>
              <a:t>esta</a:t>
            </a:r>
            <a:r>
              <a:rPr lang="en-US" dirty="0" smtClean="0"/>
              <a:t> </a:t>
            </a:r>
            <a:r>
              <a:rPr lang="en-US" dirty="0" err="1"/>
              <a:t>ecuación</a:t>
            </a:r>
            <a:r>
              <a:rPr lang="en-US" dirty="0" smtClean="0"/>
              <a:t>:</a:t>
            </a:r>
          </a:p>
          <a:p>
            <a:pPr algn="just"/>
            <a:endParaRPr lang="es-ES" dirty="0"/>
          </a:p>
          <a:p>
            <a:pPr algn="just"/>
            <a:endParaRPr lang="es-ES" dirty="0" smtClean="0"/>
          </a:p>
          <a:p>
            <a:pPr algn="just"/>
            <a:r>
              <a:rPr lang="en-US" dirty="0" err="1" smtClean="0"/>
              <a:t>dónde</a:t>
            </a:r>
            <a:r>
              <a:rPr lang="en-US" dirty="0" smtClean="0"/>
              <a:t> R1 </a:t>
            </a:r>
            <a:r>
              <a:rPr lang="en-US" dirty="0" err="1" smtClean="0"/>
              <a:t>es</a:t>
            </a:r>
            <a:r>
              <a:rPr lang="en-US" dirty="0" smtClean="0"/>
              <a:t> </a:t>
            </a:r>
            <a:r>
              <a:rPr lang="en-US" dirty="0"/>
              <a:t>la </a:t>
            </a:r>
            <a:r>
              <a:rPr lang="en-US" dirty="0" err="1"/>
              <a:t>lectura</a:t>
            </a:r>
            <a:r>
              <a:rPr lang="en-US" dirty="0"/>
              <a:t> de </a:t>
            </a:r>
            <a:r>
              <a:rPr lang="en-US" dirty="0" err="1"/>
              <a:t>resistencia</a:t>
            </a:r>
            <a:r>
              <a:rPr lang="en-US" dirty="0"/>
              <a:t> </a:t>
            </a:r>
            <a:r>
              <a:rPr lang="en-US" dirty="0" err="1"/>
              <a:t>en</a:t>
            </a:r>
            <a:r>
              <a:rPr lang="en-US" dirty="0"/>
              <a:t> </a:t>
            </a:r>
            <a:r>
              <a:rPr lang="en-US" dirty="0" err="1"/>
              <a:t>fábrica</a:t>
            </a:r>
            <a:r>
              <a:rPr lang="en-US" dirty="0"/>
              <a:t>, </a:t>
            </a:r>
            <a:r>
              <a:rPr lang="en-US" dirty="0" smtClean="0"/>
              <a:t>T1 </a:t>
            </a:r>
            <a:r>
              <a:rPr lang="en-US" dirty="0" err="1" smtClean="0"/>
              <a:t>es</a:t>
            </a:r>
            <a:r>
              <a:rPr lang="en-US" dirty="0" smtClean="0"/>
              <a:t> </a:t>
            </a:r>
            <a:r>
              <a:rPr lang="en-US" dirty="0"/>
              <a:t>la </a:t>
            </a:r>
            <a:r>
              <a:rPr lang="en-US" dirty="0" err="1" smtClean="0"/>
              <a:t>temperatura</a:t>
            </a:r>
            <a:r>
              <a:rPr lang="en-US" dirty="0" smtClean="0"/>
              <a:t> </a:t>
            </a:r>
            <a:r>
              <a:rPr lang="en-US" dirty="0" err="1"/>
              <a:t>cuya</a:t>
            </a:r>
            <a:r>
              <a:rPr lang="en-US" dirty="0"/>
              <a:t> </a:t>
            </a:r>
            <a:r>
              <a:rPr lang="en-US" dirty="0" err="1"/>
              <a:t>lectura</a:t>
            </a:r>
            <a:r>
              <a:rPr lang="en-US" dirty="0"/>
              <a:t> </a:t>
            </a:r>
            <a:r>
              <a:rPr lang="en-US" dirty="0" smtClean="0"/>
              <a:t>se </a:t>
            </a:r>
            <a:r>
              <a:rPr lang="en-US" dirty="0" err="1" smtClean="0"/>
              <a:t>toma</a:t>
            </a:r>
            <a:r>
              <a:rPr lang="en-US" dirty="0" smtClean="0"/>
              <a:t> </a:t>
            </a:r>
            <a:r>
              <a:rPr lang="en-US" dirty="0" err="1" smtClean="0"/>
              <a:t>en</a:t>
            </a:r>
            <a:r>
              <a:rPr lang="en-US" dirty="0" smtClean="0"/>
              <a:t> </a:t>
            </a:r>
            <a:r>
              <a:rPr lang="en-US" dirty="0" err="1" smtClean="0"/>
              <a:t>fábrica</a:t>
            </a:r>
            <a:r>
              <a:rPr lang="en-US" dirty="0"/>
              <a:t>, R2 </a:t>
            </a:r>
            <a:r>
              <a:rPr lang="en-US" dirty="0" err="1" smtClean="0"/>
              <a:t>es</a:t>
            </a:r>
            <a:r>
              <a:rPr lang="en-US" dirty="0" smtClean="0"/>
              <a:t> la </a:t>
            </a:r>
            <a:r>
              <a:rPr lang="en-US" dirty="0" err="1"/>
              <a:t>lectura</a:t>
            </a:r>
            <a:r>
              <a:rPr lang="en-US" dirty="0"/>
              <a:t> </a:t>
            </a:r>
            <a:r>
              <a:rPr lang="en-US" dirty="0" smtClean="0"/>
              <a:t>de </a:t>
            </a:r>
            <a:r>
              <a:rPr lang="en-US" dirty="0"/>
              <a:t>Resistencia </a:t>
            </a:r>
            <a:r>
              <a:rPr lang="en-US" dirty="0" err="1"/>
              <a:t>en</a:t>
            </a:r>
            <a:r>
              <a:rPr lang="en-US" dirty="0"/>
              <a:t> el </a:t>
            </a:r>
            <a:r>
              <a:rPr lang="en-US" dirty="0" err="1"/>
              <a:t>sitio</a:t>
            </a:r>
            <a:r>
              <a:rPr lang="en-US" dirty="0"/>
              <a:t>, T2 </a:t>
            </a:r>
            <a:r>
              <a:rPr lang="en-US" dirty="0" err="1"/>
              <a:t>es</a:t>
            </a:r>
            <a:r>
              <a:rPr lang="en-US" dirty="0"/>
              <a:t> la </a:t>
            </a:r>
            <a:r>
              <a:rPr lang="en-US" dirty="0" err="1"/>
              <a:t>temperatura</a:t>
            </a:r>
            <a:r>
              <a:rPr lang="en-US" dirty="0"/>
              <a:t> </a:t>
            </a:r>
            <a:r>
              <a:rPr lang="en-US" dirty="0" err="1"/>
              <a:t>cuya</a:t>
            </a:r>
            <a:r>
              <a:rPr lang="en-US" dirty="0"/>
              <a:t> </a:t>
            </a:r>
            <a:r>
              <a:rPr lang="en-US" dirty="0" err="1"/>
              <a:t>lectura</a:t>
            </a:r>
            <a:r>
              <a:rPr lang="en-US" dirty="0"/>
              <a:t> se </a:t>
            </a:r>
            <a:r>
              <a:rPr lang="en-US" dirty="0" err="1" smtClean="0"/>
              <a:t>toma</a:t>
            </a:r>
            <a:r>
              <a:rPr lang="en-US" dirty="0" smtClean="0"/>
              <a:t> </a:t>
            </a:r>
            <a:r>
              <a:rPr lang="en-US" dirty="0" err="1"/>
              <a:t>en</a:t>
            </a:r>
            <a:r>
              <a:rPr lang="en-US" dirty="0"/>
              <a:t> el </a:t>
            </a:r>
            <a:r>
              <a:rPr lang="en-US" dirty="0" err="1"/>
              <a:t>sitio</a:t>
            </a:r>
            <a:r>
              <a:rPr lang="en-US" dirty="0"/>
              <a:t>.</a:t>
            </a:r>
          </a:p>
          <a:p>
            <a:pPr algn="just"/>
            <a:r>
              <a:rPr lang="en-US" dirty="0"/>
              <a:t>La </a:t>
            </a:r>
            <a:r>
              <a:rPr lang="en-US" dirty="0" err="1"/>
              <a:t>diferencia</a:t>
            </a:r>
            <a:r>
              <a:rPr lang="en-US" dirty="0"/>
              <a:t> de </a:t>
            </a:r>
            <a:r>
              <a:rPr lang="en-US" dirty="0" err="1"/>
              <a:t>medida</a:t>
            </a:r>
            <a:r>
              <a:rPr lang="en-US" dirty="0"/>
              <a:t>, D, </a:t>
            </a:r>
            <a:r>
              <a:rPr lang="en-US" dirty="0" err="1"/>
              <a:t>calculado</a:t>
            </a:r>
            <a:r>
              <a:rPr lang="en-US" dirty="0"/>
              <a:t> </a:t>
            </a:r>
            <a:r>
              <a:rPr lang="en-US" dirty="0" err="1"/>
              <a:t>por</a:t>
            </a:r>
            <a:r>
              <a:rPr lang="en-US" dirty="0"/>
              <a:t> </a:t>
            </a:r>
            <a:endParaRPr lang="en-US" dirty="0" smtClean="0"/>
          </a:p>
          <a:p>
            <a:pPr algn="just"/>
            <a:endParaRPr lang="en-US" dirty="0"/>
          </a:p>
          <a:p>
            <a:pPr algn="just"/>
            <a:endParaRPr lang="en-US" dirty="0" smtClean="0"/>
          </a:p>
          <a:p>
            <a:pPr algn="just"/>
            <a:r>
              <a:rPr lang="en-US" dirty="0" smtClean="0"/>
              <a:t>no </a:t>
            </a:r>
            <a:r>
              <a:rPr lang="en-US" dirty="0" err="1"/>
              <a:t>debe</a:t>
            </a:r>
            <a:r>
              <a:rPr lang="en-US" dirty="0"/>
              <a:t> </a:t>
            </a:r>
            <a:r>
              <a:rPr lang="en-US" dirty="0" err="1"/>
              <a:t>exceder</a:t>
            </a:r>
            <a:r>
              <a:rPr lang="en-US" dirty="0"/>
              <a:t> el 2%.</a:t>
            </a:r>
          </a:p>
          <a:p>
            <a:pPr algn="just"/>
            <a:r>
              <a:rPr lang="en-US" dirty="0"/>
              <a:t>Si la </a:t>
            </a:r>
            <a:r>
              <a:rPr lang="en-US" dirty="0" err="1"/>
              <a:t>medición</a:t>
            </a:r>
            <a:r>
              <a:rPr lang="en-US" dirty="0"/>
              <a:t> de la </a:t>
            </a:r>
            <a:r>
              <a:rPr lang="en-US" dirty="0" err="1"/>
              <a:t>resistencia</a:t>
            </a:r>
            <a:r>
              <a:rPr lang="en-US" dirty="0"/>
              <a:t> </a:t>
            </a:r>
            <a:r>
              <a:rPr lang="en-US" dirty="0" err="1"/>
              <a:t>es</a:t>
            </a:r>
            <a:r>
              <a:rPr lang="en-US" dirty="0"/>
              <a:t> </a:t>
            </a:r>
            <a:r>
              <a:rPr lang="en-US" dirty="0" err="1"/>
              <a:t>muy</a:t>
            </a:r>
            <a:r>
              <a:rPr lang="en-US" dirty="0"/>
              <a:t> </a:t>
            </a:r>
            <a:r>
              <a:rPr lang="en-US" dirty="0" err="1"/>
              <a:t>baja</a:t>
            </a:r>
            <a:r>
              <a:rPr lang="en-US" dirty="0"/>
              <a:t>, </a:t>
            </a:r>
            <a:r>
              <a:rPr lang="en-US" dirty="0" err="1" smtClean="0"/>
              <a:t>existe</a:t>
            </a:r>
            <a:r>
              <a:rPr lang="en-US" dirty="0" smtClean="0"/>
              <a:t> la </a:t>
            </a:r>
            <a:r>
              <a:rPr lang="en-US" dirty="0" err="1" smtClean="0"/>
              <a:t>posibilidad</a:t>
            </a:r>
            <a:r>
              <a:rPr lang="en-US" dirty="0" smtClean="0"/>
              <a:t> </a:t>
            </a:r>
            <a:r>
              <a:rPr lang="en-US" dirty="0"/>
              <a:t>de </a:t>
            </a:r>
            <a:r>
              <a:rPr lang="en-US" dirty="0" err="1"/>
              <a:t>cortocircuitos</a:t>
            </a:r>
            <a:r>
              <a:rPr lang="en-US" dirty="0"/>
              <a:t> </a:t>
            </a:r>
            <a:r>
              <a:rPr lang="en-US" dirty="0" err="1"/>
              <a:t>en</a:t>
            </a:r>
            <a:r>
              <a:rPr lang="en-US" dirty="0"/>
              <a:t> </a:t>
            </a:r>
            <a:r>
              <a:rPr lang="en-US" dirty="0" err="1"/>
              <a:t>los</a:t>
            </a:r>
            <a:r>
              <a:rPr lang="en-US" dirty="0"/>
              <a:t> </a:t>
            </a:r>
            <a:r>
              <a:rPr lang="en-US" dirty="0" err="1"/>
              <a:t>devanados</a:t>
            </a:r>
            <a:r>
              <a:rPr lang="en-US" dirty="0"/>
              <a:t> del </a:t>
            </a:r>
            <a:r>
              <a:rPr lang="en-US" dirty="0" err="1" smtClean="0"/>
              <a:t>transformador</a:t>
            </a:r>
            <a:r>
              <a:rPr lang="en-US" dirty="0"/>
              <a:t>.</a:t>
            </a:r>
          </a:p>
          <a:p>
            <a:pPr algn="just"/>
            <a:r>
              <a:rPr lang="en-US" dirty="0"/>
              <a:t>Si la </a:t>
            </a:r>
            <a:r>
              <a:rPr lang="en-US" dirty="0" err="1"/>
              <a:t>medición</a:t>
            </a:r>
            <a:r>
              <a:rPr lang="en-US" dirty="0"/>
              <a:t> de la </a:t>
            </a:r>
            <a:r>
              <a:rPr lang="en-US" dirty="0" err="1"/>
              <a:t>resistencia</a:t>
            </a:r>
            <a:r>
              <a:rPr lang="en-US" dirty="0"/>
              <a:t> </a:t>
            </a:r>
            <a:r>
              <a:rPr lang="en-US" dirty="0" err="1"/>
              <a:t>es</a:t>
            </a:r>
            <a:r>
              <a:rPr lang="en-US" dirty="0"/>
              <a:t> </a:t>
            </a:r>
            <a:r>
              <a:rPr lang="en-US" dirty="0" err="1"/>
              <a:t>baja</a:t>
            </a:r>
            <a:r>
              <a:rPr lang="en-US" dirty="0"/>
              <a:t>, </a:t>
            </a:r>
            <a:r>
              <a:rPr lang="en-US" dirty="0" err="1"/>
              <a:t>entonces</a:t>
            </a:r>
            <a:r>
              <a:rPr lang="en-US" dirty="0"/>
              <a:t> </a:t>
            </a:r>
            <a:r>
              <a:rPr lang="en-US" dirty="0" err="1"/>
              <a:t>existe</a:t>
            </a:r>
            <a:r>
              <a:rPr lang="en-US" dirty="0"/>
              <a:t> la </a:t>
            </a:r>
            <a:r>
              <a:rPr lang="en-US" dirty="0" err="1" smtClean="0"/>
              <a:t>posibilidad</a:t>
            </a:r>
            <a:r>
              <a:rPr lang="en-US" dirty="0" smtClean="0"/>
              <a:t> de que </a:t>
            </a:r>
            <a:r>
              <a:rPr lang="en-US" dirty="0" err="1"/>
              <a:t>haya</a:t>
            </a:r>
            <a:r>
              <a:rPr lang="en-US" dirty="0"/>
              <a:t> </a:t>
            </a:r>
            <a:r>
              <a:rPr lang="en-US" dirty="0" err="1"/>
              <a:t>malos</a:t>
            </a:r>
            <a:r>
              <a:rPr lang="en-US" dirty="0"/>
              <a:t> </a:t>
            </a:r>
            <a:r>
              <a:rPr lang="en-US" dirty="0" err="1"/>
              <a:t>contactos</a:t>
            </a:r>
            <a:r>
              <a:rPr lang="en-US" dirty="0"/>
              <a:t> </a:t>
            </a:r>
            <a:r>
              <a:rPr lang="en-US" dirty="0" smtClean="0"/>
              <a:t>entre el </a:t>
            </a:r>
            <a:r>
              <a:rPr lang="en-US" dirty="0" err="1" smtClean="0"/>
              <a:t>devanado</a:t>
            </a:r>
            <a:r>
              <a:rPr lang="en-US" dirty="0" smtClean="0"/>
              <a:t> y </a:t>
            </a:r>
            <a:r>
              <a:rPr lang="en-US" dirty="0" err="1"/>
              <a:t>los</a:t>
            </a:r>
            <a:r>
              <a:rPr lang="en-US" dirty="0"/>
              <a:t> </a:t>
            </a:r>
            <a:r>
              <a:rPr lang="en-US" dirty="0" err="1"/>
              <a:t>aisladores</a:t>
            </a:r>
            <a:r>
              <a:rPr lang="en-US" dirty="0"/>
              <a:t>, o un mal </a:t>
            </a:r>
            <a:r>
              <a:rPr lang="en-US" dirty="0" err="1"/>
              <a:t>contacto</a:t>
            </a:r>
            <a:r>
              <a:rPr lang="en-US" dirty="0"/>
              <a:t> </a:t>
            </a:r>
            <a:r>
              <a:rPr lang="en-US" dirty="0" err="1"/>
              <a:t>en</a:t>
            </a:r>
            <a:r>
              <a:rPr lang="en-US" dirty="0"/>
              <a:t> el </a:t>
            </a:r>
            <a:r>
              <a:rPr lang="en-US" dirty="0" err="1"/>
              <a:t>cambiador</a:t>
            </a:r>
            <a:r>
              <a:rPr lang="en-US" dirty="0"/>
              <a:t> de </a:t>
            </a:r>
            <a:r>
              <a:rPr lang="en-US" dirty="0" err="1"/>
              <a:t>tomas</a:t>
            </a:r>
            <a:r>
              <a:rPr lang="en-US" dirty="0"/>
              <a:t>, </a:t>
            </a:r>
            <a:r>
              <a:rPr lang="en-US" dirty="0" smtClean="0"/>
              <a:t>o </a:t>
            </a:r>
            <a:r>
              <a:rPr lang="en-US" dirty="0"/>
              <a:t>que el </a:t>
            </a:r>
            <a:r>
              <a:rPr lang="en-US" dirty="0" err="1"/>
              <a:t>devanado</a:t>
            </a:r>
            <a:r>
              <a:rPr lang="en-US" dirty="0"/>
              <a:t> se </a:t>
            </a:r>
            <a:r>
              <a:rPr lang="en-US" dirty="0" err="1"/>
              <a:t>dañe</a:t>
            </a:r>
            <a:r>
              <a:rPr lang="en-US" dirty="0"/>
              <a:t>.</a:t>
            </a:r>
          </a:p>
        </p:txBody>
      </p:sp>
      <p:pic>
        <p:nvPicPr>
          <p:cNvPr id="9" name="Imagen 8"/>
          <p:cNvPicPr>
            <a:picLocks noChangeAspect="1"/>
          </p:cNvPicPr>
          <p:nvPr/>
        </p:nvPicPr>
        <p:blipFill>
          <a:blip r:embed="rId3"/>
          <a:stretch>
            <a:fillRect/>
          </a:stretch>
        </p:blipFill>
        <p:spPr>
          <a:xfrm>
            <a:off x="2644774" y="6335712"/>
            <a:ext cx="4238625" cy="1131888"/>
          </a:xfrm>
          <a:prstGeom prst="rect">
            <a:avLst/>
          </a:prstGeom>
        </p:spPr>
      </p:pic>
      <p:pic>
        <p:nvPicPr>
          <p:cNvPr id="10" name="Imagen 9"/>
          <p:cNvPicPr>
            <a:picLocks noChangeAspect="1"/>
          </p:cNvPicPr>
          <p:nvPr/>
        </p:nvPicPr>
        <p:blipFill>
          <a:blip r:embed="rId4"/>
          <a:stretch>
            <a:fillRect/>
          </a:stretch>
        </p:blipFill>
        <p:spPr>
          <a:xfrm>
            <a:off x="2644773" y="9543711"/>
            <a:ext cx="4238625" cy="743289"/>
          </a:xfrm>
          <a:prstGeom prst="rect">
            <a:avLst/>
          </a:prstGeom>
        </p:spPr>
      </p:pic>
    </p:spTree>
    <p:extLst>
      <p:ext uri="{BB962C8B-B14F-4D97-AF65-F5344CB8AC3E}">
        <p14:creationId xmlns:p14="http://schemas.microsoft.com/office/powerpoint/2010/main" val="36708350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00050" y="422536"/>
            <a:ext cx="23272750" cy="5047728"/>
          </a:xfrm>
          <a:prstGeom prst="rect">
            <a:avLst/>
          </a:prstGeom>
        </p:spPr>
        <p:txBody>
          <a:bodyPr wrap="square">
            <a:spAutoFit/>
          </a:bodyPr>
          <a:lstStyle/>
          <a:p>
            <a:pPr algn="just"/>
            <a:r>
              <a:rPr lang="en-US" b="1" dirty="0" smtClean="0"/>
              <a:t>5.6.5 </a:t>
            </a:r>
            <a:r>
              <a:rPr lang="en-US" b="1" dirty="0" err="1" smtClean="0"/>
              <a:t>Medición</a:t>
            </a:r>
            <a:r>
              <a:rPr lang="en-US" b="1" dirty="0" smtClean="0"/>
              <a:t> de </a:t>
            </a:r>
            <a:r>
              <a:rPr lang="en-US" b="1" dirty="0" err="1" smtClean="0"/>
              <a:t>corriente</a:t>
            </a:r>
            <a:r>
              <a:rPr lang="en-US" b="1" dirty="0" smtClean="0"/>
              <a:t> </a:t>
            </a:r>
            <a:r>
              <a:rPr lang="en-US" b="1" dirty="0" err="1" smtClean="0"/>
              <a:t>en</a:t>
            </a:r>
            <a:r>
              <a:rPr lang="en-US" b="1" dirty="0" smtClean="0"/>
              <a:t> </a:t>
            </a:r>
            <a:r>
              <a:rPr lang="en-US" b="1" dirty="0" err="1" smtClean="0"/>
              <a:t>vacio</a:t>
            </a:r>
            <a:r>
              <a:rPr lang="en-US" b="1" dirty="0" smtClean="0"/>
              <a:t> y </a:t>
            </a:r>
            <a:r>
              <a:rPr lang="en-US" b="1" dirty="0" err="1"/>
              <a:t>prueba</a:t>
            </a:r>
            <a:r>
              <a:rPr lang="en-US" b="1" dirty="0"/>
              <a:t> de </a:t>
            </a:r>
            <a:r>
              <a:rPr lang="en-US" b="1" dirty="0" err="1" smtClean="0"/>
              <a:t>pérdidas</a:t>
            </a:r>
            <a:r>
              <a:rPr lang="en-US" b="1" dirty="0" smtClean="0"/>
              <a:t> </a:t>
            </a:r>
            <a:r>
              <a:rPr lang="en-US" b="1" dirty="0"/>
              <a:t>de </a:t>
            </a:r>
            <a:r>
              <a:rPr lang="en-US" b="1" dirty="0" err="1"/>
              <a:t>circuito</a:t>
            </a:r>
            <a:r>
              <a:rPr lang="en-US" b="1" dirty="0"/>
              <a:t> </a:t>
            </a:r>
            <a:r>
              <a:rPr lang="en-US" b="1" dirty="0" err="1" smtClean="0"/>
              <a:t>en</a:t>
            </a:r>
            <a:r>
              <a:rPr lang="en-US" b="1" dirty="0" smtClean="0"/>
              <a:t> </a:t>
            </a:r>
            <a:r>
              <a:rPr lang="en-US" b="1" dirty="0" err="1" smtClean="0"/>
              <a:t>vacio</a:t>
            </a:r>
            <a:endParaRPr lang="en-US" b="1" dirty="0"/>
          </a:p>
          <a:p>
            <a:pPr algn="just"/>
            <a:endParaRPr lang="en-US" dirty="0" smtClean="0"/>
          </a:p>
          <a:p>
            <a:pPr algn="just"/>
            <a:r>
              <a:rPr lang="en-US" dirty="0" err="1" smtClean="0"/>
              <a:t>En</a:t>
            </a:r>
            <a:r>
              <a:rPr lang="en-US" dirty="0" smtClean="0"/>
              <a:t> </a:t>
            </a:r>
            <a:r>
              <a:rPr lang="en-US" dirty="0" err="1"/>
              <a:t>condiciones</a:t>
            </a:r>
            <a:r>
              <a:rPr lang="en-US" dirty="0"/>
              <a:t> de </a:t>
            </a:r>
            <a:r>
              <a:rPr lang="en-US" dirty="0" err="1"/>
              <a:t>circuito</a:t>
            </a:r>
            <a:r>
              <a:rPr lang="en-US" dirty="0"/>
              <a:t> </a:t>
            </a:r>
            <a:r>
              <a:rPr lang="en-US" dirty="0" err="1"/>
              <a:t>abierto</a:t>
            </a:r>
            <a:r>
              <a:rPr lang="en-US" dirty="0"/>
              <a:t> </a:t>
            </a:r>
            <a:r>
              <a:rPr lang="en-US" dirty="0" err="1"/>
              <a:t>en</a:t>
            </a:r>
            <a:r>
              <a:rPr lang="en-US" dirty="0"/>
              <a:t> el </a:t>
            </a:r>
            <a:r>
              <a:rPr lang="en-US" dirty="0" err="1"/>
              <a:t>lado</a:t>
            </a:r>
            <a:r>
              <a:rPr lang="en-US" dirty="0"/>
              <a:t> de </a:t>
            </a:r>
            <a:r>
              <a:rPr lang="en-US" dirty="0" err="1"/>
              <a:t>alta</a:t>
            </a:r>
            <a:r>
              <a:rPr lang="en-US" dirty="0"/>
              <a:t> </a:t>
            </a:r>
            <a:r>
              <a:rPr lang="en-US" dirty="0" err="1"/>
              <a:t>tensión</a:t>
            </a:r>
            <a:r>
              <a:rPr lang="en-US" dirty="0"/>
              <a:t> de </a:t>
            </a:r>
            <a:r>
              <a:rPr lang="en-US" dirty="0" smtClean="0"/>
              <a:t>un </a:t>
            </a:r>
            <a:r>
              <a:rPr lang="en-US" dirty="0" err="1"/>
              <a:t>transformador</a:t>
            </a:r>
            <a:r>
              <a:rPr lang="en-US" dirty="0"/>
              <a:t>, la </a:t>
            </a:r>
            <a:r>
              <a:rPr lang="en-US" dirty="0" err="1"/>
              <a:t>corriente</a:t>
            </a:r>
            <a:r>
              <a:rPr lang="en-US" dirty="0"/>
              <a:t> </a:t>
            </a:r>
            <a:r>
              <a:rPr lang="en-US" dirty="0" err="1" smtClean="0"/>
              <a:t>en</a:t>
            </a:r>
            <a:r>
              <a:rPr lang="en-US" dirty="0" smtClean="0"/>
              <a:t> </a:t>
            </a:r>
            <a:r>
              <a:rPr lang="en-US" dirty="0" err="1" smtClean="0"/>
              <a:t>vacio</a:t>
            </a:r>
            <a:r>
              <a:rPr lang="en-US" dirty="0" smtClean="0"/>
              <a:t> </a:t>
            </a:r>
            <a:r>
              <a:rPr lang="en-US" dirty="0"/>
              <a:t>del </a:t>
            </a:r>
            <a:r>
              <a:rPr lang="en-US" dirty="0" err="1" smtClean="0"/>
              <a:t>transformador</a:t>
            </a:r>
            <a:r>
              <a:rPr lang="en-US" dirty="0" smtClean="0"/>
              <a:t> (</a:t>
            </a:r>
            <a:r>
              <a:rPr lang="en-US" dirty="0" err="1"/>
              <a:t>corriente</a:t>
            </a:r>
            <a:r>
              <a:rPr lang="en-US" dirty="0"/>
              <a:t> </a:t>
            </a:r>
            <a:r>
              <a:rPr lang="en-US" dirty="0" smtClean="0"/>
              <a:t>de </a:t>
            </a:r>
            <a:r>
              <a:rPr lang="en-US" dirty="0" err="1" smtClean="0"/>
              <a:t>magnetización</a:t>
            </a:r>
            <a:r>
              <a:rPr lang="en-US" dirty="0"/>
              <a:t>) </a:t>
            </a:r>
            <a:r>
              <a:rPr lang="en-US" dirty="0" err="1" smtClean="0"/>
              <a:t>es</a:t>
            </a:r>
            <a:r>
              <a:rPr lang="en-US" dirty="0" smtClean="0"/>
              <a:t> inferior al 4</a:t>
            </a:r>
            <a:r>
              <a:rPr lang="en-US" dirty="0"/>
              <a:t>% </a:t>
            </a:r>
            <a:r>
              <a:rPr lang="en-US" dirty="0" smtClean="0"/>
              <a:t>de la </a:t>
            </a:r>
            <a:r>
              <a:rPr lang="en-US" dirty="0" err="1" smtClean="0"/>
              <a:t>corriente</a:t>
            </a:r>
            <a:r>
              <a:rPr lang="en-US" dirty="0" smtClean="0"/>
              <a:t> a </a:t>
            </a:r>
            <a:r>
              <a:rPr lang="en-US" dirty="0"/>
              <a:t>plena </a:t>
            </a:r>
            <a:r>
              <a:rPr lang="en-US" dirty="0" err="1"/>
              <a:t>carga</a:t>
            </a:r>
            <a:r>
              <a:rPr lang="en-US" dirty="0"/>
              <a:t>. </a:t>
            </a:r>
            <a:r>
              <a:rPr lang="en-US" dirty="0" err="1" smtClean="0"/>
              <a:t>Cualquier</a:t>
            </a:r>
            <a:r>
              <a:rPr lang="en-US" dirty="0" smtClean="0"/>
              <a:t> </a:t>
            </a:r>
            <a:r>
              <a:rPr lang="en-US" dirty="0" err="1" smtClean="0"/>
              <a:t>pérdida</a:t>
            </a:r>
            <a:r>
              <a:rPr lang="en-US" dirty="0" smtClean="0"/>
              <a:t> de </a:t>
            </a:r>
            <a:r>
              <a:rPr lang="en-US" dirty="0" err="1" smtClean="0"/>
              <a:t>potencia</a:t>
            </a:r>
            <a:r>
              <a:rPr lang="en-US" dirty="0" smtClean="0"/>
              <a:t> </a:t>
            </a:r>
            <a:r>
              <a:rPr lang="en-US" dirty="0" err="1" smtClean="0"/>
              <a:t>en</a:t>
            </a:r>
            <a:r>
              <a:rPr lang="en-US" dirty="0" smtClean="0"/>
              <a:t> </a:t>
            </a:r>
            <a:r>
              <a:rPr lang="en-US" dirty="0" err="1"/>
              <a:t>esta</a:t>
            </a:r>
            <a:r>
              <a:rPr lang="en-US" dirty="0"/>
              <a:t> </a:t>
            </a:r>
            <a:r>
              <a:rPr lang="en-US" dirty="0" err="1" smtClean="0"/>
              <a:t>condición</a:t>
            </a:r>
            <a:r>
              <a:rPr lang="en-US" dirty="0" smtClean="0"/>
              <a:t> </a:t>
            </a:r>
            <a:r>
              <a:rPr lang="en-US" dirty="0" err="1" smtClean="0"/>
              <a:t>es</a:t>
            </a:r>
            <a:r>
              <a:rPr lang="en-US" dirty="0" smtClean="0"/>
              <a:t> </a:t>
            </a:r>
            <a:r>
              <a:rPr lang="en-US" dirty="0"/>
              <a:t>la </a:t>
            </a:r>
            <a:r>
              <a:rPr lang="en-US" dirty="0" err="1"/>
              <a:t>pérdida</a:t>
            </a:r>
            <a:r>
              <a:rPr lang="en-US" dirty="0"/>
              <a:t> de </a:t>
            </a:r>
            <a:r>
              <a:rPr lang="en-US" dirty="0" err="1"/>
              <a:t>hierro</a:t>
            </a:r>
            <a:r>
              <a:rPr lang="en-US" dirty="0"/>
              <a:t> que </a:t>
            </a:r>
            <a:r>
              <a:rPr lang="en-US" dirty="0" err="1" smtClean="0"/>
              <a:t>incluye</a:t>
            </a:r>
            <a:r>
              <a:rPr lang="en-US" dirty="0" smtClean="0"/>
              <a:t> </a:t>
            </a:r>
            <a:r>
              <a:rPr lang="en-US" dirty="0" err="1" smtClean="0"/>
              <a:t>pérdidas</a:t>
            </a:r>
            <a:r>
              <a:rPr lang="en-US" dirty="0" smtClean="0"/>
              <a:t> </a:t>
            </a:r>
            <a:r>
              <a:rPr lang="en-US" dirty="0" err="1"/>
              <a:t>por</a:t>
            </a:r>
            <a:r>
              <a:rPr lang="en-US" dirty="0"/>
              <a:t> </a:t>
            </a:r>
            <a:r>
              <a:rPr lang="en-US" dirty="0" err="1" smtClean="0"/>
              <a:t>histéresis</a:t>
            </a:r>
            <a:r>
              <a:rPr lang="en-US" dirty="0" smtClean="0"/>
              <a:t> </a:t>
            </a:r>
            <a:r>
              <a:rPr lang="en-US" dirty="0"/>
              <a:t>y </a:t>
            </a:r>
            <a:r>
              <a:rPr lang="en-US" dirty="0" err="1"/>
              <a:t>pérdidas</a:t>
            </a:r>
            <a:r>
              <a:rPr lang="en-US" dirty="0"/>
              <a:t> </a:t>
            </a:r>
            <a:r>
              <a:rPr lang="en-US" dirty="0" err="1"/>
              <a:t>por</a:t>
            </a:r>
            <a:r>
              <a:rPr lang="en-US" dirty="0"/>
              <a:t> </a:t>
            </a:r>
            <a:r>
              <a:rPr lang="en-US" dirty="0" err="1"/>
              <a:t>corrientes</a:t>
            </a:r>
            <a:r>
              <a:rPr lang="en-US" dirty="0"/>
              <a:t> </a:t>
            </a:r>
            <a:r>
              <a:rPr lang="en-US" dirty="0" err="1"/>
              <a:t>parásitas</a:t>
            </a:r>
            <a:r>
              <a:rPr lang="en-US" dirty="0"/>
              <a:t>. La </a:t>
            </a:r>
            <a:r>
              <a:rPr lang="en-US" dirty="0" err="1" smtClean="0"/>
              <a:t>prueba</a:t>
            </a:r>
            <a:r>
              <a:rPr lang="en-US" dirty="0" smtClean="0"/>
              <a:t> se </a:t>
            </a:r>
            <a:r>
              <a:rPr lang="en-US" dirty="0" err="1" smtClean="0"/>
              <a:t>realiza</a:t>
            </a:r>
            <a:r>
              <a:rPr lang="en-US" dirty="0" smtClean="0"/>
              <a:t> </a:t>
            </a:r>
            <a:r>
              <a:rPr lang="en-US" dirty="0" err="1"/>
              <a:t>como</a:t>
            </a:r>
            <a:r>
              <a:rPr lang="en-US" dirty="0"/>
              <a:t> se </a:t>
            </a:r>
            <a:r>
              <a:rPr lang="en-US" dirty="0" err="1"/>
              <a:t>muestra</a:t>
            </a:r>
            <a:r>
              <a:rPr lang="en-US" dirty="0"/>
              <a:t> </a:t>
            </a:r>
            <a:r>
              <a:rPr lang="en-US" dirty="0" err="1"/>
              <a:t>en</a:t>
            </a:r>
            <a:r>
              <a:rPr lang="en-US" dirty="0"/>
              <a:t> la </a:t>
            </a:r>
            <a:r>
              <a:rPr lang="en-US" dirty="0" err="1"/>
              <a:t>Figura</a:t>
            </a:r>
            <a:r>
              <a:rPr lang="en-US" dirty="0"/>
              <a:t> 5.17</a:t>
            </a:r>
            <a:r>
              <a:rPr lang="en-US" dirty="0" smtClean="0"/>
              <a:t>.</a:t>
            </a:r>
          </a:p>
          <a:p>
            <a:pPr algn="just"/>
            <a:r>
              <a:rPr lang="es-ES" b="1" dirty="0"/>
              <a:t>Po = Potencia de Pérdidas medidas </a:t>
            </a:r>
            <a:r>
              <a:rPr lang="es-ES" b="1" dirty="0" smtClean="0"/>
              <a:t>en </a:t>
            </a:r>
            <a:r>
              <a:rPr lang="es-ES" b="1" dirty="0" err="1" smtClean="0"/>
              <a:t>vacio</a:t>
            </a:r>
            <a:r>
              <a:rPr lang="es-ES" b="1" dirty="0" smtClean="0"/>
              <a:t> </a:t>
            </a:r>
            <a:endParaRPr lang="es-ES" b="1" dirty="0"/>
          </a:p>
          <a:p>
            <a:pPr algn="just"/>
            <a:r>
              <a:rPr lang="es-ES" b="1" dirty="0"/>
              <a:t>Corriente de Pérdida de </a:t>
            </a:r>
            <a:r>
              <a:rPr lang="es-ES" b="1" dirty="0" smtClean="0"/>
              <a:t>en </a:t>
            </a:r>
            <a:r>
              <a:rPr lang="es-ES" b="1" dirty="0" err="1" smtClean="0"/>
              <a:t>vacio</a:t>
            </a:r>
            <a:r>
              <a:rPr lang="es-ES" b="1" dirty="0" smtClean="0"/>
              <a:t> </a:t>
            </a:r>
            <a:r>
              <a:rPr lang="es-ES" b="1" dirty="0"/>
              <a:t>I0 = A-lectura del </a:t>
            </a:r>
            <a:r>
              <a:rPr lang="es-ES" b="1" dirty="0" smtClean="0"/>
              <a:t>amperímetro </a:t>
            </a:r>
            <a:r>
              <a:rPr lang="es-ES" b="1" dirty="0"/>
              <a:t>en cada fase.</a:t>
            </a:r>
          </a:p>
          <a:p>
            <a:pPr algn="just"/>
            <a:r>
              <a:rPr lang="es-ES" dirty="0"/>
              <a:t>Estas pérdidas afectan la eficiencia del transformador de </a:t>
            </a:r>
            <a:r>
              <a:rPr lang="es-ES" dirty="0" smtClean="0"/>
              <a:t>potencia</a:t>
            </a:r>
            <a:r>
              <a:rPr lang="es-ES" dirty="0"/>
              <a:t>.</a:t>
            </a:r>
            <a:endParaRPr lang="en-US" dirty="0"/>
          </a:p>
        </p:txBody>
      </p:sp>
      <p:pic>
        <p:nvPicPr>
          <p:cNvPr id="5" name="Imagen 4"/>
          <p:cNvPicPr>
            <a:picLocks noChangeAspect="1"/>
          </p:cNvPicPr>
          <p:nvPr/>
        </p:nvPicPr>
        <p:blipFill>
          <a:blip r:embed="rId3"/>
          <a:stretch>
            <a:fillRect/>
          </a:stretch>
        </p:blipFill>
        <p:spPr>
          <a:xfrm>
            <a:off x="400050" y="5772150"/>
            <a:ext cx="14179550" cy="6623050"/>
          </a:xfrm>
          <a:prstGeom prst="rect">
            <a:avLst/>
          </a:prstGeom>
        </p:spPr>
      </p:pic>
      <p:sp>
        <p:nvSpPr>
          <p:cNvPr id="6" name="Rectángulo 5"/>
          <p:cNvSpPr/>
          <p:nvPr/>
        </p:nvSpPr>
        <p:spPr>
          <a:xfrm>
            <a:off x="400050" y="12395200"/>
            <a:ext cx="12172950" cy="523220"/>
          </a:xfrm>
          <a:prstGeom prst="rect">
            <a:avLst/>
          </a:prstGeom>
        </p:spPr>
        <p:txBody>
          <a:bodyPr wrap="square">
            <a:spAutoFit/>
          </a:bodyPr>
          <a:lstStyle/>
          <a:p>
            <a:pPr algn="ctr"/>
            <a:r>
              <a:rPr lang="en-US" sz="2800" b="1" dirty="0"/>
              <a:t>FIGURA 5.17 </a:t>
            </a:r>
            <a:r>
              <a:rPr lang="en-US" sz="2800" b="1" dirty="0" err="1" smtClean="0"/>
              <a:t>Medición</a:t>
            </a:r>
            <a:r>
              <a:rPr lang="en-US" sz="2800" b="1" dirty="0" smtClean="0"/>
              <a:t> de </a:t>
            </a:r>
            <a:r>
              <a:rPr lang="en-US" sz="2800" b="1" dirty="0" err="1" smtClean="0"/>
              <a:t>corrientes</a:t>
            </a:r>
            <a:r>
              <a:rPr lang="en-US" sz="2800" b="1" dirty="0" smtClean="0"/>
              <a:t> </a:t>
            </a:r>
            <a:r>
              <a:rPr lang="en-US" sz="2800" b="1" dirty="0" err="1" smtClean="0"/>
              <a:t>en</a:t>
            </a:r>
            <a:r>
              <a:rPr lang="en-US" sz="2800" b="1" dirty="0" smtClean="0"/>
              <a:t> </a:t>
            </a:r>
            <a:r>
              <a:rPr lang="en-US" sz="2800" b="1" dirty="0" err="1"/>
              <a:t>vacío</a:t>
            </a:r>
            <a:r>
              <a:rPr lang="en-US" sz="2800" b="1" dirty="0"/>
              <a:t> y </a:t>
            </a:r>
            <a:r>
              <a:rPr lang="en-US" sz="2800" b="1" dirty="0" err="1"/>
              <a:t>potencia</a:t>
            </a:r>
            <a:r>
              <a:rPr lang="en-US" sz="2800" b="1" dirty="0"/>
              <a:t> </a:t>
            </a:r>
            <a:r>
              <a:rPr lang="en-US" sz="2800" b="1" dirty="0" smtClean="0"/>
              <a:t>de </a:t>
            </a:r>
            <a:r>
              <a:rPr lang="en-US" sz="2800" b="1" dirty="0" err="1" smtClean="0"/>
              <a:t>pérdidas</a:t>
            </a:r>
            <a:endParaRPr lang="en-US" sz="2800" b="1" dirty="0"/>
          </a:p>
        </p:txBody>
      </p:sp>
    </p:spTree>
    <p:extLst>
      <p:ext uri="{BB962C8B-B14F-4D97-AF65-F5344CB8AC3E}">
        <p14:creationId xmlns:p14="http://schemas.microsoft.com/office/powerpoint/2010/main" val="1639044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01650" y="340639"/>
            <a:ext cx="11995150" cy="13306720"/>
          </a:xfrm>
          <a:prstGeom prst="rect">
            <a:avLst/>
          </a:prstGeom>
        </p:spPr>
        <p:txBody>
          <a:bodyPr wrap="square">
            <a:spAutoFit/>
          </a:bodyPr>
          <a:lstStyle/>
          <a:p>
            <a:pPr algn="just"/>
            <a:r>
              <a:rPr lang="en-US" b="1" dirty="0"/>
              <a:t>5.6.6 </a:t>
            </a:r>
            <a:r>
              <a:rPr lang="en-US" b="1" dirty="0" err="1"/>
              <a:t>Medición</a:t>
            </a:r>
            <a:r>
              <a:rPr lang="en-US" b="1" dirty="0"/>
              <a:t> de </a:t>
            </a:r>
            <a:r>
              <a:rPr lang="en-US" b="1" dirty="0" err="1"/>
              <a:t>pérdidas</a:t>
            </a:r>
            <a:r>
              <a:rPr lang="en-US" b="1" dirty="0"/>
              <a:t> </a:t>
            </a:r>
            <a:r>
              <a:rPr lang="en-US" b="1" dirty="0" err="1"/>
              <a:t>en</a:t>
            </a:r>
            <a:r>
              <a:rPr lang="en-US" b="1" dirty="0"/>
              <a:t> </a:t>
            </a:r>
            <a:r>
              <a:rPr lang="en-US" b="1" dirty="0" err="1"/>
              <a:t>carga</a:t>
            </a:r>
            <a:r>
              <a:rPr lang="en-US" b="1" dirty="0"/>
              <a:t>: </a:t>
            </a:r>
            <a:r>
              <a:rPr lang="en-US" b="1" dirty="0" err="1"/>
              <a:t>prueba</a:t>
            </a:r>
            <a:r>
              <a:rPr lang="en-US" b="1" dirty="0"/>
              <a:t> de </a:t>
            </a:r>
            <a:r>
              <a:rPr lang="en-US" b="1" dirty="0" err="1"/>
              <a:t>tensión</a:t>
            </a:r>
            <a:r>
              <a:rPr lang="en-US" b="1" dirty="0"/>
              <a:t> </a:t>
            </a:r>
            <a:r>
              <a:rPr lang="en-US" b="1" dirty="0" smtClean="0"/>
              <a:t>de </a:t>
            </a:r>
            <a:r>
              <a:rPr lang="en-US" b="1" dirty="0" err="1"/>
              <a:t>impedancia</a:t>
            </a:r>
            <a:r>
              <a:rPr lang="en-US" b="1" dirty="0"/>
              <a:t> y </a:t>
            </a:r>
            <a:r>
              <a:rPr lang="en-US" b="1" dirty="0" err="1" smtClean="0"/>
              <a:t>corriente</a:t>
            </a:r>
            <a:endParaRPr lang="en-US" b="1" dirty="0" smtClean="0"/>
          </a:p>
          <a:p>
            <a:pPr algn="just"/>
            <a:endParaRPr lang="en-US" dirty="0"/>
          </a:p>
          <a:p>
            <a:pPr algn="just"/>
            <a:r>
              <a:rPr lang="en-US" dirty="0"/>
              <a:t>Las </a:t>
            </a:r>
            <a:r>
              <a:rPr lang="en-US" dirty="0" err="1"/>
              <a:t>pérdidas</a:t>
            </a:r>
            <a:r>
              <a:rPr lang="en-US" dirty="0"/>
              <a:t> </a:t>
            </a:r>
            <a:r>
              <a:rPr lang="en-US" dirty="0" err="1"/>
              <a:t>por</a:t>
            </a:r>
            <a:r>
              <a:rPr lang="en-US" dirty="0"/>
              <a:t> </a:t>
            </a:r>
            <a:r>
              <a:rPr lang="en-US" dirty="0" err="1"/>
              <a:t>cortocircuito</a:t>
            </a:r>
            <a:r>
              <a:rPr lang="en-US" dirty="0"/>
              <a:t> (</a:t>
            </a:r>
            <a:r>
              <a:rPr lang="en-US" dirty="0" err="1"/>
              <a:t>carga</a:t>
            </a:r>
            <a:r>
              <a:rPr lang="en-US" dirty="0"/>
              <a:t>) y la </a:t>
            </a:r>
            <a:r>
              <a:rPr lang="en-US" dirty="0" err="1"/>
              <a:t>tensión</a:t>
            </a:r>
            <a:r>
              <a:rPr lang="en-US" dirty="0"/>
              <a:t> de </a:t>
            </a:r>
            <a:r>
              <a:rPr lang="en-US" dirty="0" err="1" smtClean="0"/>
              <a:t>impedancia</a:t>
            </a:r>
            <a:r>
              <a:rPr lang="en-US" dirty="0" smtClean="0"/>
              <a:t> </a:t>
            </a:r>
            <a:r>
              <a:rPr lang="en-US" dirty="0"/>
              <a:t>de </a:t>
            </a:r>
            <a:r>
              <a:rPr lang="en-US" dirty="0" err="1"/>
              <a:t>cortocircuito</a:t>
            </a:r>
            <a:r>
              <a:rPr lang="en-US" dirty="0"/>
              <a:t> son </a:t>
            </a:r>
            <a:r>
              <a:rPr lang="en-US" dirty="0" err="1"/>
              <a:t>valores</a:t>
            </a:r>
            <a:r>
              <a:rPr lang="en-US" dirty="0"/>
              <a:t> </a:t>
            </a:r>
            <a:r>
              <a:rPr lang="en-US" dirty="0" err="1"/>
              <a:t>garantizados</a:t>
            </a:r>
            <a:r>
              <a:rPr lang="en-US" dirty="0"/>
              <a:t> y </a:t>
            </a:r>
            <a:r>
              <a:rPr lang="en-US" dirty="0" err="1" smtClean="0"/>
              <a:t>comunicados</a:t>
            </a:r>
            <a:r>
              <a:rPr lang="en-US" dirty="0" smtClean="0"/>
              <a:t> </a:t>
            </a:r>
            <a:r>
              <a:rPr lang="en-US" dirty="0" err="1"/>
              <a:t>por</a:t>
            </a:r>
            <a:r>
              <a:rPr lang="en-US" dirty="0"/>
              <a:t> el </a:t>
            </a:r>
            <a:r>
              <a:rPr lang="en-US" dirty="0" err="1"/>
              <a:t>fabricante</a:t>
            </a:r>
            <a:r>
              <a:rPr lang="en-US" dirty="0"/>
              <a:t> a </a:t>
            </a:r>
            <a:r>
              <a:rPr lang="en-US" dirty="0" err="1"/>
              <a:t>los</a:t>
            </a:r>
            <a:r>
              <a:rPr lang="en-US" dirty="0"/>
              <a:t> </a:t>
            </a:r>
            <a:r>
              <a:rPr lang="en-US" dirty="0" err="1"/>
              <a:t>clientes</a:t>
            </a:r>
            <a:r>
              <a:rPr lang="en-US" dirty="0"/>
              <a:t>. La </a:t>
            </a:r>
            <a:r>
              <a:rPr lang="en-US" dirty="0" err="1"/>
              <a:t>tensión</a:t>
            </a:r>
            <a:r>
              <a:rPr lang="en-US" dirty="0"/>
              <a:t> de </a:t>
            </a:r>
            <a:r>
              <a:rPr lang="en-US" dirty="0" err="1" smtClean="0"/>
              <a:t>impedancia</a:t>
            </a:r>
            <a:r>
              <a:rPr lang="en-US" dirty="0" smtClean="0"/>
              <a:t> </a:t>
            </a:r>
            <a:r>
              <a:rPr lang="en-US" dirty="0"/>
              <a:t>de </a:t>
            </a:r>
            <a:r>
              <a:rPr lang="en-US" dirty="0" err="1"/>
              <a:t>cortocircuito</a:t>
            </a:r>
            <a:r>
              <a:rPr lang="en-US" dirty="0"/>
              <a:t> </a:t>
            </a:r>
            <a:r>
              <a:rPr lang="en-US" dirty="0" err="1"/>
              <a:t>es</a:t>
            </a:r>
            <a:r>
              <a:rPr lang="en-US" dirty="0"/>
              <a:t> un </a:t>
            </a:r>
            <a:r>
              <a:rPr lang="en-US" dirty="0" err="1"/>
              <a:t>parámetro</a:t>
            </a:r>
            <a:r>
              <a:rPr lang="en-US" dirty="0"/>
              <a:t> </a:t>
            </a:r>
            <a:r>
              <a:rPr lang="en-US" dirty="0" err="1"/>
              <a:t>importante</a:t>
            </a:r>
            <a:r>
              <a:rPr lang="en-US" dirty="0"/>
              <a:t> </a:t>
            </a:r>
            <a:r>
              <a:rPr lang="en-US" dirty="0" err="1" smtClean="0"/>
              <a:t>especialmente</a:t>
            </a:r>
            <a:r>
              <a:rPr lang="en-US" dirty="0" smtClean="0"/>
              <a:t> </a:t>
            </a:r>
            <a:r>
              <a:rPr lang="en-US" dirty="0"/>
              <a:t>para la </a:t>
            </a:r>
            <a:r>
              <a:rPr lang="en-US" dirty="0" err="1"/>
              <a:t>operación</a:t>
            </a:r>
            <a:r>
              <a:rPr lang="en-US" dirty="0"/>
              <a:t> </a:t>
            </a:r>
            <a:r>
              <a:rPr lang="en-US" dirty="0" err="1"/>
              <a:t>en</a:t>
            </a:r>
            <a:r>
              <a:rPr lang="en-US" dirty="0"/>
              <a:t> </a:t>
            </a:r>
            <a:r>
              <a:rPr lang="en-US" dirty="0" err="1"/>
              <a:t>paralelo</a:t>
            </a:r>
            <a:r>
              <a:rPr lang="en-US" dirty="0"/>
              <a:t> de </a:t>
            </a:r>
            <a:r>
              <a:rPr lang="en-US" dirty="0" err="1"/>
              <a:t>los</a:t>
            </a:r>
            <a:r>
              <a:rPr lang="en-US" dirty="0"/>
              <a:t> </a:t>
            </a:r>
            <a:r>
              <a:rPr lang="en-US" dirty="0" err="1" smtClean="0"/>
              <a:t>transformadores</a:t>
            </a:r>
            <a:r>
              <a:rPr lang="en-US" dirty="0"/>
              <a:t>, </a:t>
            </a:r>
            <a:r>
              <a:rPr lang="en-US" dirty="0" err="1"/>
              <a:t>mientras</a:t>
            </a:r>
            <a:r>
              <a:rPr lang="en-US" dirty="0"/>
              <a:t> que las </a:t>
            </a:r>
            <a:r>
              <a:rPr lang="en-US" dirty="0" err="1"/>
              <a:t>pérdidas</a:t>
            </a:r>
            <a:r>
              <a:rPr lang="en-US" dirty="0"/>
              <a:t> de </a:t>
            </a:r>
            <a:r>
              <a:rPr lang="en-US" dirty="0" err="1"/>
              <a:t>cortocircuito</a:t>
            </a:r>
            <a:r>
              <a:rPr lang="en-US" dirty="0"/>
              <a:t> </a:t>
            </a:r>
            <a:r>
              <a:rPr lang="en-US" dirty="0" smtClean="0"/>
              <a:t>son </a:t>
            </a:r>
            <a:r>
              <a:rPr lang="en-US" dirty="0" err="1"/>
              <a:t>importantes</a:t>
            </a:r>
            <a:r>
              <a:rPr lang="en-US" dirty="0"/>
              <a:t> </a:t>
            </a:r>
            <a:r>
              <a:rPr lang="en-US" dirty="0" err="1"/>
              <a:t>desde</a:t>
            </a:r>
            <a:r>
              <a:rPr lang="en-US" dirty="0"/>
              <a:t> el </a:t>
            </a:r>
            <a:r>
              <a:rPr lang="en-US" dirty="0" err="1"/>
              <a:t>punto</a:t>
            </a:r>
            <a:r>
              <a:rPr lang="en-US" dirty="0"/>
              <a:t> de vista </a:t>
            </a:r>
            <a:r>
              <a:rPr lang="en-US" dirty="0" err="1"/>
              <a:t>económico</a:t>
            </a:r>
            <a:r>
              <a:rPr lang="en-US" dirty="0"/>
              <a:t> </a:t>
            </a:r>
            <a:r>
              <a:rPr lang="en-US" dirty="0" err="1"/>
              <a:t>ya</a:t>
            </a:r>
            <a:r>
              <a:rPr lang="en-US" dirty="0"/>
              <a:t> que </a:t>
            </a:r>
            <a:r>
              <a:rPr lang="en-US" dirty="0" err="1" smtClean="0"/>
              <a:t>afectan</a:t>
            </a:r>
            <a:r>
              <a:rPr lang="en-US" dirty="0" smtClean="0"/>
              <a:t> </a:t>
            </a:r>
            <a:r>
              <a:rPr lang="en-US" dirty="0"/>
              <a:t>la </a:t>
            </a:r>
            <a:r>
              <a:rPr lang="en-US" dirty="0" err="1"/>
              <a:t>eficiencia</a:t>
            </a:r>
            <a:r>
              <a:rPr lang="en-US" dirty="0"/>
              <a:t> del </a:t>
            </a:r>
            <a:r>
              <a:rPr lang="en-US" dirty="0" err="1"/>
              <a:t>transformador</a:t>
            </a:r>
            <a:r>
              <a:rPr lang="en-US" dirty="0"/>
              <a:t>.</a:t>
            </a:r>
          </a:p>
          <a:p>
            <a:pPr algn="just"/>
            <a:r>
              <a:rPr lang="en-US" dirty="0" smtClean="0"/>
              <a:t>El </a:t>
            </a:r>
            <a:r>
              <a:rPr lang="en-US" dirty="0" err="1" smtClean="0"/>
              <a:t>lado</a:t>
            </a:r>
            <a:r>
              <a:rPr lang="en-US" dirty="0" smtClean="0"/>
              <a:t> </a:t>
            </a:r>
            <a:r>
              <a:rPr lang="en-US" dirty="0"/>
              <a:t>de </a:t>
            </a:r>
            <a:r>
              <a:rPr lang="en-US" dirty="0" err="1"/>
              <a:t>baja</a:t>
            </a:r>
            <a:r>
              <a:rPr lang="en-US" dirty="0"/>
              <a:t> </a:t>
            </a:r>
            <a:r>
              <a:rPr lang="en-US" dirty="0" err="1"/>
              <a:t>tensión</a:t>
            </a:r>
            <a:r>
              <a:rPr lang="en-US" dirty="0"/>
              <a:t> del </a:t>
            </a:r>
            <a:r>
              <a:rPr lang="en-US" dirty="0" err="1" smtClean="0"/>
              <a:t>devanado</a:t>
            </a:r>
            <a:r>
              <a:rPr lang="en-US" dirty="0" smtClean="0"/>
              <a:t> </a:t>
            </a:r>
            <a:r>
              <a:rPr lang="en-US" dirty="0" err="1" smtClean="0"/>
              <a:t>secundario</a:t>
            </a:r>
            <a:r>
              <a:rPr lang="en-US" dirty="0" smtClean="0"/>
              <a:t> </a:t>
            </a:r>
            <a:r>
              <a:rPr lang="en-US" dirty="0" err="1" smtClean="0"/>
              <a:t>está</a:t>
            </a:r>
            <a:r>
              <a:rPr lang="en-US" dirty="0" smtClean="0"/>
              <a:t> </a:t>
            </a:r>
            <a:r>
              <a:rPr lang="en-US" dirty="0" err="1"/>
              <a:t>en</a:t>
            </a:r>
            <a:r>
              <a:rPr lang="en-US" dirty="0"/>
              <a:t> </a:t>
            </a:r>
            <a:r>
              <a:rPr lang="en-US" dirty="0" err="1" smtClean="0"/>
              <a:t>cortocircuito</a:t>
            </a:r>
            <a:r>
              <a:rPr lang="en-US" dirty="0" smtClean="0"/>
              <a:t> </a:t>
            </a:r>
            <a:r>
              <a:rPr lang="en-US" dirty="0"/>
              <a:t>y la </a:t>
            </a:r>
            <a:r>
              <a:rPr lang="en-US" dirty="0" err="1"/>
              <a:t>corriente</a:t>
            </a:r>
            <a:r>
              <a:rPr lang="en-US" dirty="0"/>
              <a:t> </a:t>
            </a:r>
            <a:r>
              <a:rPr lang="en-US" dirty="0" err="1"/>
              <a:t>secundaria</a:t>
            </a:r>
            <a:r>
              <a:rPr lang="en-US" dirty="0"/>
              <a:t> </a:t>
            </a:r>
            <a:r>
              <a:rPr lang="en-US" dirty="0" err="1"/>
              <a:t>circula</a:t>
            </a:r>
            <a:r>
              <a:rPr lang="en-US" dirty="0"/>
              <a:t> </a:t>
            </a:r>
            <a:r>
              <a:rPr lang="en-US" dirty="0" err="1"/>
              <a:t>en</a:t>
            </a:r>
            <a:r>
              <a:rPr lang="en-US" dirty="0"/>
              <a:t> el </a:t>
            </a:r>
            <a:r>
              <a:rPr lang="en-US" dirty="0" err="1"/>
              <a:t>circuito</a:t>
            </a:r>
            <a:r>
              <a:rPr lang="en-US" dirty="0"/>
              <a:t>. </a:t>
            </a:r>
          </a:p>
          <a:p>
            <a:pPr algn="just"/>
            <a:r>
              <a:rPr lang="en-US" dirty="0"/>
              <a:t>Las </a:t>
            </a:r>
            <a:r>
              <a:rPr lang="en-US" dirty="0" err="1"/>
              <a:t>pérdidas</a:t>
            </a:r>
            <a:r>
              <a:rPr lang="en-US" dirty="0"/>
              <a:t> de </a:t>
            </a:r>
            <a:r>
              <a:rPr lang="en-US" dirty="0" err="1"/>
              <a:t>energía</a:t>
            </a:r>
            <a:r>
              <a:rPr lang="en-US" dirty="0"/>
              <a:t> </a:t>
            </a:r>
            <a:r>
              <a:rPr lang="en-US" dirty="0" err="1"/>
              <a:t>representan</a:t>
            </a:r>
            <a:r>
              <a:rPr lang="en-US" dirty="0"/>
              <a:t> las </a:t>
            </a:r>
            <a:r>
              <a:rPr lang="en-US" dirty="0" err="1"/>
              <a:t>pérdidas</a:t>
            </a:r>
            <a:r>
              <a:rPr lang="en-US" dirty="0"/>
              <a:t> </a:t>
            </a:r>
            <a:r>
              <a:rPr lang="en-US" dirty="0" err="1"/>
              <a:t>totales</a:t>
            </a:r>
            <a:r>
              <a:rPr lang="en-US" dirty="0"/>
              <a:t> I²R </a:t>
            </a:r>
            <a:r>
              <a:rPr lang="en-US" dirty="0" err="1" smtClean="0"/>
              <a:t>en</a:t>
            </a:r>
            <a:r>
              <a:rPr lang="en-US" dirty="0" smtClean="0"/>
              <a:t> </a:t>
            </a:r>
            <a:r>
              <a:rPr lang="en-US" dirty="0" err="1"/>
              <a:t>los</a:t>
            </a:r>
            <a:r>
              <a:rPr lang="en-US" dirty="0"/>
              <a:t> </a:t>
            </a:r>
            <a:r>
              <a:rPr lang="en-US" dirty="0" err="1"/>
              <a:t>devanados</a:t>
            </a:r>
            <a:r>
              <a:rPr lang="en-US" dirty="0"/>
              <a:t> </a:t>
            </a:r>
            <a:r>
              <a:rPr lang="en-US" dirty="0" err="1"/>
              <a:t>primarios</a:t>
            </a:r>
            <a:r>
              <a:rPr lang="en-US" dirty="0"/>
              <a:t> y </a:t>
            </a:r>
            <a:r>
              <a:rPr lang="en-US" dirty="0" err="1"/>
              <a:t>secundarios</a:t>
            </a:r>
            <a:r>
              <a:rPr lang="en-US" dirty="0"/>
              <a:t>, y </a:t>
            </a:r>
            <a:r>
              <a:rPr lang="en-US" dirty="0" err="1"/>
              <a:t>también</a:t>
            </a:r>
            <a:r>
              <a:rPr lang="en-US" dirty="0"/>
              <a:t> </a:t>
            </a:r>
            <a:r>
              <a:rPr lang="en-US" dirty="0" err="1" smtClean="0"/>
              <a:t>incluyen</a:t>
            </a:r>
            <a:r>
              <a:rPr lang="en-US" dirty="0" smtClean="0"/>
              <a:t> </a:t>
            </a:r>
            <a:r>
              <a:rPr lang="en-US" dirty="0" err="1"/>
              <a:t>pérdidas</a:t>
            </a:r>
            <a:r>
              <a:rPr lang="en-US" dirty="0"/>
              <a:t> </a:t>
            </a:r>
            <a:r>
              <a:rPr lang="en-US" dirty="0" err="1"/>
              <a:t>parásitas</a:t>
            </a:r>
            <a:r>
              <a:rPr lang="en-US" dirty="0"/>
              <a:t>.</a:t>
            </a:r>
          </a:p>
          <a:p>
            <a:pPr algn="just"/>
            <a:r>
              <a:rPr lang="en-US" dirty="0" err="1"/>
              <a:t>Según</a:t>
            </a:r>
            <a:r>
              <a:rPr lang="en-US" dirty="0"/>
              <a:t> las </a:t>
            </a:r>
            <a:r>
              <a:rPr lang="en-US" dirty="0" err="1"/>
              <a:t>Normas</a:t>
            </a:r>
            <a:r>
              <a:rPr lang="en-US" dirty="0"/>
              <a:t>, el valor </a:t>
            </a:r>
            <a:r>
              <a:rPr lang="en-US" dirty="0" err="1"/>
              <a:t>medido</a:t>
            </a:r>
            <a:r>
              <a:rPr lang="en-US" dirty="0"/>
              <a:t> de las </a:t>
            </a:r>
            <a:r>
              <a:rPr lang="en-US" dirty="0" err="1"/>
              <a:t>pérdidas</a:t>
            </a:r>
            <a:r>
              <a:rPr lang="en-US" dirty="0"/>
              <a:t> </a:t>
            </a:r>
            <a:r>
              <a:rPr lang="en-US" dirty="0" smtClean="0"/>
              <a:t>se </a:t>
            </a:r>
            <a:r>
              <a:rPr lang="en-US" dirty="0" err="1" smtClean="0"/>
              <a:t>evalúa</a:t>
            </a:r>
            <a:r>
              <a:rPr lang="en-US" dirty="0" smtClean="0"/>
              <a:t> a </a:t>
            </a:r>
            <a:r>
              <a:rPr lang="en-US" dirty="0" err="1"/>
              <a:t>una</a:t>
            </a:r>
            <a:r>
              <a:rPr lang="en-US" dirty="0"/>
              <a:t> </a:t>
            </a:r>
            <a:r>
              <a:rPr lang="en-US" dirty="0" err="1"/>
              <a:t>temperatura</a:t>
            </a:r>
            <a:r>
              <a:rPr lang="en-US" dirty="0"/>
              <a:t> de </a:t>
            </a:r>
            <a:r>
              <a:rPr lang="en-US" dirty="0" err="1"/>
              <a:t>referencia</a:t>
            </a:r>
            <a:r>
              <a:rPr lang="en-US" dirty="0"/>
              <a:t> (p. </a:t>
            </a:r>
            <a:r>
              <a:rPr lang="en-US" dirty="0" err="1"/>
              <a:t>Ej</a:t>
            </a:r>
            <a:r>
              <a:rPr lang="en-US" dirty="0" smtClean="0"/>
              <a:t>., A 75ºC). </a:t>
            </a:r>
            <a:r>
              <a:rPr lang="en-US" dirty="0"/>
              <a:t>La </a:t>
            </a:r>
            <a:r>
              <a:rPr lang="en-US" dirty="0" err="1" smtClean="0"/>
              <a:t>temperatura</a:t>
            </a:r>
            <a:r>
              <a:rPr lang="en-US" dirty="0" smtClean="0"/>
              <a:t> </a:t>
            </a:r>
            <a:r>
              <a:rPr lang="en-US" dirty="0"/>
              <a:t>de </a:t>
            </a:r>
            <a:r>
              <a:rPr lang="en-US" dirty="0" err="1"/>
              <a:t>medición</a:t>
            </a:r>
            <a:r>
              <a:rPr lang="en-US" dirty="0"/>
              <a:t> (</a:t>
            </a:r>
            <a:r>
              <a:rPr lang="en-US" dirty="0" err="1"/>
              <a:t>termómetro</a:t>
            </a:r>
            <a:r>
              <a:rPr lang="en-US" dirty="0"/>
              <a:t>) las </a:t>
            </a:r>
            <a:r>
              <a:rPr lang="en-US" dirty="0" err="1"/>
              <a:t>pérdidas</a:t>
            </a:r>
            <a:r>
              <a:rPr lang="en-US" dirty="0"/>
              <a:t> se </a:t>
            </a:r>
            <a:r>
              <a:rPr lang="en-US" dirty="0" err="1" smtClean="0"/>
              <a:t>corrigen</a:t>
            </a:r>
            <a:r>
              <a:rPr lang="en-US" dirty="0" smtClean="0"/>
              <a:t> a </a:t>
            </a:r>
            <a:r>
              <a:rPr lang="en-US" dirty="0"/>
              <a:t>la </a:t>
            </a:r>
            <a:r>
              <a:rPr lang="en-US" dirty="0" err="1"/>
              <a:t>temperatura</a:t>
            </a:r>
            <a:r>
              <a:rPr lang="en-US" dirty="0"/>
              <a:t> de </a:t>
            </a:r>
            <a:r>
              <a:rPr lang="en-US" dirty="0" err="1"/>
              <a:t>referencia</a:t>
            </a:r>
            <a:r>
              <a:rPr lang="en-US" dirty="0"/>
              <a:t> (</a:t>
            </a:r>
            <a:r>
              <a:rPr lang="en-US" dirty="0" smtClean="0"/>
              <a:t>75</a:t>
            </a:r>
            <a:r>
              <a:rPr lang="en-US" dirty="0" smtClean="0">
                <a:latin typeface="Arial" panose="020B0604020202020204" pitchFamily="34" charset="0"/>
                <a:cs typeface="Arial" panose="020B0604020202020204" pitchFamily="34" charset="0"/>
              </a:rPr>
              <a:t>˚</a:t>
            </a:r>
            <a:r>
              <a:rPr lang="en-US" dirty="0" smtClean="0"/>
              <a:t>C</a:t>
            </a:r>
            <a:r>
              <a:rPr lang="en-US" dirty="0"/>
              <a:t>) </a:t>
            </a:r>
            <a:r>
              <a:rPr lang="en-US" dirty="0" err="1"/>
              <a:t>según</a:t>
            </a:r>
            <a:r>
              <a:rPr lang="en-US" dirty="0"/>
              <a:t> las </a:t>
            </a:r>
            <a:r>
              <a:rPr lang="en-US" dirty="0" err="1" smtClean="0"/>
              <a:t>Normas</a:t>
            </a:r>
            <a:r>
              <a:rPr lang="en-US" dirty="0" smtClean="0"/>
              <a:t>.</a:t>
            </a:r>
          </a:p>
          <a:p>
            <a:pPr algn="just"/>
            <a:r>
              <a:rPr lang="es-ES" dirty="0"/>
              <a:t>La tensión aplicada al transformador para hacer circular la </a:t>
            </a:r>
            <a:r>
              <a:rPr lang="es-ES" dirty="0" smtClean="0"/>
              <a:t>corriente nominal en el devanado secundario en del cortocircuito se llama tensión transformador </a:t>
            </a:r>
            <a:r>
              <a:rPr lang="es-ES" dirty="0"/>
              <a:t>de potencia.</a:t>
            </a:r>
          </a:p>
          <a:p>
            <a:pPr algn="just"/>
            <a:r>
              <a:rPr lang="es-ES" dirty="0"/>
              <a:t>Referirse a Figura 5.18 para el circuito de prueba.</a:t>
            </a:r>
            <a:endParaRPr lang="en-US" dirty="0"/>
          </a:p>
        </p:txBody>
      </p:sp>
      <p:pic>
        <p:nvPicPr>
          <p:cNvPr id="8" name="Imagen 7"/>
          <p:cNvPicPr>
            <a:picLocks noChangeAspect="1"/>
          </p:cNvPicPr>
          <p:nvPr/>
        </p:nvPicPr>
        <p:blipFill>
          <a:blip r:embed="rId3"/>
          <a:stretch>
            <a:fillRect/>
          </a:stretch>
        </p:blipFill>
        <p:spPr>
          <a:xfrm>
            <a:off x="12700000" y="3556000"/>
            <a:ext cx="10820400" cy="6400800"/>
          </a:xfrm>
          <a:prstGeom prst="rect">
            <a:avLst/>
          </a:prstGeom>
        </p:spPr>
      </p:pic>
      <p:sp>
        <p:nvSpPr>
          <p:cNvPr id="9" name="Rectángulo 8"/>
          <p:cNvSpPr/>
          <p:nvPr/>
        </p:nvSpPr>
        <p:spPr>
          <a:xfrm>
            <a:off x="13411200" y="10655434"/>
            <a:ext cx="9398000" cy="954107"/>
          </a:xfrm>
          <a:prstGeom prst="rect">
            <a:avLst/>
          </a:prstGeom>
        </p:spPr>
        <p:txBody>
          <a:bodyPr wrap="square">
            <a:spAutoFit/>
          </a:bodyPr>
          <a:lstStyle/>
          <a:p>
            <a:pPr algn="ctr"/>
            <a:r>
              <a:rPr lang="en-US" sz="2800" b="1" dirty="0" smtClean="0"/>
              <a:t>FIGURA 5.18 </a:t>
            </a:r>
            <a:r>
              <a:rPr lang="en-US" sz="2800" b="1" dirty="0" err="1" smtClean="0"/>
              <a:t>Pérdidas</a:t>
            </a:r>
            <a:r>
              <a:rPr lang="en-US" sz="2800" b="1" dirty="0" smtClean="0"/>
              <a:t> de </a:t>
            </a:r>
            <a:r>
              <a:rPr lang="en-US" sz="2800" b="1" dirty="0" err="1" smtClean="0"/>
              <a:t>carga</a:t>
            </a:r>
            <a:r>
              <a:rPr lang="en-US" sz="2800" b="1" dirty="0" smtClean="0"/>
              <a:t>, </a:t>
            </a:r>
            <a:r>
              <a:rPr lang="en-US" sz="2800" b="1" dirty="0" err="1" smtClean="0"/>
              <a:t>medición</a:t>
            </a:r>
            <a:r>
              <a:rPr lang="en-US" sz="2800" b="1" dirty="0" smtClean="0"/>
              <a:t> de </a:t>
            </a:r>
            <a:r>
              <a:rPr lang="en-US" sz="2800" b="1" dirty="0" err="1" smtClean="0"/>
              <a:t>corriente</a:t>
            </a:r>
            <a:r>
              <a:rPr lang="en-US" sz="2800" b="1" dirty="0" smtClean="0"/>
              <a:t> y </a:t>
            </a:r>
            <a:r>
              <a:rPr lang="en-US" sz="2800" b="1" dirty="0" err="1" smtClean="0"/>
              <a:t>medición</a:t>
            </a:r>
            <a:r>
              <a:rPr lang="en-US" sz="2800" b="1" dirty="0" smtClean="0"/>
              <a:t> </a:t>
            </a:r>
            <a:r>
              <a:rPr lang="en-US" sz="2800" b="1" dirty="0"/>
              <a:t>de </a:t>
            </a:r>
            <a:r>
              <a:rPr lang="en-US" sz="2800" b="1" dirty="0" err="1"/>
              <a:t>impedancia</a:t>
            </a:r>
            <a:r>
              <a:rPr lang="en-US" sz="2800" b="1" dirty="0"/>
              <a:t> de </a:t>
            </a:r>
            <a:r>
              <a:rPr lang="en-US" sz="2800" b="1" dirty="0" err="1"/>
              <a:t>tensión</a:t>
            </a:r>
            <a:r>
              <a:rPr lang="en-US" sz="2800" b="1" dirty="0"/>
              <a:t>.</a:t>
            </a:r>
          </a:p>
        </p:txBody>
      </p:sp>
    </p:spTree>
    <p:extLst>
      <p:ext uri="{BB962C8B-B14F-4D97-AF65-F5344CB8AC3E}">
        <p14:creationId xmlns:p14="http://schemas.microsoft.com/office/powerpoint/2010/main" val="3235238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3670" y="337337"/>
            <a:ext cx="23228330" cy="8901924"/>
          </a:xfrm>
          <a:prstGeom prst="rect">
            <a:avLst/>
          </a:prstGeom>
        </p:spPr>
        <p:txBody>
          <a:bodyPr wrap="square">
            <a:spAutoFit/>
          </a:bodyPr>
          <a:lstStyle/>
          <a:p>
            <a:pPr algn="just"/>
            <a:r>
              <a:rPr lang="en-US" b="1" dirty="0"/>
              <a:t>5.6.7 </a:t>
            </a:r>
            <a:r>
              <a:rPr lang="en-US" b="1" dirty="0" err="1"/>
              <a:t>Prueba</a:t>
            </a:r>
            <a:r>
              <a:rPr lang="en-US" b="1" dirty="0"/>
              <a:t> </a:t>
            </a:r>
            <a:r>
              <a:rPr lang="en-US" b="1" dirty="0" smtClean="0"/>
              <a:t>de </a:t>
            </a:r>
            <a:r>
              <a:rPr lang="en-US" b="1" dirty="0" err="1" smtClean="0"/>
              <a:t>aumento</a:t>
            </a:r>
            <a:r>
              <a:rPr lang="en-US" b="1" dirty="0" smtClean="0"/>
              <a:t> </a:t>
            </a:r>
            <a:r>
              <a:rPr lang="en-US" b="1" dirty="0"/>
              <a:t>de </a:t>
            </a:r>
            <a:r>
              <a:rPr lang="en-US" b="1" dirty="0" err="1" smtClean="0"/>
              <a:t>temperatura</a:t>
            </a:r>
            <a:endParaRPr lang="en-US" b="1" dirty="0" smtClean="0"/>
          </a:p>
          <a:p>
            <a:pPr algn="just"/>
            <a:endParaRPr lang="en-US" dirty="0"/>
          </a:p>
          <a:p>
            <a:pPr algn="just"/>
            <a:r>
              <a:rPr lang="en-US" dirty="0" smtClean="0"/>
              <a:t>La </a:t>
            </a:r>
            <a:r>
              <a:rPr lang="en-US" dirty="0" err="1" smtClean="0"/>
              <a:t>prueba</a:t>
            </a:r>
            <a:r>
              <a:rPr lang="en-US" dirty="0" smtClean="0"/>
              <a:t> de </a:t>
            </a:r>
            <a:r>
              <a:rPr lang="en-US" dirty="0" err="1" smtClean="0"/>
              <a:t>aumento</a:t>
            </a:r>
            <a:r>
              <a:rPr lang="en-US" dirty="0" smtClean="0"/>
              <a:t> de </a:t>
            </a:r>
            <a:r>
              <a:rPr lang="en-US" dirty="0" err="1" smtClean="0"/>
              <a:t>temperatura</a:t>
            </a:r>
            <a:r>
              <a:rPr lang="en-US" dirty="0" smtClean="0"/>
              <a:t> se </a:t>
            </a:r>
            <a:r>
              <a:rPr lang="en-US" dirty="0" err="1" smtClean="0"/>
              <a:t>realiza</a:t>
            </a:r>
            <a:r>
              <a:rPr lang="en-US" dirty="0" smtClean="0"/>
              <a:t> </a:t>
            </a:r>
            <a:r>
              <a:rPr lang="en-US" dirty="0" err="1" smtClean="0"/>
              <a:t>mediante</a:t>
            </a:r>
            <a:r>
              <a:rPr lang="en-US" dirty="0" smtClean="0"/>
              <a:t> </a:t>
            </a:r>
            <a:r>
              <a:rPr lang="en-US" dirty="0" err="1" smtClean="0"/>
              <a:t>una</a:t>
            </a:r>
            <a:r>
              <a:rPr lang="en-US" dirty="0" smtClean="0"/>
              <a:t> </a:t>
            </a:r>
            <a:r>
              <a:rPr lang="en-US" dirty="0" err="1" smtClean="0"/>
              <a:t>prueba</a:t>
            </a:r>
            <a:r>
              <a:rPr lang="en-US" dirty="0" smtClean="0"/>
              <a:t> </a:t>
            </a:r>
            <a:r>
              <a:rPr lang="en-US" dirty="0" err="1" smtClean="0"/>
              <a:t>consecutiva</a:t>
            </a:r>
            <a:r>
              <a:rPr lang="en-US" dirty="0" smtClean="0"/>
              <a:t> de dos </a:t>
            </a:r>
            <a:r>
              <a:rPr lang="en-US" dirty="0" err="1" smtClean="0"/>
              <a:t>transformadores</a:t>
            </a:r>
            <a:r>
              <a:rPr lang="en-US" dirty="0" smtClean="0"/>
              <a:t> </a:t>
            </a:r>
            <a:r>
              <a:rPr lang="en-US" dirty="0" err="1" smtClean="0"/>
              <a:t>en</a:t>
            </a:r>
            <a:r>
              <a:rPr lang="en-US" dirty="0" smtClean="0"/>
              <a:t> </a:t>
            </a:r>
            <a:r>
              <a:rPr lang="en-US" dirty="0" err="1" smtClean="0"/>
              <a:t>paralelo</a:t>
            </a:r>
            <a:r>
              <a:rPr lang="en-US" dirty="0" smtClean="0"/>
              <a:t>. </a:t>
            </a:r>
          </a:p>
          <a:p>
            <a:pPr algn="just"/>
            <a:r>
              <a:rPr lang="en-US" dirty="0" err="1" smtClean="0"/>
              <a:t>En</a:t>
            </a:r>
            <a:r>
              <a:rPr lang="en-US" dirty="0" smtClean="0"/>
              <a:t> la </a:t>
            </a:r>
            <a:r>
              <a:rPr lang="en-US" dirty="0" err="1" smtClean="0"/>
              <a:t>mayoría</a:t>
            </a:r>
            <a:r>
              <a:rPr lang="en-US" dirty="0" smtClean="0"/>
              <a:t> de las </a:t>
            </a:r>
            <a:r>
              <a:rPr lang="en-US" dirty="0" err="1" smtClean="0"/>
              <a:t>subestaciones</a:t>
            </a:r>
            <a:r>
              <a:rPr lang="en-US" dirty="0" smtClean="0"/>
              <a:t> hay </a:t>
            </a:r>
            <a:r>
              <a:rPr lang="en-US" dirty="0" err="1" smtClean="0"/>
              <a:t>más</a:t>
            </a:r>
            <a:r>
              <a:rPr lang="en-US" dirty="0" smtClean="0"/>
              <a:t> de un </a:t>
            </a:r>
            <a:r>
              <a:rPr lang="en-US" dirty="0" err="1" smtClean="0"/>
              <a:t>transformador</a:t>
            </a:r>
            <a:r>
              <a:rPr lang="en-US" dirty="0" smtClean="0"/>
              <a:t> de la </a:t>
            </a:r>
            <a:r>
              <a:rPr lang="en-US" dirty="0" err="1" smtClean="0"/>
              <a:t>misma</a:t>
            </a:r>
            <a:r>
              <a:rPr lang="en-US" dirty="0" smtClean="0"/>
              <a:t> </a:t>
            </a:r>
            <a:r>
              <a:rPr lang="en-US" dirty="0" err="1" smtClean="0"/>
              <a:t>Selectividad</a:t>
            </a:r>
            <a:r>
              <a:rPr lang="en-US" dirty="0" smtClean="0"/>
              <a:t>, </a:t>
            </a:r>
            <a:r>
              <a:rPr lang="en-US" dirty="0" err="1" smtClean="0"/>
              <a:t>por</a:t>
            </a:r>
            <a:r>
              <a:rPr lang="en-US" dirty="0" smtClean="0"/>
              <a:t> lo que </a:t>
            </a:r>
            <a:r>
              <a:rPr lang="en-US" dirty="0" err="1" smtClean="0"/>
              <a:t>esta</a:t>
            </a:r>
            <a:r>
              <a:rPr lang="en-US" dirty="0" smtClean="0"/>
              <a:t> </a:t>
            </a:r>
            <a:r>
              <a:rPr lang="en-US" dirty="0" err="1" smtClean="0"/>
              <a:t>prueba</a:t>
            </a:r>
            <a:r>
              <a:rPr lang="en-US" dirty="0" smtClean="0"/>
              <a:t> </a:t>
            </a:r>
            <a:r>
              <a:rPr lang="en-US" dirty="0" err="1" smtClean="0"/>
              <a:t>es</a:t>
            </a:r>
            <a:r>
              <a:rPr lang="en-US" dirty="0" smtClean="0"/>
              <a:t> </a:t>
            </a:r>
            <a:r>
              <a:rPr lang="en-US" dirty="0" err="1" smtClean="0"/>
              <a:t>posible</a:t>
            </a:r>
            <a:r>
              <a:rPr lang="en-US" dirty="0" smtClean="0"/>
              <a:t>. </a:t>
            </a:r>
            <a:r>
              <a:rPr lang="en-US" dirty="0" err="1" smtClean="0"/>
              <a:t>En</a:t>
            </a:r>
            <a:r>
              <a:rPr lang="en-US" dirty="0" smtClean="0"/>
              <a:t> </a:t>
            </a:r>
            <a:r>
              <a:rPr lang="en-US" dirty="0" err="1" smtClean="0"/>
              <a:t>una</a:t>
            </a:r>
            <a:r>
              <a:rPr lang="en-US" dirty="0" smtClean="0"/>
              <a:t> </a:t>
            </a:r>
            <a:r>
              <a:rPr lang="en-US" dirty="0" err="1" smtClean="0"/>
              <a:t>operación</a:t>
            </a:r>
            <a:r>
              <a:rPr lang="en-US" dirty="0" smtClean="0"/>
              <a:t> </a:t>
            </a:r>
            <a:r>
              <a:rPr lang="en-US" dirty="0" err="1" smtClean="0"/>
              <a:t>en</a:t>
            </a:r>
            <a:r>
              <a:rPr lang="en-US" dirty="0" smtClean="0"/>
              <a:t> </a:t>
            </a:r>
            <a:r>
              <a:rPr lang="en-US" dirty="0" err="1" smtClean="0"/>
              <a:t>paralelo</a:t>
            </a:r>
            <a:r>
              <a:rPr lang="en-US" dirty="0" smtClean="0"/>
              <a:t> </a:t>
            </a:r>
            <a:r>
              <a:rPr lang="en-US" dirty="0" err="1" smtClean="0"/>
              <a:t>deben</a:t>
            </a:r>
            <a:r>
              <a:rPr lang="en-US" dirty="0" smtClean="0"/>
              <a:t> </a:t>
            </a:r>
            <a:r>
              <a:rPr lang="en-US" dirty="0" err="1" smtClean="0"/>
              <a:t>darse</a:t>
            </a:r>
            <a:r>
              <a:rPr lang="en-US" dirty="0" smtClean="0"/>
              <a:t> las </a:t>
            </a:r>
            <a:r>
              <a:rPr lang="en-US" dirty="0" err="1" smtClean="0"/>
              <a:t>siguientes</a:t>
            </a:r>
            <a:r>
              <a:rPr lang="en-US" dirty="0" smtClean="0"/>
              <a:t> </a:t>
            </a:r>
            <a:r>
              <a:rPr lang="en-US" dirty="0" err="1" smtClean="0"/>
              <a:t>condiciones</a:t>
            </a:r>
            <a:r>
              <a:rPr lang="en-US" dirty="0" smtClean="0"/>
              <a:t>:</a:t>
            </a:r>
          </a:p>
          <a:p>
            <a:pPr algn="just"/>
            <a:endParaRPr lang="en-US" dirty="0"/>
          </a:p>
          <a:p>
            <a:pPr marL="1480414" lvl="1" indent="-571500" algn="just">
              <a:buFont typeface="Wingdings" panose="05000000000000000000" pitchFamily="2" charset="2"/>
              <a:buChar char="q"/>
            </a:pPr>
            <a:r>
              <a:rPr lang="en-US" b="1" dirty="0" smtClean="0">
                <a:solidFill>
                  <a:srgbClr val="0070C0"/>
                </a:solidFill>
              </a:rPr>
              <a:t>La </a:t>
            </a:r>
            <a:r>
              <a:rPr lang="en-US" b="1" dirty="0" err="1">
                <a:solidFill>
                  <a:srgbClr val="0070C0"/>
                </a:solidFill>
              </a:rPr>
              <a:t>polaridad</a:t>
            </a:r>
            <a:r>
              <a:rPr lang="en-US" b="1" dirty="0">
                <a:solidFill>
                  <a:srgbClr val="0070C0"/>
                </a:solidFill>
              </a:rPr>
              <a:t> </a:t>
            </a:r>
            <a:r>
              <a:rPr lang="en-US" b="1" dirty="0" err="1">
                <a:solidFill>
                  <a:srgbClr val="0070C0"/>
                </a:solidFill>
              </a:rPr>
              <a:t>debería</a:t>
            </a:r>
            <a:r>
              <a:rPr lang="en-US" b="1" dirty="0">
                <a:solidFill>
                  <a:srgbClr val="0070C0"/>
                </a:solidFill>
              </a:rPr>
              <a:t> </a:t>
            </a:r>
            <a:r>
              <a:rPr lang="en-US" b="1" dirty="0" err="1">
                <a:solidFill>
                  <a:srgbClr val="0070C0"/>
                </a:solidFill>
              </a:rPr>
              <a:t>ser</a:t>
            </a:r>
            <a:r>
              <a:rPr lang="en-US" b="1" dirty="0">
                <a:solidFill>
                  <a:srgbClr val="0070C0"/>
                </a:solidFill>
              </a:rPr>
              <a:t> la </a:t>
            </a:r>
            <a:r>
              <a:rPr lang="en-US" b="1" dirty="0" err="1">
                <a:solidFill>
                  <a:srgbClr val="0070C0"/>
                </a:solidFill>
              </a:rPr>
              <a:t>misma</a:t>
            </a:r>
            <a:r>
              <a:rPr lang="en-US" b="1" dirty="0">
                <a:solidFill>
                  <a:srgbClr val="0070C0"/>
                </a:solidFill>
              </a:rPr>
              <a:t>.</a:t>
            </a:r>
          </a:p>
          <a:p>
            <a:pPr marL="1480414" lvl="1" indent="-571500" algn="just">
              <a:buFont typeface="Wingdings" panose="05000000000000000000" pitchFamily="2" charset="2"/>
              <a:buChar char="q"/>
            </a:pPr>
            <a:r>
              <a:rPr lang="en-US" b="1" dirty="0" smtClean="0">
                <a:solidFill>
                  <a:srgbClr val="0070C0"/>
                </a:solidFill>
              </a:rPr>
              <a:t>La </a:t>
            </a:r>
            <a:r>
              <a:rPr lang="en-US" b="1" dirty="0" err="1">
                <a:solidFill>
                  <a:srgbClr val="0070C0"/>
                </a:solidFill>
              </a:rPr>
              <a:t>relación</a:t>
            </a:r>
            <a:r>
              <a:rPr lang="en-US" b="1" dirty="0">
                <a:solidFill>
                  <a:srgbClr val="0070C0"/>
                </a:solidFill>
              </a:rPr>
              <a:t> de </a:t>
            </a:r>
            <a:r>
              <a:rPr lang="en-US" b="1" dirty="0" err="1">
                <a:solidFill>
                  <a:srgbClr val="0070C0"/>
                </a:solidFill>
              </a:rPr>
              <a:t>tensión</a:t>
            </a:r>
            <a:r>
              <a:rPr lang="en-US" b="1" dirty="0">
                <a:solidFill>
                  <a:srgbClr val="0070C0"/>
                </a:solidFill>
              </a:rPr>
              <a:t> </a:t>
            </a:r>
            <a:r>
              <a:rPr lang="en-US" b="1" dirty="0" err="1">
                <a:solidFill>
                  <a:srgbClr val="0070C0"/>
                </a:solidFill>
              </a:rPr>
              <a:t>debe</a:t>
            </a:r>
            <a:r>
              <a:rPr lang="en-US" b="1" dirty="0">
                <a:solidFill>
                  <a:srgbClr val="0070C0"/>
                </a:solidFill>
              </a:rPr>
              <a:t> </a:t>
            </a:r>
            <a:r>
              <a:rPr lang="en-US" b="1" dirty="0" err="1">
                <a:solidFill>
                  <a:srgbClr val="0070C0"/>
                </a:solidFill>
              </a:rPr>
              <a:t>ser</a:t>
            </a:r>
            <a:r>
              <a:rPr lang="en-US" b="1" dirty="0">
                <a:solidFill>
                  <a:srgbClr val="0070C0"/>
                </a:solidFill>
              </a:rPr>
              <a:t> la </a:t>
            </a:r>
            <a:r>
              <a:rPr lang="en-US" b="1" dirty="0" err="1">
                <a:solidFill>
                  <a:srgbClr val="0070C0"/>
                </a:solidFill>
              </a:rPr>
              <a:t>misma</a:t>
            </a:r>
            <a:r>
              <a:rPr lang="en-US" b="1" dirty="0">
                <a:solidFill>
                  <a:srgbClr val="0070C0"/>
                </a:solidFill>
              </a:rPr>
              <a:t>. </a:t>
            </a:r>
          </a:p>
          <a:p>
            <a:pPr marL="1480414" lvl="1" indent="-571500" algn="just">
              <a:buFont typeface="Wingdings" panose="05000000000000000000" pitchFamily="2" charset="2"/>
              <a:buChar char="q"/>
            </a:pPr>
            <a:r>
              <a:rPr lang="en-US" b="1" dirty="0" smtClean="0">
                <a:solidFill>
                  <a:srgbClr val="0070C0"/>
                </a:solidFill>
              </a:rPr>
              <a:t>El </a:t>
            </a:r>
            <a:r>
              <a:rPr lang="en-US" b="1" dirty="0" err="1">
                <a:solidFill>
                  <a:srgbClr val="0070C0"/>
                </a:solidFill>
              </a:rPr>
              <a:t>porcentaje</a:t>
            </a:r>
            <a:r>
              <a:rPr lang="en-US" b="1" dirty="0">
                <a:solidFill>
                  <a:srgbClr val="0070C0"/>
                </a:solidFill>
              </a:rPr>
              <a:t> </a:t>
            </a:r>
            <a:r>
              <a:rPr lang="en-US" b="1" dirty="0" smtClean="0">
                <a:solidFill>
                  <a:srgbClr val="0070C0"/>
                </a:solidFill>
              </a:rPr>
              <a:t>de </a:t>
            </a:r>
            <a:r>
              <a:rPr lang="en-US" b="1" dirty="0" err="1" smtClean="0">
                <a:solidFill>
                  <a:srgbClr val="0070C0"/>
                </a:solidFill>
              </a:rPr>
              <a:t>impedancia</a:t>
            </a:r>
            <a:r>
              <a:rPr lang="en-US" b="1" dirty="0" smtClean="0">
                <a:solidFill>
                  <a:srgbClr val="0070C0"/>
                </a:solidFill>
              </a:rPr>
              <a:t> </a:t>
            </a:r>
            <a:r>
              <a:rPr lang="en-US" b="1" dirty="0" err="1">
                <a:solidFill>
                  <a:srgbClr val="0070C0"/>
                </a:solidFill>
              </a:rPr>
              <a:t>debe</a:t>
            </a:r>
            <a:r>
              <a:rPr lang="en-US" b="1" dirty="0">
                <a:solidFill>
                  <a:srgbClr val="0070C0"/>
                </a:solidFill>
              </a:rPr>
              <a:t> </a:t>
            </a:r>
            <a:r>
              <a:rPr lang="en-US" b="1" dirty="0" err="1">
                <a:solidFill>
                  <a:srgbClr val="0070C0"/>
                </a:solidFill>
              </a:rPr>
              <a:t>ser</a:t>
            </a:r>
            <a:r>
              <a:rPr lang="en-US" b="1" dirty="0">
                <a:solidFill>
                  <a:srgbClr val="0070C0"/>
                </a:solidFill>
              </a:rPr>
              <a:t> </a:t>
            </a:r>
            <a:r>
              <a:rPr lang="en-US" b="1" dirty="0" err="1">
                <a:solidFill>
                  <a:srgbClr val="0070C0"/>
                </a:solidFill>
              </a:rPr>
              <a:t>igual</a:t>
            </a:r>
            <a:r>
              <a:rPr lang="en-US" b="1" dirty="0">
                <a:solidFill>
                  <a:srgbClr val="0070C0"/>
                </a:solidFill>
              </a:rPr>
              <a:t>. </a:t>
            </a:r>
          </a:p>
          <a:p>
            <a:pPr marL="1480414" lvl="1" indent="-571500" algn="just">
              <a:buFont typeface="Wingdings" panose="05000000000000000000" pitchFamily="2" charset="2"/>
              <a:buChar char="q"/>
            </a:pPr>
            <a:r>
              <a:rPr lang="en-US" b="1" dirty="0" smtClean="0">
                <a:solidFill>
                  <a:srgbClr val="0070C0"/>
                </a:solidFill>
              </a:rPr>
              <a:t>La </a:t>
            </a:r>
            <a:r>
              <a:rPr lang="en-US" b="1" dirty="0" err="1">
                <a:solidFill>
                  <a:srgbClr val="0070C0"/>
                </a:solidFill>
              </a:rPr>
              <a:t>rotación</a:t>
            </a:r>
            <a:r>
              <a:rPr lang="en-US" b="1" dirty="0">
                <a:solidFill>
                  <a:srgbClr val="0070C0"/>
                </a:solidFill>
              </a:rPr>
              <a:t> de </a:t>
            </a:r>
            <a:r>
              <a:rPr lang="en-US" b="1" dirty="0" err="1">
                <a:solidFill>
                  <a:srgbClr val="0070C0"/>
                </a:solidFill>
              </a:rPr>
              <a:t>fase</a:t>
            </a:r>
            <a:r>
              <a:rPr lang="en-US" b="1" dirty="0">
                <a:solidFill>
                  <a:srgbClr val="0070C0"/>
                </a:solidFill>
              </a:rPr>
              <a:t> </a:t>
            </a:r>
            <a:r>
              <a:rPr lang="en-US" b="1" dirty="0" err="1">
                <a:solidFill>
                  <a:srgbClr val="0070C0"/>
                </a:solidFill>
              </a:rPr>
              <a:t>debería</a:t>
            </a:r>
            <a:r>
              <a:rPr lang="en-US" b="1" dirty="0">
                <a:solidFill>
                  <a:srgbClr val="0070C0"/>
                </a:solidFill>
              </a:rPr>
              <a:t> </a:t>
            </a:r>
            <a:r>
              <a:rPr lang="en-US" b="1" dirty="0" err="1">
                <a:solidFill>
                  <a:srgbClr val="0070C0"/>
                </a:solidFill>
              </a:rPr>
              <a:t>ser</a:t>
            </a:r>
            <a:r>
              <a:rPr lang="en-US" b="1" dirty="0">
                <a:solidFill>
                  <a:srgbClr val="0070C0"/>
                </a:solidFill>
              </a:rPr>
              <a:t> la </a:t>
            </a:r>
            <a:r>
              <a:rPr lang="en-US" b="1" dirty="0" err="1">
                <a:solidFill>
                  <a:srgbClr val="0070C0"/>
                </a:solidFill>
              </a:rPr>
              <a:t>misma</a:t>
            </a:r>
            <a:r>
              <a:rPr lang="en-US" b="1" dirty="0">
                <a:solidFill>
                  <a:srgbClr val="0070C0"/>
                </a:solidFill>
              </a:rPr>
              <a:t>.</a:t>
            </a:r>
          </a:p>
          <a:p>
            <a:pPr marL="1480414" lvl="1" indent="-571500" algn="just">
              <a:buFont typeface="Wingdings" panose="05000000000000000000" pitchFamily="2" charset="2"/>
              <a:buChar char="q"/>
            </a:pPr>
            <a:r>
              <a:rPr lang="en-US" b="1" dirty="0" smtClean="0">
                <a:solidFill>
                  <a:srgbClr val="0070C0"/>
                </a:solidFill>
              </a:rPr>
              <a:t>Los </a:t>
            </a:r>
            <a:r>
              <a:rPr lang="en-US" b="1" dirty="0">
                <a:solidFill>
                  <a:srgbClr val="0070C0"/>
                </a:solidFill>
              </a:rPr>
              <a:t>dos </a:t>
            </a:r>
            <a:r>
              <a:rPr lang="en-US" b="1" dirty="0" err="1">
                <a:solidFill>
                  <a:srgbClr val="0070C0"/>
                </a:solidFill>
              </a:rPr>
              <a:t>transformadores</a:t>
            </a:r>
            <a:r>
              <a:rPr lang="en-US" b="1" dirty="0">
                <a:solidFill>
                  <a:srgbClr val="0070C0"/>
                </a:solidFill>
              </a:rPr>
              <a:t> </a:t>
            </a:r>
            <a:r>
              <a:rPr lang="en-US" b="1" dirty="0" err="1">
                <a:solidFill>
                  <a:srgbClr val="0070C0"/>
                </a:solidFill>
              </a:rPr>
              <a:t>deben</a:t>
            </a:r>
            <a:r>
              <a:rPr lang="en-US" b="1" dirty="0">
                <a:solidFill>
                  <a:srgbClr val="0070C0"/>
                </a:solidFill>
              </a:rPr>
              <a:t> </a:t>
            </a:r>
            <a:r>
              <a:rPr lang="en-US" b="1" dirty="0" err="1">
                <a:solidFill>
                  <a:srgbClr val="0070C0"/>
                </a:solidFill>
              </a:rPr>
              <a:t>tener</a:t>
            </a:r>
            <a:r>
              <a:rPr lang="en-US" b="1" dirty="0">
                <a:solidFill>
                  <a:srgbClr val="0070C0"/>
                </a:solidFill>
              </a:rPr>
              <a:t> el </a:t>
            </a:r>
            <a:r>
              <a:rPr lang="en-US" b="1" dirty="0" err="1">
                <a:solidFill>
                  <a:srgbClr val="0070C0"/>
                </a:solidFill>
              </a:rPr>
              <a:t>mismo</a:t>
            </a:r>
            <a:r>
              <a:rPr lang="en-US" b="1" dirty="0">
                <a:solidFill>
                  <a:srgbClr val="0070C0"/>
                </a:solidFill>
              </a:rPr>
              <a:t> </a:t>
            </a:r>
            <a:r>
              <a:rPr lang="en-US" b="1" dirty="0" err="1">
                <a:solidFill>
                  <a:srgbClr val="0070C0"/>
                </a:solidFill>
              </a:rPr>
              <a:t>grupo</a:t>
            </a:r>
            <a:r>
              <a:rPr lang="en-US" b="1" dirty="0">
                <a:solidFill>
                  <a:srgbClr val="0070C0"/>
                </a:solidFill>
              </a:rPr>
              <a:t> </a:t>
            </a:r>
            <a:r>
              <a:rPr lang="en-US" b="1" dirty="0" err="1" smtClean="0">
                <a:solidFill>
                  <a:srgbClr val="0070C0"/>
                </a:solidFill>
              </a:rPr>
              <a:t>fasorial</a:t>
            </a:r>
            <a:r>
              <a:rPr lang="en-US" b="1" dirty="0" smtClean="0">
                <a:solidFill>
                  <a:srgbClr val="0070C0"/>
                </a:solidFill>
              </a:rPr>
              <a:t>.</a:t>
            </a:r>
          </a:p>
          <a:p>
            <a:pPr marL="1480414" lvl="1" indent="-571500" algn="just">
              <a:buFont typeface="Wingdings" panose="05000000000000000000" pitchFamily="2" charset="2"/>
              <a:buChar char="q"/>
            </a:pPr>
            <a:endParaRPr lang="es-ES" b="1" dirty="0" smtClean="0">
              <a:solidFill>
                <a:srgbClr val="0070C0"/>
              </a:solidFill>
            </a:endParaRPr>
          </a:p>
          <a:p>
            <a:pPr algn="just"/>
            <a:r>
              <a:rPr lang="es-ES" dirty="0" smtClean="0"/>
              <a:t>En </a:t>
            </a:r>
            <a:r>
              <a:rPr lang="es-ES" dirty="0"/>
              <a:t>las pruebas consecutivas, la toma de un transformador </a:t>
            </a:r>
            <a:r>
              <a:rPr lang="es-ES" dirty="0" smtClean="0"/>
              <a:t>debe </a:t>
            </a:r>
            <a:r>
              <a:rPr lang="es-ES" dirty="0"/>
              <a:t>moverse en la dirección de subida y la otra en la </a:t>
            </a:r>
            <a:r>
              <a:rPr lang="es-ES" dirty="0" smtClean="0"/>
              <a:t>dirección </a:t>
            </a:r>
            <a:r>
              <a:rPr lang="es-ES" dirty="0"/>
              <a:t>de bajada hasta que la diferencia </a:t>
            </a:r>
            <a:r>
              <a:rPr lang="es-ES" dirty="0" smtClean="0"/>
              <a:t>de tensión </a:t>
            </a:r>
            <a:r>
              <a:rPr lang="es-ES" dirty="0"/>
              <a:t>entre </a:t>
            </a:r>
            <a:r>
              <a:rPr lang="es-ES" dirty="0" smtClean="0"/>
              <a:t>los </a:t>
            </a:r>
            <a:r>
              <a:rPr lang="es-ES" dirty="0"/>
              <a:t>dos transformadores esté impulsando </a:t>
            </a:r>
            <a:r>
              <a:rPr lang="es-ES" dirty="0" smtClean="0"/>
              <a:t>la corriente de carga </a:t>
            </a:r>
            <a:r>
              <a:rPr lang="es-ES" dirty="0"/>
              <a:t>nominal. Se dibuja un gráfico para mostrar la relación </a:t>
            </a:r>
            <a:r>
              <a:rPr lang="es-ES" dirty="0" smtClean="0"/>
              <a:t>entre </a:t>
            </a:r>
            <a:r>
              <a:rPr lang="es-ES" dirty="0"/>
              <a:t>la temperatura y el tiempo (24 horas) para el aceite del </a:t>
            </a:r>
            <a:r>
              <a:rPr lang="es-ES" dirty="0" smtClean="0"/>
              <a:t>transformador </a:t>
            </a:r>
            <a:r>
              <a:rPr lang="es-ES" dirty="0"/>
              <a:t>y la temperatura del devanado del </a:t>
            </a:r>
            <a:r>
              <a:rPr lang="es-ES" dirty="0" smtClean="0"/>
              <a:t>transformador</a:t>
            </a:r>
            <a:r>
              <a:rPr lang="es-ES" dirty="0"/>
              <a:t>. Los resultados deben compararse con los </a:t>
            </a:r>
            <a:r>
              <a:rPr lang="es-ES" dirty="0" smtClean="0"/>
              <a:t>resultados </a:t>
            </a:r>
            <a:r>
              <a:rPr lang="es-ES" dirty="0"/>
              <a:t>del fabricante.</a:t>
            </a:r>
            <a:endParaRPr lang="en-US" sz="2800" b="1" dirty="0"/>
          </a:p>
        </p:txBody>
      </p:sp>
    </p:spTree>
    <p:extLst>
      <p:ext uri="{BB962C8B-B14F-4D97-AF65-F5344CB8AC3E}">
        <p14:creationId xmlns:p14="http://schemas.microsoft.com/office/powerpoint/2010/main" val="3288177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00050" y="527438"/>
            <a:ext cx="23171150" cy="5598327"/>
          </a:xfrm>
          <a:prstGeom prst="rect">
            <a:avLst/>
          </a:prstGeom>
        </p:spPr>
        <p:txBody>
          <a:bodyPr wrap="square">
            <a:spAutoFit/>
          </a:bodyPr>
          <a:lstStyle/>
          <a:p>
            <a:pPr algn="just"/>
            <a:r>
              <a:rPr lang="en-US" b="1" dirty="0"/>
              <a:t>5.6.8 </a:t>
            </a:r>
            <a:r>
              <a:rPr lang="en-US" b="1" dirty="0" err="1"/>
              <a:t>Prueba</a:t>
            </a:r>
            <a:r>
              <a:rPr lang="en-US" b="1" dirty="0"/>
              <a:t> de </a:t>
            </a:r>
            <a:r>
              <a:rPr lang="en-US" b="1" dirty="0" err="1"/>
              <a:t>avería</a:t>
            </a:r>
            <a:r>
              <a:rPr lang="en-US" b="1" dirty="0"/>
              <a:t> del </a:t>
            </a:r>
            <a:r>
              <a:rPr lang="en-US" b="1" dirty="0" err="1"/>
              <a:t>aceite</a:t>
            </a:r>
            <a:r>
              <a:rPr lang="en-US" b="1" dirty="0"/>
              <a:t> del </a:t>
            </a:r>
            <a:r>
              <a:rPr lang="en-US" b="1" dirty="0" err="1" smtClean="0"/>
              <a:t>transformador</a:t>
            </a:r>
            <a:endParaRPr lang="en-US" b="1" dirty="0" smtClean="0"/>
          </a:p>
          <a:p>
            <a:pPr algn="just"/>
            <a:endParaRPr lang="en-US" dirty="0"/>
          </a:p>
          <a:p>
            <a:pPr algn="just"/>
            <a:r>
              <a:rPr lang="en-US" dirty="0" err="1"/>
              <a:t>En</a:t>
            </a:r>
            <a:r>
              <a:rPr lang="en-US" dirty="0"/>
              <a:t> un </a:t>
            </a:r>
            <a:r>
              <a:rPr lang="en-US" dirty="0" err="1"/>
              <a:t>transformador</a:t>
            </a:r>
            <a:r>
              <a:rPr lang="en-US" dirty="0"/>
              <a:t> </a:t>
            </a:r>
            <a:r>
              <a:rPr lang="en-US" dirty="0" err="1"/>
              <a:t>nuevo</a:t>
            </a:r>
            <a:r>
              <a:rPr lang="en-US" dirty="0" smtClean="0"/>
              <a:t>, el </a:t>
            </a:r>
            <a:r>
              <a:rPr lang="en-US" dirty="0" err="1" smtClean="0"/>
              <a:t>aceite</a:t>
            </a:r>
            <a:r>
              <a:rPr lang="en-US" dirty="0" smtClean="0"/>
              <a:t> </a:t>
            </a:r>
            <a:r>
              <a:rPr lang="en-US" dirty="0" err="1" smtClean="0"/>
              <a:t>debe</a:t>
            </a:r>
            <a:r>
              <a:rPr lang="en-US" dirty="0" smtClean="0"/>
              <a:t> </a:t>
            </a:r>
            <a:r>
              <a:rPr lang="en-US" dirty="0" err="1" smtClean="0"/>
              <a:t>ser</a:t>
            </a:r>
            <a:r>
              <a:rPr lang="en-US" dirty="0" smtClean="0"/>
              <a:t> de </a:t>
            </a:r>
            <a:r>
              <a:rPr lang="en-US" dirty="0"/>
              <a:t>un color </a:t>
            </a:r>
            <a:r>
              <a:rPr lang="en-US" dirty="0" err="1" smtClean="0"/>
              <a:t>amarillo</a:t>
            </a:r>
            <a:r>
              <a:rPr lang="en-US" dirty="0" smtClean="0"/>
              <a:t> </a:t>
            </a:r>
            <a:r>
              <a:rPr lang="en-US" dirty="0" err="1"/>
              <a:t>claro</a:t>
            </a:r>
            <a:r>
              <a:rPr lang="en-US" dirty="0"/>
              <a:t>. Un </a:t>
            </a:r>
            <a:r>
              <a:rPr lang="en-US" dirty="0" err="1" smtClean="0"/>
              <a:t>aceite</a:t>
            </a:r>
            <a:r>
              <a:rPr lang="en-US" dirty="0" smtClean="0"/>
              <a:t> de color negro u </a:t>
            </a:r>
            <a:r>
              <a:rPr lang="en-US" dirty="0" err="1" smtClean="0"/>
              <a:t>oscuro</a:t>
            </a:r>
            <a:r>
              <a:rPr lang="en-US" dirty="0" smtClean="0"/>
              <a:t> </a:t>
            </a:r>
            <a:r>
              <a:rPr lang="en-US" dirty="0" err="1" smtClean="0"/>
              <a:t>significa</a:t>
            </a:r>
            <a:r>
              <a:rPr lang="en-US" dirty="0" smtClean="0"/>
              <a:t> que </a:t>
            </a:r>
            <a:r>
              <a:rPr lang="en-US" dirty="0"/>
              <a:t>el </a:t>
            </a:r>
            <a:r>
              <a:rPr lang="en-US" dirty="0" err="1"/>
              <a:t>aceite</a:t>
            </a:r>
            <a:r>
              <a:rPr lang="en-US" dirty="0"/>
              <a:t> no se </a:t>
            </a:r>
            <a:r>
              <a:rPr lang="en-US" dirty="0" err="1"/>
              <a:t>puede</a:t>
            </a:r>
            <a:r>
              <a:rPr lang="en-US" dirty="0"/>
              <a:t> </a:t>
            </a:r>
            <a:r>
              <a:rPr lang="en-US" dirty="0" err="1"/>
              <a:t>utilizar</a:t>
            </a:r>
            <a:r>
              <a:rPr lang="en-US" dirty="0"/>
              <a:t>. </a:t>
            </a:r>
            <a:r>
              <a:rPr lang="en-US" dirty="0" smtClean="0"/>
              <a:t>Las </a:t>
            </a:r>
            <a:r>
              <a:rPr lang="en-US" dirty="0" err="1" smtClean="0"/>
              <a:t>impurezas</a:t>
            </a:r>
            <a:r>
              <a:rPr lang="en-US" dirty="0" smtClean="0"/>
              <a:t> </a:t>
            </a:r>
            <a:r>
              <a:rPr lang="en-US" dirty="0" err="1"/>
              <a:t>tienen</a:t>
            </a:r>
            <a:r>
              <a:rPr lang="en-US" dirty="0"/>
              <a:t> un </a:t>
            </a:r>
            <a:r>
              <a:rPr lang="en-US" dirty="0" err="1" smtClean="0"/>
              <a:t>efecto</a:t>
            </a:r>
            <a:r>
              <a:rPr lang="en-US" dirty="0" smtClean="0"/>
              <a:t> </a:t>
            </a:r>
            <a:r>
              <a:rPr lang="en-US" dirty="0" err="1"/>
              <a:t>negativo</a:t>
            </a:r>
            <a:r>
              <a:rPr lang="en-US" dirty="0"/>
              <a:t> </a:t>
            </a:r>
            <a:r>
              <a:rPr lang="en-US" dirty="0" err="1"/>
              <a:t>sobre</a:t>
            </a:r>
            <a:r>
              <a:rPr lang="en-US" dirty="0"/>
              <a:t> el </a:t>
            </a:r>
            <a:r>
              <a:rPr lang="en-US" dirty="0" err="1"/>
              <a:t>aceite</a:t>
            </a:r>
            <a:r>
              <a:rPr lang="en-US" dirty="0"/>
              <a:t> del </a:t>
            </a:r>
            <a:r>
              <a:rPr lang="en-US" dirty="0" err="1"/>
              <a:t>transformador</a:t>
            </a:r>
            <a:r>
              <a:rPr lang="en-US" dirty="0"/>
              <a:t> y </a:t>
            </a:r>
            <a:r>
              <a:rPr lang="en-US" dirty="0" err="1"/>
              <a:t>sus</a:t>
            </a:r>
            <a:r>
              <a:rPr lang="en-US" dirty="0"/>
              <a:t> </a:t>
            </a:r>
            <a:r>
              <a:rPr lang="en-US" dirty="0" err="1" smtClean="0"/>
              <a:t>características</a:t>
            </a:r>
            <a:r>
              <a:rPr lang="en-US" dirty="0" smtClean="0"/>
              <a:t> </a:t>
            </a:r>
            <a:r>
              <a:rPr lang="en-US" dirty="0" err="1"/>
              <a:t>aislantes</a:t>
            </a:r>
            <a:r>
              <a:rPr lang="en-US" dirty="0"/>
              <a:t>, lo que </a:t>
            </a:r>
            <a:r>
              <a:rPr lang="en-US" dirty="0" err="1"/>
              <a:t>puede</a:t>
            </a:r>
            <a:r>
              <a:rPr lang="en-US" dirty="0"/>
              <a:t> </a:t>
            </a:r>
            <a:r>
              <a:rPr lang="en-US" dirty="0" err="1"/>
              <a:t>provocar</a:t>
            </a:r>
            <a:r>
              <a:rPr lang="en-US" dirty="0"/>
              <a:t> </a:t>
            </a:r>
            <a:r>
              <a:rPr lang="en-US" dirty="0" err="1"/>
              <a:t>descargas</a:t>
            </a:r>
            <a:r>
              <a:rPr lang="en-US" dirty="0"/>
              <a:t> </a:t>
            </a:r>
            <a:r>
              <a:rPr lang="en-US" dirty="0" err="1" smtClean="0"/>
              <a:t>disruptivas</a:t>
            </a:r>
            <a:r>
              <a:rPr lang="en-US" dirty="0"/>
              <a:t>. La </a:t>
            </a:r>
            <a:r>
              <a:rPr lang="en-US" dirty="0" err="1"/>
              <a:t>humedad</a:t>
            </a:r>
            <a:r>
              <a:rPr lang="en-US" dirty="0"/>
              <a:t> </a:t>
            </a:r>
            <a:r>
              <a:rPr lang="en-US" dirty="0" err="1" smtClean="0"/>
              <a:t>también</a:t>
            </a:r>
            <a:r>
              <a:rPr lang="en-US" dirty="0" smtClean="0"/>
              <a:t> reduce la </a:t>
            </a:r>
            <a:r>
              <a:rPr lang="en-US" dirty="0" err="1" smtClean="0"/>
              <a:t>aislación</a:t>
            </a:r>
            <a:r>
              <a:rPr lang="en-US" dirty="0" smtClean="0"/>
              <a:t> del </a:t>
            </a:r>
            <a:r>
              <a:rPr lang="en-US" dirty="0" err="1" smtClean="0"/>
              <a:t>aceite</a:t>
            </a:r>
            <a:r>
              <a:rPr lang="en-US" dirty="0" smtClean="0"/>
              <a:t>. Un alto unto de </a:t>
            </a:r>
            <a:r>
              <a:rPr lang="en-US" dirty="0" err="1" smtClean="0"/>
              <a:t>inflamación</a:t>
            </a:r>
            <a:r>
              <a:rPr lang="en-US" dirty="0" smtClean="0"/>
              <a:t> de </a:t>
            </a:r>
            <a:r>
              <a:rPr lang="en-US" dirty="0"/>
              <a:t>145-C </a:t>
            </a:r>
            <a:r>
              <a:rPr lang="en-US" dirty="0" err="1"/>
              <a:t>es</a:t>
            </a:r>
            <a:r>
              <a:rPr lang="en-US" dirty="0"/>
              <a:t> </a:t>
            </a:r>
            <a:r>
              <a:rPr lang="en-US" dirty="0" err="1"/>
              <a:t>preferible</a:t>
            </a:r>
            <a:r>
              <a:rPr lang="en-US" dirty="0"/>
              <a:t>. </a:t>
            </a:r>
          </a:p>
          <a:p>
            <a:pPr algn="just"/>
            <a:r>
              <a:rPr lang="en-US" dirty="0"/>
              <a:t>Durante </a:t>
            </a:r>
            <a:r>
              <a:rPr lang="en-US" dirty="0" err="1"/>
              <a:t>esta</a:t>
            </a:r>
            <a:r>
              <a:rPr lang="en-US" dirty="0"/>
              <a:t> </a:t>
            </a:r>
            <a:r>
              <a:rPr lang="en-US" dirty="0" err="1"/>
              <a:t>prueba</a:t>
            </a:r>
            <a:r>
              <a:rPr lang="en-US" dirty="0" smtClean="0"/>
              <a:t>, se </a:t>
            </a:r>
            <a:r>
              <a:rPr lang="en-US" dirty="0" err="1"/>
              <a:t>medirá</a:t>
            </a:r>
            <a:r>
              <a:rPr lang="en-US" dirty="0"/>
              <a:t> la </a:t>
            </a:r>
            <a:r>
              <a:rPr lang="en-US" dirty="0" err="1"/>
              <a:t>humedad</a:t>
            </a:r>
            <a:r>
              <a:rPr lang="en-US" dirty="0"/>
              <a:t> del </a:t>
            </a:r>
            <a:r>
              <a:rPr lang="en-US" dirty="0" err="1"/>
              <a:t>aceite</a:t>
            </a:r>
            <a:r>
              <a:rPr lang="en-US" dirty="0"/>
              <a:t> </a:t>
            </a:r>
            <a:r>
              <a:rPr lang="en-US" dirty="0" smtClean="0"/>
              <a:t>y la </a:t>
            </a:r>
            <a:r>
              <a:rPr lang="en-US" dirty="0" err="1" smtClean="0"/>
              <a:t>muestra</a:t>
            </a:r>
            <a:r>
              <a:rPr lang="en-US" dirty="0" smtClean="0"/>
              <a:t> </a:t>
            </a:r>
            <a:r>
              <a:rPr lang="en-US" dirty="0"/>
              <a:t>se </a:t>
            </a:r>
            <a:r>
              <a:rPr lang="en-US" dirty="0" err="1"/>
              <a:t>probará</a:t>
            </a:r>
            <a:r>
              <a:rPr lang="en-US" dirty="0"/>
              <a:t> </a:t>
            </a:r>
            <a:r>
              <a:rPr lang="en-US" dirty="0" err="1" smtClean="0"/>
              <a:t>en</a:t>
            </a:r>
            <a:r>
              <a:rPr lang="en-US" dirty="0" smtClean="0"/>
              <a:t> </a:t>
            </a:r>
            <a:r>
              <a:rPr lang="en-US" dirty="0" err="1" smtClean="0"/>
              <a:t>celdas</a:t>
            </a:r>
            <a:r>
              <a:rPr lang="en-US" dirty="0" smtClean="0"/>
              <a:t> </a:t>
            </a:r>
            <a:r>
              <a:rPr lang="en-US" dirty="0" err="1" smtClean="0"/>
              <a:t>estándar</a:t>
            </a:r>
            <a:r>
              <a:rPr lang="en-US" dirty="0" smtClean="0"/>
              <a:t> de 80 mm </a:t>
            </a:r>
            <a:r>
              <a:rPr lang="en-US" dirty="0"/>
              <a:t>x 360 mm x </a:t>
            </a:r>
          </a:p>
          <a:p>
            <a:pPr algn="just"/>
            <a:r>
              <a:rPr lang="en-US" dirty="0"/>
              <a:t>100 m (</a:t>
            </a:r>
            <a:r>
              <a:rPr lang="en-US" dirty="0" err="1"/>
              <a:t>longitud</a:t>
            </a:r>
            <a:r>
              <a:rPr lang="en-US" dirty="0"/>
              <a:t> x ancho x </a:t>
            </a:r>
            <a:r>
              <a:rPr lang="en-US" dirty="0" err="1"/>
              <a:t>altura</a:t>
            </a:r>
            <a:r>
              <a:rPr lang="en-US" dirty="0" smtClean="0"/>
              <a:t>). Los </a:t>
            </a:r>
            <a:r>
              <a:rPr lang="en-US" dirty="0" err="1" smtClean="0"/>
              <a:t>postes</a:t>
            </a:r>
            <a:r>
              <a:rPr lang="en-US" dirty="0" smtClean="0"/>
              <a:t> son dos bolas de </a:t>
            </a:r>
            <a:r>
              <a:rPr lang="en-US" dirty="0" err="1"/>
              <a:t>cobre</a:t>
            </a:r>
            <a:r>
              <a:rPr lang="en-US" dirty="0"/>
              <a:t> </a:t>
            </a:r>
            <a:r>
              <a:rPr lang="en-US" dirty="0" err="1"/>
              <a:t>amarillo</a:t>
            </a:r>
            <a:r>
              <a:rPr lang="en-US" dirty="0"/>
              <a:t> con </a:t>
            </a:r>
            <a:r>
              <a:rPr lang="en-US" dirty="0" err="1"/>
              <a:t>una</a:t>
            </a:r>
            <a:r>
              <a:rPr lang="en-US" dirty="0"/>
              <a:t> </a:t>
            </a:r>
            <a:r>
              <a:rPr lang="en-US" dirty="0" err="1"/>
              <a:t>distancia</a:t>
            </a:r>
            <a:r>
              <a:rPr lang="en-US" dirty="0"/>
              <a:t> entre las bolas de 460,02 </a:t>
            </a:r>
            <a:r>
              <a:rPr lang="en-US" dirty="0" smtClean="0"/>
              <a:t>mm</a:t>
            </a:r>
            <a:r>
              <a:rPr lang="en-US" dirty="0"/>
              <a:t>. La </a:t>
            </a:r>
            <a:r>
              <a:rPr lang="en-US" dirty="0" err="1"/>
              <a:t>muestra</a:t>
            </a:r>
            <a:r>
              <a:rPr lang="en-US" dirty="0"/>
              <a:t> de </a:t>
            </a:r>
            <a:r>
              <a:rPr lang="en-US" dirty="0" err="1"/>
              <a:t>aceite</a:t>
            </a:r>
            <a:r>
              <a:rPr lang="en-US" dirty="0"/>
              <a:t> </a:t>
            </a:r>
            <a:r>
              <a:rPr lang="en-US" dirty="0" smtClean="0"/>
              <a:t>se </a:t>
            </a:r>
            <a:r>
              <a:rPr lang="en-US" dirty="0" err="1" smtClean="0"/>
              <a:t>toma</a:t>
            </a:r>
            <a:r>
              <a:rPr lang="en-US" dirty="0" smtClean="0"/>
              <a:t> del </a:t>
            </a:r>
            <a:r>
              <a:rPr lang="en-US" dirty="0" err="1" smtClean="0"/>
              <a:t>fondo</a:t>
            </a:r>
            <a:r>
              <a:rPr lang="en-US" dirty="0" smtClean="0"/>
              <a:t> del </a:t>
            </a:r>
            <a:r>
              <a:rPr lang="en-US" dirty="0" err="1" smtClean="0"/>
              <a:t>transformador</a:t>
            </a:r>
            <a:r>
              <a:rPr lang="en-US" dirty="0"/>
              <a:t>. Un </a:t>
            </a:r>
            <a:r>
              <a:rPr lang="en-US" dirty="0" err="1"/>
              <a:t>buen</a:t>
            </a:r>
            <a:r>
              <a:rPr lang="en-US" dirty="0"/>
              <a:t> </a:t>
            </a:r>
            <a:r>
              <a:rPr lang="en-US" dirty="0" err="1"/>
              <a:t>aceite</a:t>
            </a:r>
            <a:r>
              <a:rPr lang="en-US" dirty="0"/>
              <a:t> se </a:t>
            </a:r>
            <a:r>
              <a:rPr lang="en-US" dirty="0" err="1"/>
              <a:t>podrá</a:t>
            </a:r>
            <a:r>
              <a:rPr lang="en-US" dirty="0"/>
              <a:t> </a:t>
            </a:r>
            <a:r>
              <a:rPr lang="en-US" dirty="0" err="1"/>
              <a:t>trabajar</a:t>
            </a:r>
            <a:r>
              <a:rPr lang="en-US" dirty="0"/>
              <a:t> hasta 45 kV </a:t>
            </a:r>
            <a:r>
              <a:rPr lang="en-US" dirty="0" err="1" smtClean="0"/>
              <a:t>durante</a:t>
            </a:r>
            <a:r>
              <a:rPr lang="en-US" dirty="0" smtClean="0"/>
              <a:t> </a:t>
            </a:r>
            <a:r>
              <a:rPr lang="en-US" dirty="0"/>
              <a:t>1 </a:t>
            </a:r>
            <a:r>
              <a:rPr lang="en-US" dirty="0" err="1"/>
              <a:t>minuto</a:t>
            </a:r>
            <a:r>
              <a:rPr lang="en-US" dirty="0"/>
              <a:t>. </a:t>
            </a:r>
            <a:r>
              <a:rPr lang="en-US" dirty="0" err="1" smtClean="0"/>
              <a:t>Repetir</a:t>
            </a:r>
            <a:r>
              <a:rPr lang="en-US" dirty="0" smtClean="0"/>
              <a:t> la </a:t>
            </a:r>
            <a:r>
              <a:rPr lang="en-US" dirty="0" err="1" smtClean="0"/>
              <a:t>prueba</a:t>
            </a:r>
            <a:r>
              <a:rPr lang="en-US" dirty="0" smtClean="0"/>
              <a:t> al </a:t>
            </a:r>
            <a:r>
              <a:rPr lang="en-US" dirty="0" err="1" smtClean="0"/>
              <a:t>menos</a:t>
            </a:r>
            <a:r>
              <a:rPr lang="en-US" dirty="0" smtClean="0"/>
              <a:t> </a:t>
            </a:r>
            <a:r>
              <a:rPr lang="en-US" dirty="0" err="1" smtClean="0"/>
              <a:t>cinco</a:t>
            </a:r>
            <a:r>
              <a:rPr lang="en-US" dirty="0" smtClean="0"/>
              <a:t> </a:t>
            </a:r>
            <a:r>
              <a:rPr lang="en-US" dirty="0" err="1" smtClean="0"/>
              <a:t>veces</a:t>
            </a:r>
            <a:r>
              <a:rPr lang="en-US" dirty="0" smtClean="0"/>
              <a:t> para </a:t>
            </a:r>
            <a:r>
              <a:rPr lang="en-US" dirty="0" err="1"/>
              <a:t>permitir</a:t>
            </a:r>
            <a:r>
              <a:rPr lang="en-US" dirty="0"/>
              <a:t> que se </a:t>
            </a:r>
            <a:r>
              <a:rPr lang="en-US" dirty="0" err="1"/>
              <a:t>escapen</a:t>
            </a:r>
            <a:r>
              <a:rPr lang="en-US" dirty="0"/>
              <a:t> las </a:t>
            </a:r>
            <a:r>
              <a:rPr lang="en-US" dirty="0" err="1"/>
              <a:t>burbujas</a:t>
            </a:r>
            <a:endParaRPr lang="en-US" dirty="0"/>
          </a:p>
        </p:txBody>
      </p:sp>
    </p:spTree>
    <p:extLst>
      <p:ext uri="{BB962C8B-B14F-4D97-AF65-F5344CB8AC3E}">
        <p14:creationId xmlns:p14="http://schemas.microsoft.com/office/powerpoint/2010/main" val="2268075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30200" y="236535"/>
            <a:ext cx="23368000" cy="10553723"/>
          </a:xfrm>
          <a:prstGeom prst="rect">
            <a:avLst/>
          </a:prstGeom>
        </p:spPr>
        <p:txBody>
          <a:bodyPr wrap="square">
            <a:spAutoFit/>
          </a:bodyPr>
          <a:lstStyle/>
          <a:p>
            <a:pPr algn="just"/>
            <a:r>
              <a:rPr lang="es-ES" b="1" dirty="0"/>
              <a:t>5.6.9 Medición de capacitancia y Tan δ</a:t>
            </a:r>
          </a:p>
          <a:p>
            <a:pPr algn="just"/>
            <a:endParaRPr lang="en-US" dirty="0" smtClean="0"/>
          </a:p>
          <a:p>
            <a:pPr algn="just"/>
            <a:r>
              <a:rPr lang="en-US" dirty="0" err="1" smtClean="0"/>
              <a:t>Todos</a:t>
            </a:r>
            <a:r>
              <a:rPr lang="en-US" dirty="0" smtClean="0"/>
              <a:t> </a:t>
            </a:r>
            <a:r>
              <a:rPr lang="en-US" dirty="0" err="1"/>
              <a:t>los</a:t>
            </a:r>
            <a:r>
              <a:rPr lang="en-US" dirty="0"/>
              <a:t> </a:t>
            </a:r>
            <a:r>
              <a:rPr lang="en-US" dirty="0" err="1"/>
              <a:t>materiales</a:t>
            </a:r>
            <a:r>
              <a:rPr lang="en-US" dirty="0"/>
              <a:t> </a:t>
            </a:r>
            <a:r>
              <a:rPr lang="en-US" dirty="0" err="1"/>
              <a:t>aislantes</a:t>
            </a:r>
            <a:r>
              <a:rPr lang="en-US" dirty="0"/>
              <a:t> </a:t>
            </a:r>
            <a:r>
              <a:rPr lang="en-US" dirty="0" err="1"/>
              <a:t>utilizados</a:t>
            </a:r>
            <a:r>
              <a:rPr lang="en-US" dirty="0"/>
              <a:t> </a:t>
            </a:r>
            <a:r>
              <a:rPr lang="en-US" dirty="0" err="1"/>
              <a:t>en</a:t>
            </a:r>
            <a:r>
              <a:rPr lang="en-US" dirty="0"/>
              <a:t> la </a:t>
            </a:r>
            <a:r>
              <a:rPr lang="en-US" dirty="0" err="1"/>
              <a:t>práctica</a:t>
            </a:r>
            <a:r>
              <a:rPr lang="en-US" dirty="0"/>
              <a:t> </a:t>
            </a:r>
            <a:r>
              <a:rPr lang="en-US" dirty="0" err="1"/>
              <a:t>tienen</a:t>
            </a:r>
            <a:r>
              <a:rPr lang="en-US" dirty="0"/>
              <a:t> </a:t>
            </a:r>
            <a:r>
              <a:rPr lang="en-US" dirty="0" err="1" smtClean="0"/>
              <a:t>pérdidas</a:t>
            </a:r>
            <a:r>
              <a:rPr lang="en-US" dirty="0" smtClean="0"/>
              <a:t> </a:t>
            </a:r>
            <a:r>
              <a:rPr lang="en-US" dirty="0" err="1"/>
              <a:t>dieléctricas</a:t>
            </a:r>
            <a:r>
              <a:rPr lang="en-US" dirty="0"/>
              <a:t> </a:t>
            </a:r>
            <a:r>
              <a:rPr lang="en-US" dirty="0" err="1"/>
              <a:t>ligeramente</a:t>
            </a:r>
            <a:r>
              <a:rPr lang="en-US" dirty="0"/>
              <a:t> </a:t>
            </a:r>
            <a:r>
              <a:rPr lang="en-US" dirty="0" err="1"/>
              <a:t>pequeñas</a:t>
            </a:r>
            <a:r>
              <a:rPr lang="en-US" dirty="0"/>
              <a:t> a la </a:t>
            </a:r>
            <a:r>
              <a:rPr lang="en-US" dirty="0" err="1" smtClean="0"/>
              <a:t>tensión</a:t>
            </a:r>
            <a:r>
              <a:rPr lang="en-US" dirty="0" smtClean="0"/>
              <a:t> nominal </a:t>
            </a:r>
            <a:r>
              <a:rPr lang="en-US" dirty="0"/>
              <a:t>y a la </a:t>
            </a:r>
            <a:r>
              <a:rPr lang="en-US" dirty="0" err="1"/>
              <a:t>frecuencia</a:t>
            </a:r>
            <a:r>
              <a:rPr lang="en-US" dirty="0"/>
              <a:t> nominal. </a:t>
            </a:r>
            <a:r>
              <a:rPr lang="en-US" dirty="0" err="1"/>
              <a:t>Estas</a:t>
            </a:r>
            <a:r>
              <a:rPr lang="en-US" dirty="0"/>
              <a:t> </a:t>
            </a:r>
            <a:r>
              <a:rPr lang="en-US" dirty="0" err="1" smtClean="0"/>
              <a:t>pérdidas</a:t>
            </a:r>
            <a:r>
              <a:rPr lang="en-US" dirty="0" smtClean="0"/>
              <a:t> son </a:t>
            </a:r>
            <a:r>
              <a:rPr lang="en-US" dirty="0" err="1" smtClean="0"/>
              <a:t>bastante</a:t>
            </a:r>
            <a:r>
              <a:rPr lang="en-US" dirty="0" smtClean="0"/>
              <a:t> </a:t>
            </a:r>
            <a:r>
              <a:rPr lang="en-US" dirty="0" err="1"/>
              <a:t>bajas</a:t>
            </a:r>
            <a:r>
              <a:rPr lang="en-US" dirty="0"/>
              <a:t> para </a:t>
            </a:r>
            <a:r>
              <a:rPr lang="en-US" dirty="0" err="1"/>
              <a:t>buenos</a:t>
            </a:r>
            <a:r>
              <a:rPr lang="en-US" dirty="0"/>
              <a:t> </a:t>
            </a:r>
            <a:r>
              <a:rPr lang="en-US" dirty="0" err="1"/>
              <a:t>materiales</a:t>
            </a:r>
            <a:r>
              <a:rPr lang="en-US" dirty="0"/>
              <a:t> </a:t>
            </a:r>
            <a:r>
              <a:rPr lang="en-US" dirty="0" err="1"/>
              <a:t>aislantes</a:t>
            </a:r>
            <a:r>
              <a:rPr lang="en-US" dirty="0"/>
              <a:t>. </a:t>
            </a:r>
            <a:r>
              <a:rPr lang="en-US" dirty="0" err="1"/>
              <a:t>Esta</a:t>
            </a:r>
            <a:r>
              <a:rPr lang="en-US" dirty="0"/>
              <a:t> </a:t>
            </a:r>
            <a:r>
              <a:rPr lang="en-US" dirty="0" err="1" smtClean="0"/>
              <a:t>pérdida</a:t>
            </a:r>
            <a:r>
              <a:rPr lang="en-US" dirty="0" smtClean="0"/>
              <a:t> </a:t>
            </a:r>
            <a:r>
              <a:rPr lang="en-US" dirty="0"/>
              <a:t>cambia </a:t>
            </a:r>
            <a:r>
              <a:rPr lang="en-US" dirty="0" err="1"/>
              <a:t>proporcionalmente</a:t>
            </a:r>
            <a:r>
              <a:rPr lang="en-US" dirty="0"/>
              <a:t> con el </a:t>
            </a:r>
            <a:r>
              <a:rPr lang="en-US" dirty="0" err="1"/>
              <a:t>cuadrado</a:t>
            </a:r>
            <a:r>
              <a:rPr lang="en-US" dirty="0"/>
              <a:t> de la </a:t>
            </a:r>
            <a:r>
              <a:rPr lang="en-US" dirty="0" err="1" smtClean="0"/>
              <a:t>tensión</a:t>
            </a:r>
            <a:r>
              <a:rPr lang="en-US" dirty="0" smtClean="0"/>
              <a:t> </a:t>
            </a:r>
            <a:r>
              <a:rPr lang="en-US" dirty="0" err="1"/>
              <a:t>aplicado</a:t>
            </a:r>
            <a:r>
              <a:rPr lang="en-US" dirty="0"/>
              <a:t>. La </a:t>
            </a:r>
            <a:r>
              <a:rPr lang="en-US" dirty="0" err="1"/>
              <a:t>aislación</a:t>
            </a:r>
            <a:r>
              <a:rPr lang="en-US" dirty="0"/>
              <a:t>, </a:t>
            </a:r>
            <a:r>
              <a:rPr lang="en-US" dirty="0" err="1"/>
              <a:t>en</a:t>
            </a:r>
            <a:r>
              <a:rPr lang="en-US" dirty="0"/>
              <a:t> </a:t>
            </a:r>
            <a:r>
              <a:rPr lang="en-US" dirty="0" err="1"/>
              <a:t>términos</a:t>
            </a:r>
            <a:r>
              <a:rPr lang="en-US" dirty="0"/>
              <a:t> de </a:t>
            </a:r>
            <a:r>
              <a:rPr lang="en-US" dirty="0" err="1"/>
              <a:t>elementos</a:t>
            </a:r>
            <a:r>
              <a:rPr lang="en-US" dirty="0"/>
              <a:t> </a:t>
            </a:r>
            <a:r>
              <a:rPr lang="en-US" dirty="0" err="1" smtClean="0"/>
              <a:t>básicos</a:t>
            </a:r>
            <a:r>
              <a:rPr lang="en-US" dirty="0" smtClean="0"/>
              <a:t> </a:t>
            </a:r>
            <a:r>
              <a:rPr lang="en-US" dirty="0"/>
              <a:t>del </a:t>
            </a:r>
            <a:r>
              <a:rPr lang="en-US" dirty="0" err="1"/>
              <a:t>circuito</a:t>
            </a:r>
            <a:r>
              <a:rPr lang="en-US" dirty="0"/>
              <a:t>, se </a:t>
            </a:r>
            <a:r>
              <a:rPr lang="en-US" dirty="0" err="1"/>
              <a:t>muestra</a:t>
            </a:r>
            <a:r>
              <a:rPr lang="en-US" dirty="0"/>
              <a:t> </a:t>
            </a:r>
            <a:r>
              <a:rPr lang="en-US" dirty="0" err="1"/>
              <a:t>en</a:t>
            </a:r>
            <a:r>
              <a:rPr lang="en-US" dirty="0"/>
              <a:t> la </a:t>
            </a:r>
            <a:r>
              <a:rPr lang="en-US" dirty="0" err="1"/>
              <a:t>Figura</a:t>
            </a:r>
            <a:r>
              <a:rPr lang="en-US" dirty="0"/>
              <a:t> 5.19</a:t>
            </a:r>
            <a:r>
              <a:rPr lang="en-US" dirty="0" smtClean="0"/>
              <a:t>.</a:t>
            </a:r>
            <a:r>
              <a:rPr lang="es-ES" dirty="0"/>
              <a:t> Como puede verse en la Figura 5.19 C el ángulo δ entre la </a:t>
            </a:r>
            <a:r>
              <a:rPr lang="es-ES" dirty="0" smtClean="0"/>
              <a:t>corriente </a:t>
            </a:r>
            <a:r>
              <a:rPr lang="es-ES" dirty="0"/>
              <a:t>total "I" y corriente capacitiva "IC</a:t>
            </a:r>
            <a:r>
              <a:rPr lang="es-ES" dirty="0" smtClean="0"/>
              <a:t>”, es un valor básico</a:t>
            </a:r>
            <a:r>
              <a:rPr lang="es-ES" dirty="0"/>
              <a:t>. El ángulo de </a:t>
            </a:r>
            <a:r>
              <a:rPr lang="es-ES" dirty="0" smtClean="0"/>
              <a:t>aislación depende del grosor, la superficie </a:t>
            </a:r>
            <a:r>
              <a:rPr lang="es-ES" dirty="0"/>
              <a:t>y las propiedades del </a:t>
            </a:r>
            <a:r>
              <a:rPr lang="es-ES" dirty="0" smtClean="0"/>
              <a:t>material de aislación (</a:t>
            </a:r>
            <a:r>
              <a:rPr lang="es-ES" dirty="0"/>
              <a:t>los </a:t>
            </a:r>
            <a:r>
              <a:rPr lang="es-ES" dirty="0" smtClean="0"/>
              <a:t>poros</a:t>
            </a:r>
            <a:r>
              <a:rPr lang="es-ES" dirty="0"/>
              <a:t>, las </a:t>
            </a:r>
            <a:r>
              <a:rPr lang="es-ES" dirty="0" smtClean="0"/>
              <a:t>impurezas y la humedad que provocan la ionización </a:t>
            </a:r>
            <a:r>
              <a:rPr lang="es-ES" dirty="0"/>
              <a:t>en el material aislante).</a:t>
            </a:r>
          </a:p>
          <a:p>
            <a:pPr algn="just"/>
            <a:r>
              <a:rPr lang="es-ES" dirty="0"/>
              <a:t>La medición del factor de potencia </a:t>
            </a:r>
            <a:r>
              <a:rPr lang="es-ES" dirty="0" smtClean="0"/>
              <a:t>de la aislación a </a:t>
            </a:r>
            <a:r>
              <a:rPr lang="es-ES" dirty="0"/>
              <a:t>cierta </a:t>
            </a:r>
            <a:r>
              <a:rPr lang="es-ES" dirty="0" smtClean="0"/>
              <a:t>frecuencia </a:t>
            </a:r>
            <a:r>
              <a:rPr lang="es-ES" dirty="0"/>
              <a:t>proporciona información básica sobre la aislación. </a:t>
            </a:r>
          </a:p>
          <a:p>
            <a:pPr algn="just"/>
            <a:r>
              <a:rPr lang="es-ES" dirty="0"/>
              <a:t>Las mediciones a realizar durante el servicio son una de las </a:t>
            </a:r>
            <a:r>
              <a:rPr lang="es-ES" dirty="0" smtClean="0"/>
              <a:t>indicaciones más </a:t>
            </a:r>
            <a:r>
              <a:rPr lang="es-ES" dirty="0"/>
              <a:t>importantes, </a:t>
            </a:r>
            <a:r>
              <a:rPr lang="es-ES" dirty="0" smtClean="0"/>
              <a:t>indicando la antigüedad de la aislación </a:t>
            </a:r>
            <a:r>
              <a:rPr lang="es-ES" dirty="0"/>
              <a:t>y la contaminación </a:t>
            </a:r>
            <a:r>
              <a:rPr lang="es-ES" dirty="0" smtClean="0"/>
              <a:t>del aceite</a:t>
            </a:r>
            <a:r>
              <a:rPr lang="es-ES" dirty="0"/>
              <a:t>. </a:t>
            </a:r>
            <a:r>
              <a:rPr lang="es-ES" dirty="0" smtClean="0"/>
              <a:t>Las pérdidas activas </a:t>
            </a:r>
            <a:endParaRPr lang="es-ES" dirty="0"/>
          </a:p>
          <a:p>
            <a:pPr algn="just"/>
            <a:r>
              <a:rPr lang="es-ES" dirty="0"/>
              <a:t>del circuito se calculan de la siguiente manera</a:t>
            </a:r>
          </a:p>
          <a:p>
            <a:pPr algn="ctr"/>
            <a:r>
              <a:rPr lang="es-ES" b="1" dirty="0"/>
              <a:t>P = VI </a:t>
            </a:r>
            <a:r>
              <a:rPr lang="es-ES" b="1" dirty="0" err="1"/>
              <a:t>cos</a:t>
            </a:r>
            <a:r>
              <a:rPr lang="es-ES" b="1" dirty="0"/>
              <a:t> φ = </a:t>
            </a:r>
            <a:r>
              <a:rPr lang="es-ES" b="1" dirty="0" err="1"/>
              <a:t>VCω</a:t>
            </a:r>
            <a:r>
              <a:rPr lang="es-ES" b="1" dirty="0"/>
              <a:t> </a:t>
            </a:r>
            <a:r>
              <a:rPr lang="es-ES" b="1" dirty="0" err="1"/>
              <a:t>tanδ</a:t>
            </a:r>
            <a:endParaRPr lang="es-ES" b="1" dirty="0"/>
          </a:p>
          <a:p>
            <a:pPr algn="just"/>
            <a:r>
              <a:rPr lang="es-ES" dirty="0"/>
              <a:t>La capacitancia, tan δ, las pérdidas activas y el </a:t>
            </a:r>
            <a:r>
              <a:rPr lang="es-ES" dirty="0" err="1"/>
              <a:t>cos</a:t>
            </a:r>
            <a:r>
              <a:rPr lang="es-ES" dirty="0"/>
              <a:t> φ se </a:t>
            </a:r>
            <a:r>
              <a:rPr lang="es-ES" dirty="0" smtClean="0"/>
              <a:t>pueden medir mediante métodos de puente o </a:t>
            </a:r>
            <a:r>
              <a:rPr lang="es-ES" dirty="0"/>
              <a:t>un </a:t>
            </a:r>
            <a:r>
              <a:rPr lang="es-ES" dirty="0" smtClean="0"/>
              <a:t>instrumento </a:t>
            </a:r>
            <a:r>
              <a:rPr lang="es-ES" dirty="0"/>
              <a:t>de medición del factor de potencia (</a:t>
            </a:r>
            <a:r>
              <a:rPr lang="es-ES" dirty="0" err="1"/>
              <a:t>cos</a:t>
            </a:r>
            <a:r>
              <a:rPr lang="es-ES" dirty="0"/>
              <a:t> φ) a </a:t>
            </a:r>
            <a:r>
              <a:rPr lang="es-ES" dirty="0" smtClean="0"/>
              <a:t>tensiones </a:t>
            </a:r>
            <a:r>
              <a:rPr lang="es-ES" dirty="0"/>
              <a:t>definidas.</a:t>
            </a:r>
          </a:p>
          <a:p>
            <a:pPr algn="just"/>
            <a:r>
              <a:rPr lang="es-ES" dirty="0" smtClean="0"/>
              <a:t>La medición se realiza entre </a:t>
            </a:r>
            <a:r>
              <a:rPr lang="es-ES" dirty="0"/>
              <a:t>los devanados </a:t>
            </a:r>
            <a:r>
              <a:rPr lang="es-ES" dirty="0" smtClean="0"/>
              <a:t>y la cuba, y se registra </a:t>
            </a:r>
            <a:r>
              <a:rPr lang="es-ES" dirty="0"/>
              <a:t>la temperatura de prueba</a:t>
            </a:r>
            <a:r>
              <a:rPr lang="es-ES" dirty="0" smtClean="0"/>
              <a:t>; luego</a:t>
            </a:r>
            <a:r>
              <a:rPr lang="es-ES" dirty="0"/>
              <a:t>, </a:t>
            </a:r>
            <a:r>
              <a:rPr lang="es-ES" dirty="0" smtClean="0"/>
              <a:t>de acuerdo </a:t>
            </a:r>
            <a:r>
              <a:rPr lang="es-ES" dirty="0"/>
              <a:t>con el </a:t>
            </a:r>
          </a:p>
          <a:p>
            <a:pPr algn="just"/>
            <a:r>
              <a:rPr lang="es-ES" dirty="0"/>
              <a:t>valor de </a:t>
            </a:r>
            <a:r>
              <a:rPr lang="es-ES" dirty="0" smtClean="0"/>
              <a:t>referencia deseado, se llevan a cabo las correcciones </a:t>
            </a:r>
            <a:r>
              <a:rPr lang="es-ES" dirty="0"/>
              <a:t>necesarias. La mayoría de los dispositivos de </a:t>
            </a:r>
            <a:r>
              <a:rPr lang="es-ES" dirty="0" smtClean="0"/>
              <a:t>prueba </a:t>
            </a:r>
            <a:r>
              <a:rPr lang="es-ES" dirty="0"/>
              <a:t>usan 10 </a:t>
            </a:r>
            <a:r>
              <a:rPr lang="es-ES" dirty="0" err="1"/>
              <a:t>kV</a:t>
            </a:r>
            <a:r>
              <a:rPr lang="es-ES" dirty="0"/>
              <a:t> como tensión </a:t>
            </a:r>
            <a:r>
              <a:rPr lang="es-ES" dirty="0" smtClean="0"/>
              <a:t>de prueba, pero hay un factor </a:t>
            </a:r>
            <a:r>
              <a:rPr lang="es-ES" dirty="0"/>
              <a:t>de corrección C para referir la lectura a la temperatura </a:t>
            </a:r>
            <a:r>
              <a:rPr lang="es-ES" dirty="0" smtClean="0"/>
              <a:t>medida </a:t>
            </a:r>
            <a:r>
              <a:rPr lang="es-ES" dirty="0"/>
              <a:t>en fábrica según Tabla 5.3.</a:t>
            </a:r>
            <a:endParaRPr lang="en-US" dirty="0"/>
          </a:p>
        </p:txBody>
      </p:sp>
      <p:pic>
        <p:nvPicPr>
          <p:cNvPr id="3" name="Imagen 2"/>
          <p:cNvPicPr>
            <a:picLocks noChangeAspect="1"/>
          </p:cNvPicPr>
          <p:nvPr/>
        </p:nvPicPr>
        <p:blipFill rotWithShape="1">
          <a:blip r:embed="rId3"/>
          <a:srcRect t="3586"/>
          <a:stretch/>
        </p:blipFill>
        <p:spPr>
          <a:xfrm>
            <a:off x="3403600" y="10185400"/>
            <a:ext cx="12496800" cy="3251200"/>
          </a:xfrm>
          <a:prstGeom prst="rect">
            <a:avLst/>
          </a:prstGeom>
        </p:spPr>
      </p:pic>
      <p:sp>
        <p:nvSpPr>
          <p:cNvPr id="4" name="Rectángulo 3"/>
          <p:cNvSpPr/>
          <p:nvPr/>
        </p:nvSpPr>
        <p:spPr>
          <a:xfrm>
            <a:off x="14703425" y="10790258"/>
            <a:ext cx="8540750" cy="1384995"/>
          </a:xfrm>
          <a:prstGeom prst="rect">
            <a:avLst/>
          </a:prstGeom>
        </p:spPr>
        <p:txBody>
          <a:bodyPr wrap="square">
            <a:spAutoFit/>
          </a:bodyPr>
          <a:lstStyle/>
          <a:p>
            <a:pPr algn="ctr"/>
            <a:r>
              <a:rPr lang="en-US" sz="2800" b="1" dirty="0" smtClean="0"/>
              <a:t>FIGURA 5.19 (</a:t>
            </a:r>
            <a:r>
              <a:rPr lang="en-US" sz="2800" b="1" dirty="0"/>
              <a:t>A</a:t>
            </a:r>
            <a:r>
              <a:rPr lang="en-US" sz="2800" b="1" dirty="0" smtClean="0"/>
              <a:t>) El </a:t>
            </a:r>
            <a:r>
              <a:rPr lang="en-US" sz="2800" b="1" dirty="0" err="1" smtClean="0"/>
              <a:t>objeto</a:t>
            </a:r>
            <a:r>
              <a:rPr lang="en-US" sz="2800" b="1" dirty="0" smtClean="0"/>
              <a:t> </a:t>
            </a:r>
            <a:r>
              <a:rPr lang="en-US" sz="2800" b="1" dirty="0" err="1" smtClean="0"/>
              <a:t>bajo</a:t>
            </a:r>
            <a:r>
              <a:rPr lang="en-US" sz="2800" b="1" dirty="0" smtClean="0"/>
              <a:t> </a:t>
            </a:r>
            <a:r>
              <a:rPr lang="en-US" sz="2800" b="1" dirty="0" err="1" smtClean="0"/>
              <a:t>prueba</a:t>
            </a:r>
            <a:r>
              <a:rPr lang="en-US" sz="2800" b="1" dirty="0" smtClean="0"/>
              <a:t>, (</a:t>
            </a:r>
            <a:r>
              <a:rPr lang="en-US" sz="2800" b="1" dirty="0"/>
              <a:t>B</a:t>
            </a:r>
            <a:r>
              <a:rPr lang="en-US" sz="2800" b="1" dirty="0" smtClean="0"/>
              <a:t>) El </a:t>
            </a:r>
            <a:r>
              <a:rPr lang="en-US" sz="2800" b="1" dirty="0" err="1" smtClean="0"/>
              <a:t>circuito</a:t>
            </a:r>
            <a:r>
              <a:rPr lang="en-US" sz="2800" b="1" dirty="0" smtClean="0"/>
              <a:t> </a:t>
            </a:r>
            <a:r>
              <a:rPr lang="en-US" sz="2800" b="1" dirty="0" err="1" smtClean="0"/>
              <a:t>equivalente</a:t>
            </a:r>
            <a:r>
              <a:rPr lang="en-US" sz="2800" b="1" dirty="0" smtClean="0"/>
              <a:t> </a:t>
            </a:r>
            <a:r>
              <a:rPr lang="en-US" sz="2800" b="1" dirty="0"/>
              <a:t>del </a:t>
            </a:r>
            <a:r>
              <a:rPr lang="en-US" sz="2800" b="1" dirty="0" err="1"/>
              <a:t>objeto</a:t>
            </a:r>
            <a:r>
              <a:rPr lang="en-US" sz="2800" b="1" dirty="0"/>
              <a:t> </a:t>
            </a:r>
            <a:r>
              <a:rPr lang="en-US" sz="2800" b="1" dirty="0" err="1"/>
              <a:t>bajo</a:t>
            </a:r>
            <a:r>
              <a:rPr lang="en-US" sz="2800" b="1" dirty="0"/>
              <a:t> </a:t>
            </a:r>
            <a:r>
              <a:rPr lang="en-US" sz="2800" b="1" dirty="0" err="1"/>
              <a:t>prueba</a:t>
            </a:r>
            <a:r>
              <a:rPr lang="en-US" sz="2800" b="1" dirty="0" smtClean="0"/>
              <a:t>, (</a:t>
            </a:r>
            <a:r>
              <a:rPr lang="en-US" sz="2800" b="1" dirty="0"/>
              <a:t>C) El </a:t>
            </a:r>
            <a:r>
              <a:rPr lang="en-US" sz="2800" b="1" dirty="0" err="1"/>
              <a:t>diagrama</a:t>
            </a:r>
            <a:r>
              <a:rPr lang="en-US" sz="2800" b="1" dirty="0"/>
              <a:t> </a:t>
            </a:r>
            <a:r>
              <a:rPr lang="en-US" sz="2800" b="1" dirty="0" err="1"/>
              <a:t>fasorial</a:t>
            </a:r>
            <a:r>
              <a:rPr lang="en-US" sz="2800" b="1" dirty="0"/>
              <a:t>.</a:t>
            </a:r>
          </a:p>
        </p:txBody>
      </p:sp>
    </p:spTree>
    <p:extLst>
      <p:ext uri="{BB962C8B-B14F-4D97-AF65-F5344CB8AC3E}">
        <p14:creationId xmlns:p14="http://schemas.microsoft.com/office/powerpoint/2010/main" val="2020175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485774" y="482600"/>
            <a:ext cx="11426826" cy="4318000"/>
          </a:xfrm>
          <a:prstGeom prst="rect">
            <a:avLst/>
          </a:prstGeom>
        </p:spPr>
      </p:pic>
      <p:sp>
        <p:nvSpPr>
          <p:cNvPr id="3" name="Rectángulo 2"/>
          <p:cNvSpPr/>
          <p:nvPr/>
        </p:nvSpPr>
        <p:spPr>
          <a:xfrm>
            <a:off x="12077700" y="482600"/>
            <a:ext cx="11518900" cy="11104322"/>
          </a:xfrm>
          <a:prstGeom prst="rect">
            <a:avLst/>
          </a:prstGeom>
        </p:spPr>
        <p:txBody>
          <a:bodyPr wrap="square">
            <a:spAutoFit/>
          </a:bodyPr>
          <a:lstStyle/>
          <a:p>
            <a:pPr algn="just"/>
            <a:r>
              <a:rPr lang="en-US" dirty="0"/>
              <a:t>La tan δ1 </a:t>
            </a:r>
            <a:r>
              <a:rPr lang="en-US" dirty="0" err="1"/>
              <a:t>debe</a:t>
            </a:r>
            <a:r>
              <a:rPr lang="en-US" dirty="0"/>
              <a:t> </a:t>
            </a:r>
            <a:r>
              <a:rPr lang="en-US" dirty="0" err="1"/>
              <a:t>medirse</a:t>
            </a:r>
            <a:r>
              <a:rPr lang="en-US" dirty="0"/>
              <a:t> </a:t>
            </a:r>
            <a:r>
              <a:rPr lang="en-US" dirty="0" err="1"/>
              <a:t>en</a:t>
            </a:r>
            <a:r>
              <a:rPr lang="en-US" dirty="0"/>
              <a:t> la </a:t>
            </a:r>
            <a:r>
              <a:rPr lang="en-US" dirty="0" err="1"/>
              <a:t>fábrica</a:t>
            </a:r>
            <a:r>
              <a:rPr lang="en-US" dirty="0"/>
              <a:t> y tan </a:t>
            </a:r>
            <a:r>
              <a:rPr lang="en-US" dirty="0" smtClean="0"/>
              <a:t>δ2 </a:t>
            </a:r>
            <a:r>
              <a:rPr lang="en-US" dirty="0" err="1" smtClean="0"/>
              <a:t>medido</a:t>
            </a:r>
            <a:r>
              <a:rPr lang="en-US" dirty="0" smtClean="0"/>
              <a:t> </a:t>
            </a:r>
            <a:r>
              <a:rPr lang="en-US" dirty="0" err="1" smtClean="0"/>
              <a:t>en</a:t>
            </a:r>
            <a:r>
              <a:rPr lang="en-US" dirty="0" smtClean="0"/>
              <a:t> el </a:t>
            </a:r>
            <a:endParaRPr lang="en-US" dirty="0"/>
          </a:p>
          <a:p>
            <a:pPr algn="just"/>
            <a:r>
              <a:rPr lang="en-US" dirty="0" err="1"/>
              <a:t>sitio</a:t>
            </a:r>
            <a:r>
              <a:rPr lang="en-US" dirty="0"/>
              <a:t>, y el </a:t>
            </a:r>
            <a:r>
              <a:rPr lang="en-US" dirty="0" err="1"/>
              <a:t>cálculo</a:t>
            </a:r>
            <a:r>
              <a:rPr lang="en-US" dirty="0"/>
              <a:t> </a:t>
            </a:r>
            <a:r>
              <a:rPr lang="en-US" dirty="0" err="1"/>
              <a:t>es</a:t>
            </a:r>
            <a:r>
              <a:rPr lang="en-US" dirty="0" smtClean="0"/>
              <a:t>:</a:t>
            </a:r>
          </a:p>
          <a:p>
            <a:pPr algn="just"/>
            <a:endParaRPr lang="es-ES" dirty="0"/>
          </a:p>
          <a:p>
            <a:pPr algn="just"/>
            <a:endParaRPr lang="en-US" dirty="0"/>
          </a:p>
          <a:p>
            <a:pPr algn="just"/>
            <a:r>
              <a:rPr lang="en-US" dirty="0"/>
              <a:t>La </a:t>
            </a:r>
            <a:r>
              <a:rPr lang="en-US" dirty="0" err="1"/>
              <a:t>Diferencia</a:t>
            </a:r>
            <a:r>
              <a:rPr lang="en-US" dirty="0"/>
              <a:t> (D) </a:t>
            </a:r>
            <a:r>
              <a:rPr lang="en-US" dirty="0" err="1"/>
              <a:t>debe</a:t>
            </a:r>
            <a:r>
              <a:rPr lang="en-US" dirty="0"/>
              <a:t> </a:t>
            </a:r>
            <a:r>
              <a:rPr lang="en-US" dirty="0" err="1"/>
              <a:t>ser</a:t>
            </a:r>
            <a:r>
              <a:rPr lang="en-US" dirty="0"/>
              <a:t> </a:t>
            </a:r>
            <a:r>
              <a:rPr lang="en-US" dirty="0" err="1"/>
              <a:t>menos</a:t>
            </a:r>
            <a:r>
              <a:rPr lang="en-US" dirty="0"/>
              <a:t> del 30% y </a:t>
            </a:r>
            <a:r>
              <a:rPr lang="en-US" dirty="0" err="1"/>
              <a:t>menos</a:t>
            </a:r>
            <a:r>
              <a:rPr lang="en-US" dirty="0"/>
              <a:t> del 15% </a:t>
            </a:r>
          </a:p>
          <a:p>
            <a:pPr algn="just"/>
            <a:r>
              <a:rPr lang="en-US" dirty="0" err="1"/>
              <a:t>en</a:t>
            </a:r>
            <a:r>
              <a:rPr lang="en-US" dirty="0"/>
              <a:t> </a:t>
            </a:r>
            <a:r>
              <a:rPr lang="en-US" dirty="0" err="1"/>
              <a:t>mantenimiento</a:t>
            </a:r>
            <a:r>
              <a:rPr lang="en-US" dirty="0"/>
              <a:t> de </a:t>
            </a:r>
            <a:r>
              <a:rPr lang="en-US" dirty="0" err="1"/>
              <a:t>revisión</a:t>
            </a:r>
            <a:r>
              <a:rPr lang="en-US" dirty="0"/>
              <a:t>. </a:t>
            </a:r>
            <a:r>
              <a:rPr lang="en-US" dirty="0" err="1"/>
              <a:t>Referirse</a:t>
            </a:r>
            <a:r>
              <a:rPr lang="en-US" dirty="0"/>
              <a:t> </a:t>
            </a:r>
            <a:r>
              <a:rPr lang="en-US" dirty="0" smtClean="0"/>
              <a:t>a la </a:t>
            </a:r>
            <a:r>
              <a:rPr lang="en-US" dirty="0" err="1" smtClean="0"/>
              <a:t>Figura</a:t>
            </a:r>
            <a:r>
              <a:rPr lang="en-US" dirty="0" smtClean="0"/>
              <a:t> 5.20 </a:t>
            </a:r>
            <a:endParaRPr lang="en-US" dirty="0"/>
          </a:p>
          <a:p>
            <a:pPr algn="just"/>
            <a:r>
              <a:rPr lang="en-US" dirty="0"/>
              <a:t>para el </a:t>
            </a:r>
            <a:r>
              <a:rPr lang="en-US" dirty="0" err="1"/>
              <a:t>circuito</a:t>
            </a:r>
            <a:r>
              <a:rPr lang="en-US" dirty="0"/>
              <a:t> </a:t>
            </a:r>
            <a:r>
              <a:rPr lang="en-US" dirty="0" err="1"/>
              <a:t>equivalente</a:t>
            </a:r>
            <a:r>
              <a:rPr lang="en-US" dirty="0"/>
              <a:t> de </a:t>
            </a:r>
            <a:r>
              <a:rPr lang="en-US" dirty="0" err="1"/>
              <a:t>aislación</a:t>
            </a:r>
            <a:r>
              <a:rPr lang="en-US" dirty="0"/>
              <a:t> </a:t>
            </a:r>
            <a:r>
              <a:rPr lang="en-US" dirty="0" err="1"/>
              <a:t>eléctrica</a:t>
            </a:r>
            <a:r>
              <a:rPr lang="en-US" dirty="0"/>
              <a:t> </a:t>
            </a:r>
            <a:r>
              <a:rPr lang="en-US" dirty="0" smtClean="0"/>
              <a:t>de </a:t>
            </a:r>
            <a:r>
              <a:rPr lang="en-US" dirty="0" err="1" smtClean="0"/>
              <a:t>transformadores</a:t>
            </a:r>
            <a:r>
              <a:rPr lang="en-US" dirty="0" smtClean="0"/>
              <a:t> </a:t>
            </a:r>
            <a:r>
              <a:rPr lang="en-US" dirty="0"/>
              <a:t>de dos </a:t>
            </a:r>
            <a:r>
              <a:rPr lang="en-US" dirty="0" err="1"/>
              <a:t>bobinados</a:t>
            </a:r>
            <a:r>
              <a:rPr lang="en-US" dirty="0" smtClean="0"/>
              <a:t>.</a:t>
            </a:r>
          </a:p>
          <a:p>
            <a:pPr algn="just"/>
            <a:r>
              <a:rPr lang="en-US" dirty="0"/>
              <a:t>Como </a:t>
            </a:r>
            <a:r>
              <a:rPr lang="en-US" dirty="0" err="1"/>
              <a:t>guía</a:t>
            </a:r>
            <a:r>
              <a:rPr lang="en-US" dirty="0"/>
              <a:t>, un valor </a:t>
            </a:r>
            <a:r>
              <a:rPr lang="en-US" dirty="0" err="1"/>
              <a:t>típico</a:t>
            </a:r>
            <a:r>
              <a:rPr lang="en-US" dirty="0"/>
              <a:t> de tan δ </a:t>
            </a:r>
            <a:r>
              <a:rPr lang="en-US" dirty="0" err="1"/>
              <a:t>dependerá</a:t>
            </a:r>
            <a:r>
              <a:rPr lang="en-US" dirty="0"/>
              <a:t> de la </a:t>
            </a:r>
            <a:r>
              <a:rPr lang="en-US" dirty="0" err="1"/>
              <a:t>edad</a:t>
            </a:r>
            <a:r>
              <a:rPr lang="en-US" dirty="0"/>
              <a:t> del </a:t>
            </a:r>
          </a:p>
          <a:p>
            <a:pPr algn="just"/>
            <a:r>
              <a:rPr lang="en-US" dirty="0" err="1"/>
              <a:t>transformador</a:t>
            </a:r>
            <a:r>
              <a:rPr lang="en-US" dirty="0"/>
              <a:t> de la </a:t>
            </a:r>
            <a:r>
              <a:rPr lang="en-US" dirty="0" err="1"/>
              <a:t>siguiente</a:t>
            </a:r>
            <a:r>
              <a:rPr lang="en-US" dirty="0"/>
              <a:t> </a:t>
            </a:r>
            <a:r>
              <a:rPr lang="en-US" dirty="0" err="1"/>
              <a:t>manera</a:t>
            </a:r>
            <a:r>
              <a:rPr lang="en-US" dirty="0"/>
              <a:t>:</a:t>
            </a:r>
          </a:p>
          <a:p>
            <a:pPr algn="just"/>
            <a:endParaRPr lang="en-US" dirty="0"/>
          </a:p>
          <a:p>
            <a:pPr marL="742950" indent="-742950" algn="just">
              <a:buFont typeface="Wingdings" panose="05000000000000000000" pitchFamily="2" charset="2"/>
              <a:buChar char="q"/>
            </a:pPr>
            <a:r>
              <a:rPr lang="en-US" b="1" dirty="0">
                <a:solidFill>
                  <a:srgbClr val="0070C0"/>
                </a:solidFill>
              </a:rPr>
              <a:t>CHE = 0,13% para </a:t>
            </a:r>
            <a:r>
              <a:rPr lang="en-US" b="1" dirty="0" err="1">
                <a:solidFill>
                  <a:srgbClr val="0070C0"/>
                </a:solidFill>
              </a:rPr>
              <a:t>transformadores</a:t>
            </a:r>
            <a:r>
              <a:rPr lang="en-US" b="1" dirty="0">
                <a:solidFill>
                  <a:srgbClr val="0070C0"/>
                </a:solidFill>
              </a:rPr>
              <a:t> </a:t>
            </a:r>
            <a:r>
              <a:rPr lang="en-US" b="1" dirty="0" err="1">
                <a:solidFill>
                  <a:srgbClr val="0070C0"/>
                </a:solidFill>
              </a:rPr>
              <a:t>nuevos</a:t>
            </a:r>
            <a:r>
              <a:rPr lang="en-US" b="1" dirty="0">
                <a:solidFill>
                  <a:srgbClr val="0070C0"/>
                </a:solidFill>
              </a:rPr>
              <a:t> y 1,5% para </a:t>
            </a:r>
            <a:r>
              <a:rPr lang="en-US" b="1" dirty="0" err="1">
                <a:solidFill>
                  <a:srgbClr val="0070C0"/>
                </a:solidFill>
              </a:rPr>
              <a:t>transformadores</a:t>
            </a:r>
            <a:r>
              <a:rPr lang="en-US" b="1" dirty="0">
                <a:solidFill>
                  <a:srgbClr val="0070C0"/>
                </a:solidFill>
              </a:rPr>
              <a:t> </a:t>
            </a:r>
            <a:r>
              <a:rPr lang="en-US" b="1" dirty="0" err="1">
                <a:solidFill>
                  <a:srgbClr val="0070C0"/>
                </a:solidFill>
              </a:rPr>
              <a:t>viejos</a:t>
            </a:r>
            <a:endParaRPr lang="en-US" b="1" dirty="0">
              <a:solidFill>
                <a:srgbClr val="0070C0"/>
              </a:solidFill>
            </a:endParaRPr>
          </a:p>
          <a:p>
            <a:pPr marL="742950" indent="-742950" algn="just">
              <a:buFont typeface="Wingdings" panose="05000000000000000000" pitchFamily="2" charset="2"/>
              <a:buChar char="q"/>
            </a:pPr>
            <a:endParaRPr lang="en-US" b="1" dirty="0">
              <a:solidFill>
                <a:srgbClr val="0070C0"/>
              </a:solidFill>
            </a:endParaRPr>
          </a:p>
          <a:p>
            <a:pPr marL="742950" indent="-742950" algn="just">
              <a:buFont typeface="Wingdings" panose="05000000000000000000" pitchFamily="2" charset="2"/>
              <a:buChar char="q"/>
            </a:pPr>
            <a:r>
              <a:rPr lang="en-US" b="1" dirty="0">
                <a:solidFill>
                  <a:srgbClr val="0070C0"/>
                </a:solidFill>
              </a:rPr>
              <a:t>CLE = 0,15% para </a:t>
            </a:r>
            <a:r>
              <a:rPr lang="en-US" b="1" dirty="0" err="1">
                <a:solidFill>
                  <a:srgbClr val="0070C0"/>
                </a:solidFill>
              </a:rPr>
              <a:t>transformadores</a:t>
            </a:r>
            <a:r>
              <a:rPr lang="en-US" b="1" dirty="0">
                <a:solidFill>
                  <a:srgbClr val="0070C0"/>
                </a:solidFill>
              </a:rPr>
              <a:t> </a:t>
            </a:r>
            <a:r>
              <a:rPr lang="en-US" b="1" dirty="0" err="1">
                <a:solidFill>
                  <a:srgbClr val="0070C0"/>
                </a:solidFill>
              </a:rPr>
              <a:t>nuevos</a:t>
            </a:r>
            <a:r>
              <a:rPr lang="en-US" b="1" dirty="0">
                <a:solidFill>
                  <a:srgbClr val="0070C0"/>
                </a:solidFill>
              </a:rPr>
              <a:t> y 1,5% para </a:t>
            </a:r>
            <a:r>
              <a:rPr lang="en-US" b="1" dirty="0" err="1">
                <a:solidFill>
                  <a:srgbClr val="0070C0"/>
                </a:solidFill>
              </a:rPr>
              <a:t>transformadores</a:t>
            </a:r>
            <a:r>
              <a:rPr lang="en-US" b="1" dirty="0">
                <a:solidFill>
                  <a:srgbClr val="0070C0"/>
                </a:solidFill>
              </a:rPr>
              <a:t> </a:t>
            </a:r>
            <a:r>
              <a:rPr lang="en-US" b="1" dirty="0" err="1">
                <a:solidFill>
                  <a:srgbClr val="0070C0"/>
                </a:solidFill>
              </a:rPr>
              <a:t>viejos</a:t>
            </a:r>
            <a:endParaRPr lang="en-US" b="1" dirty="0">
              <a:solidFill>
                <a:srgbClr val="0070C0"/>
              </a:solidFill>
            </a:endParaRPr>
          </a:p>
          <a:p>
            <a:pPr marL="742950" indent="-742950" algn="just">
              <a:buFont typeface="Wingdings" panose="05000000000000000000" pitchFamily="2" charset="2"/>
              <a:buChar char="q"/>
            </a:pPr>
            <a:endParaRPr lang="en-US" b="1" dirty="0">
              <a:solidFill>
                <a:srgbClr val="0070C0"/>
              </a:solidFill>
            </a:endParaRPr>
          </a:p>
          <a:p>
            <a:pPr marL="742950" indent="-742950" algn="just">
              <a:buFont typeface="Wingdings" panose="05000000000000000000" pitchFamily="2" charset="2"/>
              <a:buChar char="q"/>
            </a:pPr>
            <a:r>
              <a:rPr lang="en-US" b="1" dirty="0">
                <a:solidFill>
                  <a:srgbClr val="0070C0"/>
                </a:solidFill>
              </a:rPr>
              <a:t>CHL = 0,2% para </a:t>
            </a:r>
            <a:r>
              <a:rPr lang="en-US" b="1" dirty="0" err="1">
                <a:solidFill>
                  <a:srgbClr val="0070C0"/>
                </a:solidFill>
              </a:rPr>
              <a:t>transformadores</a:t>
            </a:r>
            <a:r>
              <a:rPr lang="en-US" b="1" dirty="0">
                <a:solidFill>
                  <a:srgbClr val="0070C0"/>
                </a:solidFill>
              </a:rPr>
              <a:t> </a:t>
            </a:r>
            <a:r>
              <a:rPr lang="en-US" b="1" dirty="0" err="1">
                <a:solidFill>
                  <a:srgbClr val="0070C0"/>
                </a:solidFill>
              </a:rPr>
              <a:t>nuevos</a:t>
            </a:r>
            <a:r>
              <a:rPr lang="en-US" b="1" dirty="0">
                <a:solidFill>
                  <a:srgbClr val="0070C0"/>
                </a:solidFill>
              </a:rPr>
              <a:t> y 1,5% para </a:t>
            </a:r>
            <a:r>
              <a:rPr lang="en-US" b="1" dirty="0" err="1">
                <a:solidFill>
                  <a:srgbClr val="0070C0"/>
                </a:solidFill>
              </a:rPr>
              <a:t>transformadores</a:t>
            </a:r>
            <a:r>
              <a:rPr lang="en-US" b="1" dirty="0">
                <a:solidFill>
                  <a:srgbClr val="0070C0"/>
                </a:solidFill>
              </a:rPr>
              <a:t> </a:t>
            </a:r>
            <a:r>
              <a:rPr lang="en-US" b="1" dirty="0" err="1">
                <a:solidFill>
                  <a:srgbClr val="0070C0"/>
                </a:solidFill>
              </a:rPr>
              <a:t>viejos</a:t>
            </a:r>
            <a:endParaRPr lang="en-US" b="1" dirty="0">
              <a:solidFill>
                <a:srgbClr val="0070C0"/>
              </a:solidFill>
            </a:endParaRPr>
          </a:p>
          <a:p>
            <a:pPr algn="just"/>
            <a:endParaRPr lang="en-US" dirty="0"/>
          </a:p>
        </p:txBody>
      </p:sp>
      <p:pic>
        <p:nvPicPr>
          <p:cNvPr id="4" name="Imagen 3"/>
          <p:cNvPicPr>
            <a:picLocks noChangeAspect="1"/>
          </p:cNvPicPr>
          <p:nvPr/>
        </p:nvPicPr>
        <p:blipFill>
          <a:blip r:embed="rId4"/>
          <a:stretch>
            <a:fillRect/>
          </a:stretch>
        </p:blipFill>
        <p:spPr>
          <a:xfrm>
            <a:off x="15984537" y="1471612"/>
            <a:ext cx="6672263" cy="1195388"/>
          </a:xfrm>
          <a:prstGeom prst="rect">
            <a:avLst/>
          </a:prstGeom>
        </p:spPr>
      </p:pic>
      <p:pic>
        <p:nvPicPr>
          <p:cNvPr id="5" name="Imagen 4"/>
          <p:cNvPicPr>
            <a:picLocks noChangeAspect="1"/>
          </p:cNvPicPr>
          <p:nvPr/>
        </p:nvPicPr>
        <p:blipFill>
          <a:blip r:embed="rId5"/>
          <a:stretch>
            <a:fillRect/>
          </a:stretch>
        </p:blipFill>
        <p:spPr>
          <a:xfrm>
            <a:off x="485774" y="5892800"/>
            <a:ext cx="11426826" cy="4775200"/>
          </a:xfrm>
          <a:prstGeom prst="rect">
            <a:avLst/>
          </a:prstGeom>
        </p:spPr>
      </p:pic>
      <p:sp>
        <p:nvSpPr>
          <p:cNvPr id="6" name="Rectángulo 5"/>
          <p:cNvSpPr/>
          <p:nvPr/>
        </p:nvSpPr>
        <p:spPr>
          <a:xfrm>
            <a:off x="1031874" y="11023600"/>
            <a:ext cx="10334626" cy="954107"/>
          </a:xfrm>
          <a:prstGeom prst="rect">
            <a:avLst/>
          </a:prstGeom>
        </p:spPr>
        <p:txBody>
          <a:bodyPr wrap="square">
            <a:spAutoFit/>
          </a:bodyPr>
          <a:lstStyle/>
          <a:p>
            <a:pPr algn="ctr"/>
            <a:r>
              <a:rPr lang="en-US" sz="2800" b="1" dirty="0" smtClean="0"/>
              <a:t>FIGURA 5.20 </a:t>
            </a:r>
            <a:r>
              <a:rPr lang="en-US" sz="2800" b="1" dirty="0" err="1" smtClean="0"/>
              <a:t>Circuito</a:t>
            </a:r>
            <a:r>
              <a:rPr lang="en-US" sz="2800" b="1" dirty="0" smtClean="0"/>
              <a:t> </a:t>
            </a:r>
            <a:r>
              <a:rPr lang="en-US" sz="2800" b="1" dirty="0" err="1" smtClean="0"/>
              <a:t>equivalente</a:t>
            </a:r>
            <a:r>
              <a:rPr lang="en-US" sz="2800" b="1" dirty="0" smtClean="0"/>
              <a:t> de la </a:t>
            </a:r>
            <a:r>
              <a:rPr lang="en-US" sz="2800" b="1" dirty="0" err="1" smtClean="0"/>
              <a:t>aislación</a:t>
            </a:r>
            <a:r>
              <a:rPr lang="en-US" sz="2800" b="1" dirty="0" smtClean="0"/>
              <a:t> </a:t>
            </a:r>
            <a:r>
              <a:rPr lang="en-US" sz="2800" b="1" dirty="0" err="1" smtClean="0"/>
              <a:t>eléctrico</a:t>
            </a:r>
            <a:r>
              <a:rPr lang="en-US" sz="2800" b="1" dirty="0" smtClean="0"/>
              <a:t> de </a:t>
            </a:r>
            <a:endParaRPr lang="en-US" sz="2800" b="1" dirty="0"/>
          </a:p>
          <a:p>
            <a:pPr algn="ctr"/>
            <a:r>
              <a:rPr lang="en-US" sz="2800" b="1" dirty="0" err="1"/>
              <a:t>transformador</a:t>
            </a:r>
            <a:r>
              <a:rPr lang="en-US" sz="2800" b="1" dirty="0"/>
              <a:t> de dos </a:t>
            </a:r>
            <a:r>
              <a:rPr lang="en-US" sz="2800" b="1" dirty="0" err="1"/>
              <a:t>devanados</a:t>
            </a:r>
            <a:r>
              <a:rPr lang="en-US" sz="2800" b="1" dirty="0"/>
              <a:t>.</a:t>
            </a:r>
          </a:p>
        </p:txBody>
      </p:sp>
    </p:spTree>
    <p:extLst>
      <p:ext uri="{BB962C8B-B14F-4D97-AF65-F5344CB8AC3E}">
        <p14:creationId xmlns:p14="http://schemas.microsoft.com/office/powerpoint/2010/main" val="886193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584200" y="755240"/>
            <a:ext cx="22987000" cy="7250126"/>
          </a:xfrm>
          <a:prstGeom prst="rect">
            <a:avLst/>
          </a:prstGeom>
        </p:spPr>
        <p:txBody>
          <a:bodyPr wrap="square">
            <a:spAutoFit/>
          </a:bodyPr>
          <a:lstStyle/>
          <a:p>
            <a:pPr algn="just"/>
            <a:r>
              <a:rPr lang="en-US" b="1" dirty="0"/>
              <a:t>5.6.10 </a:t>
            </a:r>
            <a:r>
              <a:rPr lang="en-US" b="1" dirty="0" err="1"/>
              <a:t>Análisis</a:t>
            </a:r>
            <a:r>
              <a:rPr lang="en-US" b="1" dirty="0"/>
              <a:t> de </a:t>
            </a:r>
            <a:r>
              <a:rPr lang="en-US" b="1" dirty="0" err="1"/>
              <a:t>respuesta</a:t>
            </a:r>
            <a:r>
              <a:rPr lang="en-US" b="1" dirty="0"/>
              <a:t> de </a:t>
            </a:r>
            <a:r>
              <a:rPr lang="en-US" b="1" dirty="0" err="1" smtClean="0"/>
              <a:t>frecuencia</a:t>
            </a:r>
            <a:endParaRPr lang="en-US" b="1" dirty="0" smtClean="0"/>
          </a:p>
          <a:p>
            <a:pPr algn="just"/>
            <a:endParaRPr lang="en-US" dirty="0"/>
          </a:p>
          <a:p>
            <a:pPr algn="just"/>
            <a:r>
              <a:rPr lang="en-US" dirty="0"/>
              <a:t>El </a:t>
            </a:r>
            <a:r>
              <a:rPr lang="en-US" dirty="0" err="1"/>
              <a:t>análisis</a:t>
            </a:r>
            <a:r>
              <a:rPr lang="en-US" dirty="0"/>
              <a:t> de </a:t>
            </a:r>
            <a:r>
              <a:rPr lang="en-US" dirty="0" err="1" smtClean="0"/>
              <a:t>respuesta</a:t>
            </a:r>
            <a:r>
              <a:rPr lang="en-US" dirty="0" smtClean="0"/>
              <a:t> de </a:t>
            </a:r>
            <a:r>
              <a:rPr lang="en-US" dirty="0" err="1" smtClean="0"/>
              <a:t>frecuencia</a:t>
            </a:r>
            <a:r>
              <a:rPr lang="en-US" dirty="0" smtClean="0"/>
              <a:t>-FRA- </a:t>
            </a:r>
            <a:r>
              <a:rPr lang="en-US" dirty="0"/>
              <a:t>o lo que </a:t>
            </a:r>
            <a:r>
              <a:rPr lang="en-US" dirty="0" err="1" smtClean="0"/>
              <a:t>llamamos</a:t>
            </a:r>
            <a:r>
              <a:rPr lang="en-US" dirty="0" smtClean="0"/>
              <a:t> </a:t>
            </a:r>
            <a:r>
              <a:rPr lang="en-US" dirty="0" err="1"/>
              <a:t>en</a:t>
            </a:r>
            <a:r>
              <a:rPr lang="en-US" dirty="0"/>
              <a:t> el campo de las </a:t>
            </a:r>
            <a:r>
              <a:rPr lang="en-US" dirty="0" err="1"/>
              <a:t>pruebas</a:t>
            </a:r>
            <a:r>
              <a:rPr lang="en-US" dirty="0"/>
              <a:t> </a:t>
            </a:r>
            <a:r>
              <a:rPr lang="en-US" dirty="0" smtClean="0"/>
              <a:t>de </a:t>
            </a:r>
            <a:r>
              <a:rPr lang="en-US" dirty="0" err="1" smtClean="0"/>
              <a:t>transformadores</a:t>
            </a:r>
            <a:r>
              <a:rPr lang="en-US" dirty="0" smtClean="0"/>
              <a:t> (</a:t>
            </a:r>
            <a:r>
              <a:rPr lang="en-US" dirty="0" err="1"/>
              <a:t>prueba</a:t>
            </a:r>
            <a:r>
              <a:rPr lang="en-US" dirty="0"/>
              <a:t> SFR) - </a:t>
            </a:r>
            <a:r>
              <a:rPr lang="en-US" dirty="0" err="1"/>
              <a:t>análisis</a:t>
            </a:r>
            <a:r>
              <a:rPr lang="en-US" dirty="0"/>
              <a:t> de </a:t>
            </a:r>
            <a:r>
              <a:rPr lang="en-US" dirty="0" err="1"/>
              <a:t>respuesta</a:t>
            </a:r>
            <a:r>
              <a:rPr lang="en-US" dirty="0"/>
              <a:t> </a:t>
            </a:r>
            <a:r>
              <a:rPr lang="en-US" dirty="0" smtClean="0"/>
              <a:t>de </a:t>
            </a:r>
            <a:r>
              <a:rPr lang="en-US" dirty="0" err="1" smtClean="0"/>
              <a:t>frecuencia</a:t>
            </a:r>
            <a:r>
              <a:rPr lang="en-US" dirty="0" smtClean="0"/>
              <a:t> de </a:t>
            </a:r>
            <a:r>
              <a:rPr lang="en-US" dirty="0" err="1" smtClean="0"/>
              <a:t>barrido</a:t>
            </a:r>
            <a:r>
              <a:rPr lang="en-US" dirty="0" smtClean="0"/>
              <a:t> - </a:t>
            </a:r>
            <a:r>
              <a:rPr lang="en-US" dirty="0" err="1" smtClean="0"/>
              <a:t>puede</a:t>
            </a:r>
            <a:r>
              <a:rPr lang="en-US" dirty="0" smtClean="0"/>
              <a:t> </a:t>
            </a:r>
            <a:r>
              <a:rPr lang="en-US" dirty="0" err="1" smtClean="0"/>
              <a:t>determinar</a:t>
            </a:r>
            <a:r>
              <a:rPr lang="en-US" dirty="0" smtClean="0"/>
              <a:t> </a:t>
            </a:r>
            <a:r>
              <a:rPr lang="en-US" dirty="0" err="1"/>
              <a:t>si</a:t>
            </a:r>
            <a:r>
              <a:rPr lang="en-US" dirty="0"/>
              <a:t> </a:t>
            </a:r>
            <a:r>
              <a:rPr lang="en-US" dirty="0" err="1"/>
              <a:t>los</a:t>
            </a:r>
            <a:r>
              <a:rPr lang="en-US" dirty="0"/>
              <a:t> </a:t>
            </a:r>
            <a:r>
              <a:rPr lang="en-US" dirty="0" err="1"/>
              <a:t>devanados</a:t>
            </a:r>
            <a:r>
              <a:rPr lang="en-US" dirty="0"/>
              <a:t> </a:t>
            </a:r>
            <a:r>
              <a:rPr lang="en-US" dirty="0" smtClean="0"/>
              <a:t>de un </a:t>
            </a:r>
            <a:r>
              <a:rPr lang="en-US" dirty="0" err="1" smtClean="0"/>
              <a:t>transformador</a:t>
            </a:r>
            <a:r>
              <a:rPr lang="en-US" dirty="0" smtClean="0"/>
              <a:t> </a:t>
            </a:r>
            <a:r>
              <a:rPr lang="en-US" dirty="0"/>
              <a:t>se </a:t>
            </a:r>
            <a:r>
              <a:rPr lang="en-US" dirty="0" err="1" smtClean="0"/>
              <a:t>han</a:t>
            </a:r>
            <a:r>
              <a:rPr lang="en-US" dirty="0" smtClean="0"/>
              <a:t> </a:t>
            </a:r>
            <a:r>
              <a:rPr lang="en-US" dirty="0" err="1" smtClean="0"/>
              <a:t>movido</a:t>
            </a:r>
            <a:r>
              <a:rPr lang="en-US" dirty="0" smtClean="0"/>
              <a:t> o </a:t>
            </a:r>
            <a:r>
              <a:rPr lang="en-US" dirty="0" err="1"/>
              <a:t>cambiado</a:t>
            </a:r>
            <a:r>
              <a:rPr lang="en-US" dirty="0" smtClean="0"/>
              <a:t>. </a:t>
            </a:r>
            <a:r>
              <a:rPr lang="en-US" dirty="0" err="1" smtClean="0"/>
              <a:t>Puede</a:t>
            </a:r>
            <a:r>
              <a:rPr lang="en-US" dirty="0" smtClean="0"/>
              <a:t> </a:t>
            </a:r>
            <a:r>
              <a:rPr lang="en-US" dirty="0" err="1" smtClean="0"/>
              <a:t>completarse</a:t>
            </a:r>
            <a:r>
              <a:rPr lang="en-US" dirty="0" smtClean="0"/>
              <a:t> </a:t>
            </a:r>
            <a:r>
              <a:rPr lang="en-US" dirty="0" err="1" smtClean="0"/>
              <a:t>como</a:t>
            </a:r>
            <a:r>
              <a:rPr lang="en-US" dirty="0" smtClean="0"/>
              <a:t> </a:t>
            </a:r>
            <a:r>
              <a:rPr lang="en-US" dirty="0" err="1" smtClean="0"/>
              <a:t>una</a:t>
            </a:r>
            <a:r>
              <a:rPr lang="en-US" dirty="0" smtClean="0"/>
              <a:t> </a:t>
            </a:r>
            <a:r>
              <a:rPr lang="en-US" dirty="0" err="1" smtClean="0"/>
              <a:t>prueba</a:t>
            </a:r>
            <a:r>
              <a:rPr lang="en-US" dirty="0" smtClean="0"/>
              <a:t> de </a:t>
            </a:r>
            <a:r>
              <a:rPr lang="en-US" dirty="0" err="1" smtClean="0"/>
              <a:t>fábrica</a:t>
            </a:r>
            <a:r>
              <a:rPr lang="en-US" dirty="0" smtClean="0"/>
              <a:t> antes del </a:t>
            </a:r>
            <a:r>
              <a:rPr lang="en-US" dirty="0" err="1" smtClean="0"/>
              <a:t>envío</a:t>
            </a:r>
            <a:r>
              <a:rPr lang="en-US" dirty="0" smtClean="0"/>
              <a:t> </a:t>
            </a:r>
            <a:r>
              <a:rPr lang="en-US" dirty="0"/>
              <a:t>y </a:t>
            </a:r>
            <a:r>
              <a:rPr lang="en-US" dirty="0" err="1"/>
              <a:t>repetirse</a:t>
            </a:r>
            <a:r>
              <a:rPr lang="en-US" dirty="0"/>
              <a:t> </a:t>
            </a:r>
            <a:r>
              <a:rPr lang="en-US" dirty="0" err="1" smtClean="0"/>
              <a:t>después</a:t>
            </a:r>
            <a:r>
              <a:rPr lang="en-US" dirty="0" smtClean="0"/>
              <a:t> de que el </a:t>
            </a:r>
            <a:r>
              <a:rPr lang="en-US" dirty="0" err="1"/>
              <a:t>transformador</a:t>
            </a:r>
            <a:r>
              <a:rPr lang="en-US" dirty="0"/>
              <a:t> se </a:t>
            </a:r>
            <a:r>
              <a:rPr lang="en-US" dirty="0" err="1"/>
              <a:t>reciba</a:t>
            </a:r>
            <a:r>
              <a:rPr lang="en-US" dirty="0"/>
              <a:t> </a:t>
            </a:r>
            <a:r>
              <a:rPr lang="en-US" dirty="0" err="1"/>
              <a:t>en</a:t>
            </a:r>
            <a:r>
              <a:rPr lang="en-US" dirty="0"/>
              <a:t> el </a:t>
            </a:r>
            <a:r>
              <a:rPr lang="en-US" dirty="0" err="1"/>
              <a:t>lugar</a:t>
            </a:r>
            <a:r>
              <a:rPr lang="en-US" dirty="0"/>
              <a:t> para </a:t>
            </a:r>
            <a:r>
              <a:rPr lang="en-US" dirty="0" err="1"/>
              <a:t>determinar</a:t>
            </a:r>
            <a:r>
              <a:rPr lang="en-US" dirty="0"/>
              <a:t> </a:t>
            </a:r>
            <a:r>
              <a:rPr lang="en-US" dirty="0" err="1"/>
              <a:t>si</a:t>
            </a:r>
            <a:r>
              <a:rPr lang="en-US" dirty="0"/>
              <a:t> </a:t>
            </a:r>
            <a:r>
              <a:rPr lang="en-US" dirty="0" err="1"/>
              <a:t>los</a:t>
            </a:r>
            <a:r>
              <a:rPr lang="en-US" dirty="0"/>
              <a:t> </a:t>
            </a:r>
            <a:r>
              <a:rPr lang="en-US" dirty="0" err="1" smtClean="0"/>
              <a:t>devanados</a:t>
            </a:r>
            <a:r>
              <a:rPr lang="en-US" dirty="0" smtClean="0"/>
              <a:t> se </a:t>
            </a:r>
            <a:r>
              <a:rPr lang="en-US" dirty="0" err="1" smtClean="0"/>
              <a:t>han</a:t>
            </a:r>
            <a:r>
              <a:rPr lang="en-US" dirty="0" smtClean="0"/>
              <a:t> </a:t>
            </a:r>
            <a:r>
              <a:rPr lang="en-US" dirty="0" err="1" smtClean="0"/>
              <a:t>dañado</a:t>
            </a:r>
            <a:r>
              <a:rPr lang="en-US" dirty="0" smtClean="0"/>
              <a:t> o </a:t>
            </a:r>
            <a:r>
              <a:rPr lang="en-US" dirty="0" err="1" smtClean="0"/>
              <a:t>desplazado</a:t>
            </a:r>
            <a:r>
              <a:rPr lang="en-US" dirty="0" smtClean="0"/>
              <a:t> </a:t>
            </a:r>
            <a:r>
              <a:rPr lang="en-US" dirty="0" err="1" smtClean="0"/>
              <a:t>durante</a:t>
            </a:r>
            <a:r>
              <a:rPr lang="en-US" dirty="0" smtClean="0"/>
              <a:t> el </a:t>
            </a:r>
            <a:r>
              <a:rPr lang="en-US" dirty="0" err="1" smtClean="0"/>
              <a:t>envío</a:t>
            </a:r>
            <a:r>
              <a:rPr lang="en-US" dirty="0"/>
              <a:t>. </a:t>
            </a:r>
          </a:p>
          <a:p>
            <a:pPr algn="just"/>
            <a:r>
              <a:rPr lang="en-US" dirty="0" err="1"/>
              <a:t>Esta</a:t>
            </a:r>
            <a:r>
              <a:rPr lang="en-US" dirty="0"/>
              <a:t> </a:t>
            </a:r>
            <a:r>
              <a:rPr lang="en-US" dirty="0" err="1"/>
              <a:t>prueba</a:t>
            </a:r>
            <a:r>
              <a:rPr lang="en-US" dirty="0"/>
              <a:t> </a:t>
            </a:r>
            <a:r>
              <a:rPr lang="en-US" dirty="0" err="1"/>
              <a:t>también</a:t>
            </a:r>
            <a:r>
              <a:rPr lang="en-US" dirty="0"/>
              <a:t> </a:t>
            </a:r>
            <a:r>
              <a:rPr lang="en-US" dirty="0" err="1"/>
              <a:t>es</a:t>
            </a:r>
            <a:r>
              <a:rPr lang="en-US" dirty="0"/>
              <a:t> </a:t>
            </a:r>
            <a:r>
              <a:rPr lang="en-US" dirty="0" err="1"/>
              <a:t>útil</a:t>
            </a:r>
            <a:r>
              <a:rPr lang="en-US" dirty="0"/>
              <a:t> </a:t>
            </a:r>
            <a:r>
              <a:rPr lang="en-US" dirty="0" err="1"/>
              <a:t>si</a:t>
            </a:r>
            <a:r>
              <a:rPr lang="en-US" dirty="0"/>
              <a:t> </a:t>
            </a:r>
            <a:r>
              <a:rPr lang="en-US" dirty="0" smtClean="0"/>
              <a:t>ha </a:t>
            </a:r>
            <a:r>
              <a:rPr lang="en-US" dirty="0" err="1" smtClean="0"/>
              <a:t>actuado</a:t>
            </a:r>
            <a:r>
              <a:rPr lang="en-US" dirty="0" smtClean="0"/>
              <a:t> un </a:t>
            </a:r>
            <a:r>
              <a:rPr lang="en-US" dirty="0" err="1" smtClean="0"/>
              <a:t>relé</a:t>
            </a:r>
            <a:r>
              <a:rPr lang="en-US" dirty="0" smtClean="0"/>
              <a:t> de </a:t>
            </a:r>
            <a:r>
              <a:rPr lang="en-US" dirty="0" err="1" smtClean="0"/>
              <a:t>protección</a:t>
            </a:r>
            <a:r>
              <a:rPr lang="en-US" dirty="0" smtClean="0"/>
              <a:t> </a:t>
            </a:r>
            <a:r>
              <a:rPr lang="en-US" dirty="0"/>
              <a:t>o </a:t>
            </a:r>
            <a:r>
              <a:rPr lang="en-US" dirty="0" err="1"/>
              <a:t>si</a:t>
            </a:r>
            <a:r>
              <a:rPr lang="en-US" dirty="0"/>
              <a:t> se </a:t>
            </a:r>
            <a:r>
              <a:rPr lang="en-US" dirty="0" smtClean="0"/>
              <a:t>ha </a:t>
            </a:r>
            <a:r>
              <a:rPr lang="en-US" dirty="0" err="1" smtClean="0"/>
              <a:t>producido</a:t>
            </a:r>
            <a:r>
              <a:rPr lang="en-US" dirty="0" smtClean="0"/>
              <a:t> </a:t>
            </a:r>
            <a:r>
              <a:rPr lang="en-US" dirty="0" err="1"/>
              <a:t>una</a:t>
            </a:r>
            <a:r>
              <a:rPr lang="en-US" dirty="0"/>
              <a:t> </a:t>
            </a:r>
            <a:r>
              <a:rPr lang="en-US" dirty="0" err="1"/>
              <a:t>falla</a:t>
            </a:r>
            <a:r>
              <a:rPr lang="en-US" dirty="0" smtClean="0"/>
              <a:t>, un </a:t>
            </a:r>
            <a:r>
              <a:rPr lang="en-US" dirty="0" err="1" smtClean="0"/>
              <a:t>cortocircuito</a:t>
            </a:r>
            <a:r>
              <a:rPr lang="en-US" dirty="0" smtClean="0"/>
              <a:t> </a:t>
            </a:r>
            <a:r>
              <a:rPr lang="en-US" dirty="0"/>
              <a:t>o </a:t>
            </a:r>
            <a:r>
              <a:rPr lang="en-US" dirty="0" err="1" smtClean="0"/>
              <a:t>una</a:t>
            </a:r>
            <a:r>
              <a:rPr lang="en-US" dirty="0" smtClean="0"/>
              <a:t> </a:t>
            </a:r>
            <a:r>
              <a:rPr lang="en-US" dirty="0" err="1"/>
              <a:t>falla</a:t>
            </a:r>
            <a:r>
              <a:rPr lang="en-US" dirty="0"/>
              <a:t> a </a:t>
            </a:r>
            <a:r>
              <a:rPr lang="en-US" dirty="0" err="1"/>
              <a:t>tierra</a:t>
            </a:r>
            <a:r>
              <a:rPr lang="en-US" dirty="0"/>
              <a:t>. </a:t>
            </a:r>
            <a:r>
              <a:rPr lang="en-US" dirty="0" err="1"/>
              <a:t>Generalmente</a:t>
            </a:r>
            <a:r>
              <a:rPr lang="en-US" dirty="0"/>
              <a:t> se </a:t>
            </a:r>
            <a:r>
              <a:rPr lang="en-US" dirty="0" err="1"/>
              <a:t>coloca</a:t>
            </a:r>
            <a:r>
              <a:rPr lang="en-US" dirty="0"/>
              <a:t> </a:t>
            </a:r>
            <a:r>
              <a:rPr lang="en-US" dirty="0" err="1"/>
              <a:t>una</a:t>
            </a:r>
            <a:r>
              <a:rPr lang="en-US" dirty="0"/>
              <a:t> </a:t>
            </a:r>
            <a:r>
              <a:rPr lang="en-US" dirty="0" err="1"/>
              <a:t>frecuencia</a:t>
            </a:r>
            <a:r>
              <a:rPr lang="en-US" dirty="0"/>
              <a:t> de </a:t>
            </a:r>
            <a:r>
              <a:rPr lang="en-US" dirty="0" err="1" smtClean="0"/>
              <a:t>barrido</a:t>
            </a:r>
            <a:r>
              <a:rPr lang="en-US" dirty="0" smtClean="0"/>
              <a:t> </a:t>
            </a:r>
            <a:r>
              <a:rPr lang="en-US" dirty="0" err="1"/>
              <a:t>en</a:t>
            </a:r>
            <a:r>
              <a:rPr lang="en-US" dirty="0"/>
              <a:t> </a:t>
            </a:r>
            <a:r>
              <a:rPr lang="en-US" dirty="0" err="1"/>
              <a:t>cada</a:t>
            </a:r>
            <a:r>
              <a:rPr lang="en-US" dirty="0"/>
              <a:t> </a:t>
            </a:r>
            <a:r>
              <a:rPr lang="en-US" dirty="0" err="1"/>
              <a:t>uno</a:t>
            </a:r>
            <a:r>
              <a:rPr lang="en-US" dirty="0"/>
              <a:t> de </a:t>
            </a:r>
            <a:r>
              <a:rPr lang="en-US" dirty="0" err="1"/>
              <a:t>los</a:t>
            </a:r>
            <a:r>
              <a:rPr lang="en-US" dirty="0"/>
              <a:t> </a:t>
            </a:r>
            <a:r>
              <a:rPr lang="en-US" dirty="0" err="1"/>
              <a:t>devanados</a:t>
            </a:r>
            <a:r>
              <a:rPr lang="en-US" dirty="0"/>
              <a:t> </a:t>
            </a:r>
            <a:r>
              <a:rPr lang="en-US" dirty="0" smtClean="0"/>
              <a:t>de </a:t>
            </a:r>
            <a:r>
              <a:rPr lang="en-US" dirty="0" err="1" smtClean="0"/>
              <a:t>alta</a:t>
            </a:r>
            <a:r>
              <a:rPr lang="en-US" dirty="0" smtClean="0"/>
              <a:t> </a:t>
            </a:r>
            <a:r>
              <a:rPr lang="en-US" dirty="0" err="1"/>
              <a:t>tensión</a:t>
            </a:r>
            <a:r>
              <a:rPr lang="en-US" dirty="0"/>
              <a:t> y la </a:t>
            </a:r>
            <a:r>
              <a:rPr lang="en-US" dirty="0" err="1"/>
              <a:t>señal</a:t>
            </a:r>
            <a:r>
              <a:rPr lang="en-US" dirty="0"/>
              <a:t> </a:t>
            </a:r>
            <a:r>
              <a:rPr lang="en-US" dirty="0" smtClean="0"/>
              <a:t>se </a:t>
            </a:r>
            <a:r>
              <a:rPr lang="en-US" dirty="0" err="1" smtClean="0"/>
              <a:t>detecta</a:t>
            </a:r>
            <a:r>
              <a:rPr lang="en-US" dirty="0" smtClean="0"/>
              <a:t> </a:t>
            </a:r>
            <a:r>
              <a:rPr lang="en-US" dirty="0" err="1" smtClean="0"/>
              <a:t>en</a:t>
            </a:r>
            <a:r>
              <a:rPr lang="en-US" dirty="0" smtClean="0"/>
              <a:t> </a:t>
            </a:r>
            <a:r>
              <a:rPr lang="en-US" dirty="0" err="1" smtClean="0"/>
              <a:t>los</a:t>
            </a:r>
            <a:r>
              <a:rPr lang="en-US" dirty="0" smtClean="0"/>
              <a:t> </a:t>
            </a:r>
            <a:r>
              <a:rPr lang="en-US" dirty="0" err="1" smtClean="0"/>
              <a:t>devanados</a:t>
            </a:r>
            <a:r>
              <a:rPr lang="en-US" dirty="0" smtClean="0"/>
              <a:t> de </a:t>
            </a:r>
            <a:r>
              <a:rPr lang="en-US" dirty="0" err="1" smtClean="0"/>
              <a:t>baja</a:t>
            </a:r>
            <a:r>
              <a:rPr lang="en-US" dirty="0" smtClean="0"/>
              <a:t> </a:t>
            </a:r>
            <a:r>
              <a:rPr lang="en-US" dirty="0" err="1" smtClean="0"/>
              <a:t>tensión</a:t>
            </a:r>
            <a:r>
              <a:rPr lang="en-US" dirty="0" smtClean="0"/>
              <a:t>. </a:t>
            </a:r>
            <a:r>
              <a:rPr lang="en-US" dirty="0" err="1" smtClean="0"/>
              <a:t>Esto</a:t>
            </a:r>
            <a:r>
              <a:rPr lang="en-US" dirty="0" smtClean="0"/>
              <a:t> </a:t>
            </a:r>
            <a:r>
              <a:rPr lang="en-US" dirty="0" err="1" smtClean="0"/>
              <a:t>proporciona</a:t>
            </a:r>
            <a:r>
              <a:rPr lang="en-US" dirty="0" smtClean="0"/>
              <a:t> </a:t>
            </a:r>
            <a:r>
              <a:rPr lang="en-US" dirty="0" err="1"/>
              <a:t>una</a:t>
            </a:r>
            <a:r>
              <a:rPr lang="en-US" dirty="0"/>
              <a:t> </a:t>
            </a:r>
            <a:r>
              <a:rPr lang="en-US" dirty="0" err="1"/>
              <a:t>imagen</a:t>
            </a:r>
            <a:r>
              <a:rPr lang="en-US" dirty="0"/>
              <a:t> de la </a:t>
            </a:r>
            <a:r>
              <a:rPr lang="en-US" dirty="0" err="1"/>
              <a:t>función</a:t>
            </a:r>
            <a:r>
              <a:rPr lang="en-US" dirty="0"/>
              <a:t> de </a:t>
            </a:r>
            <a:r>
              <a:rPr lang="en-US" dirty="0" err="1"/>
              <a:t>transferencia</a:t>
            </a:r>
            <a:r>
              <a:rPr lang="en-US" dirty="0"/>
              <a:t> de </a:t>
            </a:r>
            <a:r>
              <a:rPr lang="en-US" dirty="0" err="1" smtClean="0"/>
              <a:t>frecuencia</a:t>
            </a:r>
            <a:r>
              <a:rPr lang="en-US" dirty="0" smtClean="0"/>
              <a:t> </a:t>
            </a:r>
            <a:r>
              <a:rPr lang="en-US" dirty="0"/>
              <a:t>de </a:t>
            </a:r>
            <a:r>
              <a:rPr lang="en-US" dirty="0" err="1"/>
              <a:t>los</a:t>
            </a:r>
            <a:r>
              <a:rPr lang="en-US" dirty="0"/>
              <a:t> </a:t>
            </a:r>
            <a:r>
              <a:rPr lang="en-US" dirty="0" err="1"/>
              <a:t>devanados</a:t>
            </a:r>
            <a:r>
              <a:rPr lang="en-US" dirty="0"/>
              <a:t>. Si </a:t>
            </a:r>
            <a:r>
              <a:rPr lang="en-US" dirty="0" err="1"/>
              <a:t>los</a:t>
            </a:r>
            <a:r>
              <a:rPr lang="en-US" dirty="0"/>
              <a:t> </a:t>
            </a:r>
            <a:r>
              <a:rPr lang="en-US" dirty="0" err="1" smtClean="0"/>
              <a:t>devanados</a:t>
            </a:r>
            <a:r>
              <a:rPr lang="en-US" dirty="0" smtClean="0"/>
              <a:t> se </a:t>
            </a:r>
            <a:r>
              <a:rPr lang="en-US" dirty="0" err="1" smtClean="0"/>
              <a:t>han</a:t>
            </a:r>
            <a:r>
              <a:rPr lang="en-US" dirty="0" smtClean="0"/>
              <a:t> </a:t>
            </a:r>
            <a:r>
              <a:rPr lang="en-US" dirty="0" err="1" smtClean="0"/>
              <a:t>desplazado</a:t>
            </a:r>
            <a:r>
              <a:rPr lang="en-US" dirty="0" smtClean="0"/>
              <a:t> </a:t>
            </a:r>
            <a:r>
              <a:rPr lang="en-US" dirty="0"/>
              <a:t>o </a:t>
            </a:r>
            <a:r>
              <a:rPr lang="en-US" dirty="0" err="1"/>
              <a:t>desplazado</a:t>
            </a:r>
            <a:r>
              <a:rPr lang="en-US" dirty="0"/>
              <a:t>, </a:t>
            </a:r>
            <a:r>
              <a:rPr lang="en-US" dirty="0" err="1"/>
              <a:t>los</a:t>
            </a:r>
            <a:r>
              <a:rPr lang="en-US" dirty="0"/>
              <a:t> </a:t>
            </a:r>
            <a:r>
              <a:rPr lang="en-US" dirty="0" err="1" smtClean="0"/>
              <a:t>resultados</a:t>
            </a:r>
            <a:r>
              <a:rPr lang="en-US" dirty="0" smtClean="0"/>
              <a:t> de las </a:t>
            </a:r>
            <a:r>
              <a:rPr lang="en-US" dirty="0" err="1" smtClean="0"/>
              <a:t>pruebas</a:t>
            </a:r>
            <a:r>
              <a:rPr lang="en-US" dirty="0" smtClean="0"/>
              <a:t> </a:t>
            </a:r>
            <a:r>
              <a:rPr lang="en-US" dirty="0" err="1" smtClean="0"/>
              <a:t>diferirán</a:t>
            </a:r>
            <a:r>
              <a:rPr lang="en-US" dirty="0" smtClean="0"/>
              <a:t> </a:t>
            </a:r>
            <a:r>
              <a:rPr lang="en-US" dirty="0" err="1"/>
              <a:t>notablemente</a:t>
            </a:r>
            <a:r>
              <a:rPr lang="en-US" dirty="0"/>
              <a:t> de </a:t>
            </a:r>
            <a:r>
              <a:rPr lang="en-US" dirty="0" smtClean="0"/>
              <a:t>las </a:t>
            </a:r>
            <a:r>
              <a:rPr lang="en-US" dirty="0" err="1" smtClean="0"/>
              <a:t>pruebas</a:t>
            </a:r>
            <a:r>
              <a:rPr lang="en-US" dirty="0" smtClean="0"/>
              <a:t> </a:t>
            </a:r>
            <a:r>
              <a:rPr lang="en-US" dirty="0" err="1" smtClean="0"/>
              <a:t>anteriores</a:t>
            </a:r>
            <a:r>
              <a:rPr lang="en-US" dirty="0" smtClean="0"/>
              <a:t>. Los </a:t>
            </a:r>
            <a:r>
              <a:rPr lang="en-US" dirty="0" err="1" smtClean="0"/>
              <a:t>resultados</a:t>
            </a:r>
            <a:r>
              <a:rPr lang="en-US" dirty="0" smtClean="0"/>
              <a:t> </a:t>
            </a:r>
            <a:r>
              <a:rPr lang="en-US" dirty="0"/>
              <a:t>de las </a:t>
            </a:r>
            <a:r>
              <a:rPr lang="en-US" dirty="0" err="1"/>
              <a:t>pruebas</a:t>
            </a:r>
            <a:r>
              <a:rPr lang="en-US" dirty="0"/>
              <a:t> </a:t>
            </a:r>
            <a:r>
              <a:rPr lang="en-US" dirty="0" smtClean="0"/>
              <a:t>se </a:t>
            </a:r>
            <a:r>
              <a:rPr lang="en-US" dirty="0" err="1" smtClean="0"/>
              <a:t>guardan</a:t>
            </a:r>
            <a:r>
              <a:rPr lang="en-US" dirty="0" smtClean="0"/>
              <a:t> </a:t>
            </a:r>
            <a:r>
              <a:rPr lang="en-US" dirty="0" err="1" smtClean="0"/>
              <a:t>en</a:t>
            </a:r>
            <a:r>
              <a:rPr lang="en-US" dirty="0" smtClean="0"/>
              <a:t> </a:t>
            </a:r>
            <a:r>
              <a:rPr lang="en-US" dirty="0" err="1" smtClean="0"/>
              <a:t>archivos</a:t>
            </a:r>
            <a:r>
              <a:rPr lang="en-US" dirty="0" smtClean="0"/>
              <a:t> de </a:t>
            </a:r>
            <a:r>
              <a:rPr lang="en-US" dirty="0" err="1" smtClean="0"/>
              <a:t>historial</a:t>
            </a:r>
            <a:r>
              <a:rPr lang="en-US" dirty="0" smtClean="0"/>
              <a:t> del </a:t>
            </a:r>
            <a:r>
              <a:rPr lang="en-US" dirty="0" err="1"/>
              <a:t>transformador</a:t>
            </a:r>
            <a:r>
              <a:rPr lang="en-US" dirty="0"/>
              <a:t> para </a:t>
            </a:r>
            <a:r>
              <a:rPr lang="en-US" dirty="0" err="1"/>
              <a:t>poder</a:t>
            </a:r>
            <a:r>
              <a:rPr lang="en-US" dirty="0"/>
              <a:t> </a:t>
            </a:r>
            <a:r>
              <a:rPr lang="en-US" dirty="0" err="1"/>
              <a:t>compararlos</a:t>
            </a:r>
            <a:r>
              <a:rPr lang="en-US" dirty="0"/>
              <a:t> con </a:t>
            </a:r>
            <a:r>
              <a:rPr lang="en-US" dirty="0" err="1"/>
              <a:t>pruebas</a:t>
            </a:r>
            <a:r>
              <a:rPr lang="en-US" dirty="0"/>
              <a:t> </a:t>
            </a:r>
            <a:r>
              <a:rPr lang="en-US" dirty="0" err="1" smtClean="0"/>
              <a:t>posteriores</a:t>
            </a:r>
            <a:r>
              <a:rPr lang="en-US" dirty="0"/>
              <a:t>. Los </a:t>
            </a:r>
            <a:r>
              <a:rPr lang="en-US" dirty="0" err="1" smtClean="0"/>
              <a:t>resultados</a:t>
            </a:r>
            <a:r>
              <a:rPr lang="en-US" dirty="0" smtClean="0"/>
              <a:t> se </a:t>
            </a:r>
            <a:r>
              <a:rPr lang="en-US" dirty="0" err="1" smtClean="0"/>
              <a:t>determinan</a:t>
            </a:r>
            <a:r>
              <a:rPr lang="en-US" dirty="0" smtClean="0"/>
              <a:t> </a:t>
            </a:r>
            <a:r>
              <a:rPr lang="en-US" dirty="0" err="1" smtClean="0"/>
              <a:t>por</a:t>
            </a:r>
            <a:r>
              <a:rPr lang="en-US" dirty="0" smtClean="0"/>
              <a:t> </a:t>
            </a:r>
            <a:r>
              <a:rPr lang="en-US" dirty="0" err="1" smtClean="0"/>
              <a:t>comparación</a:t>
            </a:r>
            <a:r>
              <a:rPr lang="en-US" dirty="0" smtClean="0"/>
              <a:t> con la </a:t>
            </a:r>
            <a:r>
              <a:rPr lang="en-US" dirty="0" err="1" smtClean="0"/>
              <a:t>línea</a:t>
            </a:r>
            <a:r>
              <a:rPr lang="en-US" dirty="0" smtClean="0"/>
              <a:t> de base o </a:t>
            </a:r>
            <a:r>
              <a:rPr lang="en-US" dirty="0" err="1" smtClean="0"/>
              <a:t>mediciones</a:t>
            </a:r>
            <a:r>
              <a:rPr lang="en-US" dirty="0" smtClean="0"/>
              <a:t> </a:t>
            </a:r>
            <a:r>
              <a:rPr lang="en-US" dirty="0" err="1" smtClean="0"/>
              <a:t>anteriores</a:t>
            </a:r>
            <a:r>
              <a:rPr lang="en-US" dirty="0" smtClean="0"/>
              <a:t> o </a:t>
            </a:r>
            <a:r>
              <a:rPr lang="en-US" dirty="0" err="1" smtClean="0"/>
              <a:t>por</a:t>
            </a:r>
            <a:r>
              <a:rPr lang="en-US" dirty="0" smtClean="0"/>
              <a:t> </a:t>
            </a:r>
            <a:r>
              <a:rPr lang="es-ES" dirty="0" smtClean="0"/>
              <a:t>comparación con unidades de diseño y construcción similares</a:t>
            </a:r>
            <a:r>
              <a:rPr lang="es-ES" dirty="0"/>
              <a:t>.</a:t>
            </a:r>
            <a:endParaRPr lang="en-US" dirty="0"/>
          </a:p>
        </p:txBody>
      </p:sp>
    </p:spTree>
    <p:extLst>
      <p:ext uri="{BB962C8B-B14F-4D97-AF65-F5344CB8AC3E}">
        <p14:creationId xmlns:p14="http://schemas.microsoft.com/office/powerpoint/2010/main" val="177681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2600" y="423443"/>
            <a:ext cx="23088600" cy="11654922"/>
          </a:xfrm>
          <a:prstGeom prst="rect">
            <a:avLst/>
          </a:prstGeom>
        </p:spPr>
        <p:txBody>
          <a:bodyPr wrap="square">
            <a:spAutoFit/>
          </a:bodyPr>
          <a:lstStyle/>
          <a:p>
            <a:pPr algn="just"/>
            <a:r>
              <a:rPr lang="en-US" b="1" dirty="0" smtClean="0"/>
              <a:t>5.6.11 </a:t>
            </a:r>
            <a:r>
              <a:rPr lang="en-US" b="1" dirty="0" err="1" smtClean="0"/>
              <a:t>Medición</a:t>
            </a:r>
            <a:r>
              <a:rPr lang="en-US" b="1" dirty="0" smtClean="0"/>
              <a:t> </a:t>
            </a:r>
            <a:r>
              <a:rPr lang="en-US" b="1" dirty="0"/>
              <a:t>de </a:t>
            </a:r>
            <a:r>
              <a:rPr lang="en-US" b="1" dirty="0" err="1"/>
              <a:t>descargas</a:t>
            </a:r>
            <a:r>
              <a:rPr lang="en-US" b="1" dirty="0"/>
              <a:t> </a:t>
            </a:r>
            <a:r>
              <a:rPr lang="en-US" b="1" dirty="0" err="1" smtClean="0"/>
              <a:t>parciales</a:t>
            </a:r>
            <a:endParaRPr lang="en-US" b="1" dirty="0" smtClean="0"/>
          </a:p>
          <a:p>
            <a:pPr algn="just"/>
            <a:endParaRPr lang="en-US" dirty="0"/>
          </a:p>
          <a:p>
            <a:pPr algn="just"/>
            <a:r>
              <a:rPr lang="en-US" dirty="0"/>
              <a:t>El </a:t>
            </a:r>
            <a:r>
              <a:rPr lang="en-US" dirty="0" err="1"/>
              <a:t>propósito</a:t>
            </a:r>
            <a:r>
              <a:rPr lang="en-US" dirty="0"/>
              <a:t> </a:t>
            </a:r>
            <a:r>
              <a:rPr lang="en-US" dirty="0" smtClean="0"/>
              <a:t>de </a:t>
            </a:r>
            <a:r>
              <a:rPr lang="en-US" dirty="0" err="1" smtClean="0"/>
              <a:t>esta</a:t>
            </a:r>
            <a:r>
              <a:rPr lang="en-US" dirty="0" smtClean="0"/>
              <a:t> </a:t>
            </a:r>
            <a:r>
              <a:rPr lang="en-US" dirty="0" err="1" smtClean="0"/>
              <a:t>prueba</a:t>
            </a:r>
            <a:r>
              <a:rPr lang="en-US" dirty="0" smtClean="0"/>
              <a:t> </a:t>
            </a:r>
            <a:r>
              <a:rPr lang="en-US" dirty="0" err="1" smtClean="0"/>
              <a:t>es</a:t>
            </a:r>
            <a:r>
              <a:rPr lang="en-US" dirty="0" smtClean="0"/>
              <a:t> </a:t>
            </a:r>
            <a:r>
              <a:rPr lang="en-US" dirty="0" err="1" smtClean="0"/>
              <a:t>medir</a:t>
            </a:r>
            <a:r>
              <a:rPr lang="en-US" dirty="0" smtClean="0"/>
              <a:t> las </a:t>
            </a:r>
            <a:r>
              <a:rPr lang="en-US" dirty="0" err="1" smtClean="0"/>
              <a:t>descargas</a:t>
            </a:r>
            <a:r>
              <a:rPr lang="en-US" dirty="0" smtClean="0"/>
              <a:t> </a:t>
            </a:r>
            <a:r>
              <a:rPr lang="en-US" dirty="0" err="1" smtClean="0"/>
              <a:t>parciales</a:t>
            </a:r>
            <a:r>
              <a:rPr lang="en-US" dirty="0" smtClean="0"/>
              <a:t> </a:t>
            </a:r>
            <a:r>
              <a:rPr lang="en-US" dirty="0" err="1" smtClean="0"/>
              <a:t>en</a:t>
            </a:r>
            <a:r>
              <a:rPr lang="en-US" dirty="0" smtClean="0"/>
              <a:t> </a:t>
            </a:r>
            <a:r>
              <a:rPr lang="en-US" dirty="0"/>
              <a:t>el </a:t>
            </a:r>
            <a:r>
              <a:rPr lang="en-US" dirty="0" err="1" smtClean="0"/>
              <a:t>objeto</a:t>
            </a:r>
            <a:r>
              <a:rPr lang="en-US" dirty="0" smtClean="0"/>
              <a:t> </a:t>
            </a:r>
            <a:r>
              <a:rPr lang="en-US" dirty="0" err="1" smtClean="0"/>
              <a:t>probado</a:t>
            </a:r>
            <a:r>
              <a:rPr lang="en-US" dirty="0" smtClean="0"/>
              <a:t> </a:t>
            </a:r>
            <a:r>
              <a:rPr lang="en-US" dirty="0" err="1" smtClean="0"/>
              <a:t>producidas</a:t>
            </a:r>
            <a:r>
              <a:rPr lang="en-US" dirty="0" smtClean="0"/>
              <a:t> </a:t>
            </a:r>
            <a:r>
              <a:rPr lang="en-US" dirty="0" err="1" smtClean="0"/>
              <a:t>por</a:t>
            </a:r>
            <a:r>
              <a:rPr lang="en-US" dirty="0" smtClean="0"/>
              <a:t> la </a:t>
            </a:r>
            <a:r>
              <a:rPr lang="en-US" dirty="0" err="1" smtClean="0"/>
              <a:t>aplicación</a:t>
            </a:r>
            <a:r>
              <a:rPr lang="en-US" dirty="0" smtClean="0"/>
              <a:t> de </a:t>
            </a:r>
            <a:r>
              <a:rPr lang="en-US" dirty="0" err="1" smtClean="0"/>
              <a:t>tensiones</a:t>
            </a:r>
            <a:r>
              <a:rPr lang="en-US" dirty="0" smtClean="0"/>
              <a:t> de CA </a:t>
            </a:r>
            <a:r>
              <a:rPr lang="en-US" dirty="0" err="1" smtClean="0"/>
              <a:t>durante</a:t>
            </a:r>
            <a:r>
              <a:rPr lang="en-US" dirty="0" smtClean="0"/>
              <a:t> las </a:t>
            </a:r>
            <a:r>
              <a:rPr lang="en-US" dirty="0" err="1" smtClean="0"/>
              <a:t>pruebas</a:t>
            </a:r>
            <a:r>
              <a:rPr lang="en-US" dirty="0" smtClean="0"/>
              <a:t>. </a:t>
            </a:r>
            <a:r>
              <a:rPr lang="en-US" dirty="0" err="1" smtClean="0"/>
              <a:t>Esta</a:t>
            </a:r>
            <a:r>
              <a:rPr lang="en-US" dirty="0" smtClean="0"/>
              <a:t> </a:t>
            </a:r>
            <a:r>
              <a:rPr lang="en-US" dirty="0" err="1" smtClean="0"/>
              <a:t>prueba</a:t>
            </a:r>
            <a:r>
              <a:rPr lang="en-US" dirty="0" smtClean="0"/>
              <a:t> </a:t>
            </a:r>
            <a:r>
              <a:rPr lang="en-US" dirty="0" err="1" smtClean="0"/>
              <a:t>proporciona</a:t>
            </a:r>
            <a:r>
              <a:rPr lang="en-US" dirty="0" smtClean="0"/>
              <a:t> </a:t>
            </a:r>
            <a:r>
              <a:rPr lang="en-US" dirty="0" err="1"/>
              <a:t>información</a:t>
            </a:r>
            <a:r>
              <a:rPr lang="en-US" dirty="0"/>
              <a:t> </a:t>
            </a:r>
            <a:r>
              <a:rPr lang="en-US" dirty="0" err="1"/>
              <a:t>completa</a:t>
            </a:r>
            <a:r>
              <a:rPr lang="en-US" dirty="0"/>
              <a:t> </a:t>
            </a:r>
            <a:r>
              <a:rPr lang="en-US" dirty="0" err="1"/>
              <a:t>sobre</a:t>
            </a:r>
            <a:r>
              <a:rPr lang="en-US" dirty="0"/>
              <a:t> la </a:t>
            </a:r>
            <a:r>
              <a:rPr lang="en-US" dirty="0" err="1"/>
              <a:t>calidad</a:t>
            </a:r>
            <a:r>
              <a:rPr lang="en-US" dirty="0"/>
              <a:t> de </a:t>
            </a:r>
            <a:r>
              <a:rPr lang="en-US" dirty="0" err="1"/>
              <a:t>los</a:t>
            </a:r>
            <a:r>
              <a:rPr lang="en-US" dirty="0"/>
              <a:t> </a:t>
            </a:r>
            <a:r>
              <a:rPr lang="en-US" dirty="0" err="1" smtClean="0"/>
              <a:t>materiales</a:t>
            </a:r>
            <a:r>
              <a:rPr lang="en-US" dirty="0" smtClean="0"/>
              <a:t> </a:t>
            </a:r>
            <a:r>
              <a:rPr lang="en-US" dirty="0" err="1" smtClean="0"/>
              <a:t>aislantes</a:t>
            </a:r>
            <a:r>
              <a:rPr lang="en-US" dirty="0" smtClean="0"/>
              <a:t> y el </a:t>
            </a:r>
            <a:r>
              <a:rPr lang="en-US" dirty="0" err="1" smtClean="0"/>
              <a:t>diseño</a:t>
            </a:r>
            <a:r>
              <a:rPr lang="en-US" dirty="0"/>
              <a:t>. </a:t>
            </a:r>
            <a:r>
              <a:rPr lang="en-US" dirty="0" smtClean="0"/>
              <a:t>La </a:t>
            </a:r>
            <a:r>
              <a:rPr lang="en-US" dirty="0" err="1" smtClean="0"/>
              <a:t>descarga</a:t>
            </a:r>
            <a:r>
              <a:rPr lang="en-US" dirty="0" smtClean="0"/>
              <a:t> </a:t>
            </a:r>
            <a:r>
              <a:rPr lang="en-US" dirty="0" err="1" smtClean="0"/>
              <a:t>parcial</a:t>
            </a:r>
            <a:r>
              <a:rPr lang="en-US" dirty="0" smtClean="0"/>
              <a:t> se </a:t>
            </a:r>
            <a:r>
              <a:rPr lang="en-US" dirty="0" err="1" smtClean="0"/>
              <a:t>mide</a:t>
            </a:r>
            <a:r>
              <a:rPr lang="en-US" dirty="0" smtClean="0"/>
              <a:t> a:</a:t>
            </a:r>
          </a:p>
          <a:p>
            <a:pPr algn="just"/>
            <a:endParaRPr lang="en-US" dirty="0"/>
          </a:p>
          <a:p>
            <a:pPr marL="1480414" lvl="1" indent="-571500" algn="just">
              <a:buFont typeface="Wingdings" panose="05000000000000000000" pitchFamily="2" charset="2"/>
              <a:buChar char="q"/>
            </a:pPr>
            <a:r>
              <a:rPr lang="en-US" b="1" dirty="0" err="1" smtClean="0">
                <a:solidFill>
                  <a:srgbClr val="0070C0"/>
                </a:solidFill>
              </a:rPr>
              <a:t>Determinar</a:t>
            </a:r>
            <a:r>
              <a:rPr lang="en-US" b="1" dirty="0" smtClean="0">
                <a:solidFill>
                  <a:srgbClr val="0070C0"/>
                </a:solidFill>
              </a:rPr>
              <a:t> la </a:t>
            </a:r>
            <a:r>
              <a:rPr lang="en-US" b="1" dirty="0" err="1" smtClean="0">
                <a:solidFill>
                  <a:srgbClr val="0070C0"/>
                </a:solidFill>
              </a:rPr>
              <a:t>existencia</a:t>
            </a:r>
            <a:r>
              <a:rPr lang="en-US" b="1" dirty="0" smtClean="0">
                <a:solidFill>
                  <a:srgbClr val="0070C0"/>
                </a:solidFill>
              </a:rPr>
              <a:t> de </a:t>
            </a:r>
            <a:r>
              <a:rPr lang="en-US" b="1" dirty="0" err="1" smtClean="0">
                <a:solidFill>
                  <a:srgbClr val="0070C0"/>
                </a:solidFill>
              </a:rPr>
              <a:t>una</a:t>
            </a:r>
            <a:r>
              <a:rPr lang="en-US" b="1" dirty="0" smtClean="0">
                <a:solidFill>
                  <a:srgbClr val="0070C0"/>
                </a:solidFill>
              </a:rPr>
              <a:t> </a:t>
            </a:r>
            <a:r>
              <a:rPr lang="en-US" b="1" dirty="0" err="1" smtClean="0">
                <a:solidFill>
                  <a:srgbClr val="0070C0"/>
                </a:solidFill>
              </a:rPr>
              <a:t>descarga</a:t>
            </a:r>
            <a:r>
              <a:rPr lang="en-US" b="1" dirty="0" smtClean="0">
                <a:solidFill>
                  <a:srgbClr val="0070C0"/>
                </a:solidFill>
              </a:rPr>
              <a:t> </a:t>
            </a:r>
            <a:r>
              <a:rPr lang="en-US" b="1" dirty="0" err="1" smtClean="0">
                <a:solidFill>
                  <a:srgbClr val="0070C0"/>
                </a:solidFill>
              </a:rPr>
              <a:t>parcial</a:t>
            </a:r>
            <a:r>
              <a:rPr lang="en-US" b="1" dirty="0" smtClean="0">
                <a:solidFill>
                  <a:srgbClr val="0070C0"/>
                </a:solidFill>
              </a:rPr>
              <a:t> </a:t>
            </a:r>
            <a:r>
              <a:rPr lang="en-US" b="1" dirty="0" err="1">
                <a:solidFill>
                  <a:srgbClr val="0070C0"/>
                </a:solidFill>
              </a:rPr>
              <a:t>definida</a:t>
            </a:r>
            <a:r>
              <a:rPr lang="en-US" b="1" dirty="0">
                <a:solidFill>
                  <a:srgbClr val="0070C0"/>
                </a:solidFill>
              </a:rPr>
              <a:t> </a:t>
            </a:r>
            <a:r>
              <a:rPr lang="en-US" b="1" dirty="0" err="1" smtClean="0">
                <a:solidFill>
                  <a:srgbClr val="0070C0"/>
                </a:solidFill>
              </a:rPr>
              <a:t>en</a:t>
            </a:r>
            <a:r>
              <a:rPr lang="en-US" b="1" dirty="0" smtClean="0">
                <a:solidFill>
                  <a:srgbClr val="0070C0"/>
                </a:solidFill>
              </a:rPr>
              <a:t> el </a:t>
            </a:r>
            <a:r>
              <a:rPr lang="en-US" b="1" dirty="0" err="1" smtClean="0">
                <a:solidFill>
                  <a:srgbClr val="0070C0"/>
                </a:solidFill>
              </a:rPr>
              <a:t>objeto</a:t>
            </a:r>
            <a:r>
              <a:rPr lang="en-US" b="1" dirty="0" smtClean="0">
                <a:solidFill>
                  <a:srgbClr val="0070C0"/>
                </a:solidFill>
              </a:rPr>
              <a:t> </a:t>
            </a:r>
            <a:r>
              <a:rPr lang="en-US" b="1" dirty="0" err="1">
                <a:solidFill>
                  <a:srgbClr val="0070C0"/>
                </a:solidFill>
              </a:rPr>
              <a:t>probado</a:t>
            </a:r>
            <a:r>
              <a:rPr lang="en-US" b="1" dirty="0">
                <a:solidFill>
                  <a:srgbClr val="0070C0"/>
                </a:solidFill>
              </a:rPr>
              <a:t> </a:t>
            </a:r>
            <a:r>
              <a:rPr lang="en-US" b="1" dirty="0" smtClean="0">
                <a:solidFill>
                  <a:srgbClr val="0070C0"/>
                </a:solidFill>
              </a:rPr>
              <a:t>a </a:t>
            </a:r>
            <a:r>
              <a:rPr lang="en-US" b="1" dirty="0" err="1" smtClean="0">
                <a:solidFill>
                  <a:srgbClr val="0070C0"/>
                </a:solidFill>
              </a:rPr>
              <a:t>una</a:t>
            </a:r>
            <a:r>
              <a:rPr lang="en-US" b="1" dirty="0" smtClean="0">
                <a:solidFill>
                  <a:srgbClr val="0070C0"/>
                </a:solidFill>
              </a:rPr>
              <a:t> </a:t>
            </a:r>
            <a:r>
              <a:rPr lang="en-US" b="1" dirty="0" err="1" smtClean="0">
                <a:solidFill>
                  <a:srgbClr val="0070C0"/>
                </a:solidFill>
              </a:rPr>
              <a:t>tensión</a:t>
            </a:r>
            <a:r>
              <a:rPr lang="en-US" b="1" dirty="0" smtClean="0">
                <a:solidFill>
                  <a:srgbClr val="0070C0"/>
                </a:solidFill>
              </a:rPr>
              <a:t> </a:t>
            </a:r>
            <a:r>
              <a:rPr lang="en-US" b="1" dirty="0" err="1">
                <a:solidFill>
                  <a:srgbClr val="0070C0"/>
                </a:solidFill>
              </a:rPr>
              <a:t>predeterminada</a:t>
            </a:r>
            <a:r>
              <a:rPr lang="en-US" b="1" dirty="0" smtClean="0">
                <a:solidFill>
                  <a:srgbClr val="0070C0"/>
                </a:solidFill>
              </a:rPr>
              <a:t>. </a:t>
            </a:r>
            <a:r>
              <a:rPr lang="en-US" b="1" dirty="0" err="1" smtClean="0">
                <a:solidFill>
                  <a:srgbClr val="0070C0"/>
                </a:solidFill>
              </a:rPr>
              <a:t>Esto</a:t>
            </a:r>
            <a:r>
              <a:rPr lang="en-US" b="1" dirty="0" smtClean="0">
                <a:solidFill>
                  <a:srgbClr val="0070C0"/>
                </a:solidFill>
              </a:rPr>
              <a:t> se </a:t>
            </a:r>
            <a:r>
              <a:rPr lang="en-US" b="1" dirty="0" err="1">
                <a:solidFill>
                  <a:srgbClr val="0070C0"/>
                </a:solidFill>
              </a:rPr>
              <a:t>hace</a:t>
            </a:r>
            <a:r>
              <a:rPr lang="en-US" b="1" dirty="0">
                <a:solidFill>
                  <a:srgbClr val="0070C0"/>
                </a:solidFill>
              </a:rPr>
              <a:t> </a:t>
            </a:r>
            <a:r>
              <a:rPr lang="en-US" b="1" dirty="0" err="1" smtClean="0">
                <a:solidFill>
                  <a:srgbClr val="0070C0"/>
                </a:solidFill>
              </a:rPr>
              <a:t>aumentando</a:t>
            </a:r>
            <a:r>
              <a:rPr lang="en-US" b="1" dirty="0" smtClean="0">
                <a:solidFill>
                  <a:srgbClr val="0070C0"/>
                </a:solidFill>
              </a:rPr>
              <a:t> la </a:t>
            </a:r>
            <a:r>
              <a:rPr lang="en-US" b="1" dirty="0" err="1" smtClean="0">
                <a:solidFill>
                  <a:srgbClr val="0070C0"/>
                </a:solidFill>
              </a:rPr>
              <a:t>tensión</a:t>
            </a:r>
            <a:r>
              <a:rPr lang="en-US" b="1" dirty="0" smtClean="0">
                <a:solidFill>
                  <a:srgbClr val="0070C0"/>
                </a:solidFill>
              </a:rPr>
              <a:t> </a:t>
            </a:r>
            <a:r>
              <a:rPr lang="en-US" b="1" dirty="0" err="1" smtClean="0">
                <a:solidFill>
                  <a:srgbClr val="0070C0"/>
                </a:solidFill>
              </a:rPr>
              <a:t>aplicada</a:t>
            </a:r>
            <a:r>
              <a:rPr lang="en-US" b="1" dirty="0" smtClean="0">
                <a:solidFill>
                  <a:srgbClr val="0070C0"/>
                </a:solidFill>
              </a:rPr>
              <a:t> </a:t>
            </a:r>
            <a:r>
              <a:rPr lang="en-US" b="1" dirty="0" err="1" smtClean="0">
                <a:solidFill>
                  <a:srgbClr val="0070C0"/>
                </a:solidFill>
              </a:rPr>
              <a:t>donde</a:t>
            </a:r>
            <a:r>
              <a:rPr lang="en-US" b="1" dirty="0" smtClean="0">
                <a:solidFill>
                  <a:srgbClr val="0070C0"/>
                </a:solidFill>
              </a:rPr>
              <a:t> </a:t>
            </a:r>
            <a:r>
              <a:rPr lang="en-US" b="1" dirty="0" err="1" smtClean="0">
                <a:solidFill>
                  <a:srgbClr val="0070C0"/>
                </a:solidFill>
              </a:rPr>
              <a:t>comienza</a:t>
            </a:r>
            <a:r>
              <a:rPr lang="en-US" b="1" dirty="0" smtClean="0">
                <a:solidFill>
                  <a:srgbClr val="0070C0"/>
                </a:solidFill>
              </a:rPr>
              <a:t> la </a:t>
            </a:r>
            <a:r>
              <a:rPr lang="en-US" b="1" dirty="0" err="1" smtClean="0">
                <a:solidFill>
                  <a:srgbClr val="0070C0"/>
                </a:solidFill>
              </a:rPr>
              <a:t>descarga</a:t>
            </a:r>
            <a:r>
              <a:rPr lang="en-US" b="1" dirty="0" smtClean="0">
                <a:solidFill>
                  <a:srgbClr val="0070C0"/>
                </a:solidFill>
              </a:rPr>
              <a:t> </a:t>
            </a:r>
            <a:r>
              <a:rPr lang="en-US" b="1" dirty="0" err="1" smtClean="0">
                <a:solidFill>
                  <a:srgbClr val="0070C0"/>
                </a:solidFill>
              </a:rPr>
              <a:t>parcial</a:t>
            </a:r>
            <a:r>
              <a:rPr lang="en-US" b="1" dirty="0" smtClean="0">
                <a:solidFill>
                  <a:srgbClr val="0070C0"/>
                </a:solidFill>
              </a:rPr>
              <a:t> </a:t>
            </a:r>
            <a:r>
              <a:rPr lang="en-US" b="1" dirty="0">
                <a:solidFill>
                  <a:srgbClr val="0070C0"/>
                </a:solidFill>
              </a:rPr>
              <a:t>(</a:t>
            </a:r>
            <a:r>
              <a:rPr lang="en-US" b="1" dirty="0" err="1">
                <a:solidFill>
                  <a:srgbClr val="0070C0"/>
                </a:solidFill>
              </a:rPr>
              <a:t>tensión</a:t>
            </a:r>
            <a:r>
              <a:rPr lang="en-US" b="1" dirty="0">
                <a:solidFill>
                  <a:srgbClr val="0070C0"/>
                </a:solidFill>
              </a:rPr>
              <a:t> </a:t>
            </a:r>
            <a:r>
              <a:rPr lang="en-US" b="1" dirty="0" smtClean="0">
                <a:solidFill>
                  <a:srgbClr val="0070C0"/>
                </a:solidFill>
              </a:rPr>
              <a:t>de </a:t>
            </a:r>
            <a:r>
              <a:rPr lang="en-US" b="1" dirty="0" err="1" smtClean="0">
                <a:solidFill>
                  <a:srgbClr val="0070C0"/>
                </a:solidFill>
              </a:rPr>
              <a:t>inicio</a:t>
            </a:r>
            <a:r>
              <a:rPr lang="en-US" b="1" dirty="0" smtClean="0">
                <a:solidFill>
                  <a:srgbClr val="0070C0"/>
                </a:solidFill>
              </a:rPr>
              <a:t> de </a:t>
            </a:r>
            <a:r>
              <a:rPr lang="en-US" b="1" dirty="0" err="1" smtClean="0">
                <a:solidFill>
                  <a:srgbClr val="0070C0"/>
                </a:solidFill>
              </a:rPr>
              <a:t>descarga</a:t>
            </a:r>
            <a:r>
              <a:rPr lang="en-US" b="1" dirty="0" smtClean="0">
                <a:solidFill>
                  <a:srgbClr val="0070C0"/>
                </a:solidFill>
              </a:rPr>
              <a:t> </a:t>
            </a:r>
            <a:r>
              <a:rPr lang="en-US" b="1" dirty="0" err="1" smtClean="0">
                <a:solidFill>
                  <a:srgbClr val="0070C0"/>
                </a:solidFill>
              </a:rPr>
              <a:t>parcial</a:t>
            </a:r>
            <a:r>
              <a:rPr lang="en-US" b="1" dirty="0">
                <a:solidFill>
                  <a:srgbClr val="0070C0"/>
                </a:solidFill>
              </a:rPr>
              <a:t>) </a:t>
            </a:r>
            <a:r>
              <a:rPr lang="en-US" b="1" dirty="0" smtClean="0">
                <a:solidFill>
                  <a:srgbClr val="0070C0"/>
                </a:solidFill>
              </a:rPr>
              <a:t>y </a:t>
            </a:r>
            <a:r>
              <a:rPr lang="en-US" b="1" dirty="0" err="1">
                <a:solidFill>
                  <a:srgbClr val="0070C0"/>
                </a:solidFill>
              </a:rPr>
              <a:t>disminuyendo</a:t>
            </a:r>
            <a:r>
              <a:rPr lang="en-US" b="1" dirty="0">
                <a:solidFill>
                  <a:srgbClr val="0070C0"/>
                </a:solidFill>
              </a:rPr>
              <a:t> la </a:t>
            </a:r>
            <a:r>
              <a:rPr lang="en-US" b="1" dirty="0" err="1">
                <a:solidFill>
                  <a:srgbClr val="0070C0"/>
                </a:solidFill>
              </a:rPr>
              <a:t>tensión</a:t>
            </a:r>
            <a:r>
              <a:rPr lang="en-US" b="1" dirty="0">
                <a:solidFill>
                  <a:srgbClr val="0070C0"/>
                </a:solidFill>
              </a:rPr>
              <a:t> </a:t>
            </a:r>
            <a:r>
              <a:rPr lang="en-US" b="1" dirty="0" err="1" smtClean="0">
                <a:solidFill>
                  <a:srgbClr val="0070C0"/>
                </a:solidFill>
              </a:rPr>
              <a:t>aplicada</a:t>
            </a:r>
            <a:r>
              <a:rPr lang="en-US" b="1" dirty="0" smtClean="0">
                <a:solidFill>
                  <a:srgbClr val="0070C0"/>
                </a:solidFill>
              </a:rPr>
              <a:t> </a:t>
            </a:r>
            <a:r>
              <a:rPr lang="en-US" b="1" dirty="0" err="1">
                <a:solidFill>
                  <a:srgbClr val="0070C0"/>
                </a:solidFill>
              </a:rPr>
              <a:t>donde</a:t>
            </a:r>
            <a:r>
              <a:rPr lang="en-US" b="1" dirty="0">
                <a:solidFill>
                  <a:srgbClr val="0070C0"/>
                </a:solidFill>
              </a:rPr>
              <a:t> se </a:t>
            </a:r>
            <a:r>
              <a:rPr lang="en-US" b="1" dirty="0" err="1">
                <a:solidFill>
                  <a:srgbClr val="0070C0"/>
                </a:solidFill>
              </a:rPr>
              <a:t>extingue</a:t>
            </a:r>
            <a:r>
              <a:rPr lang="en-US" b="1" dirty="0">
                <a:solidFill>
                  <a:srgbClr val="0070C0"/>
                </a:solidFill>
              </a:rPr>
              <a:t> la </a:t>
            </a:r>
            <a:r>
              <a:rPr lang="en-US" b="1" dirty="0" err="1" smtClean="0">
                <a:solidFill>
                  <a:srgbClr val="0070C0"/>
                </a:solidFill>
              </a:rPr>
              <a:t>descarga</a:t>
            </a:r>
            <a:r>
              <a:rPr lang="en-US" b="1" dirty="0" smtClean="0">
                <a:solidFill>
                  <a:srgbClr val="0070C0"/>
                </a:solidFill>
              </a:rPr>
              <a:t> </a:t>
            </a:r>
            <a:r>
              <a:rPr lang="en-US" b="1" dirty="0" err="1" smtClean="0">
                <a:solidFill>
                  <a:srgbClr val="0070C0"/>
                </a:solidFill>
              </a:rPr>
              <a:t>parcial</a:t>
            </a:r>
            <a:r>
              <a:rPr lang="en-US" b="1" dirty="0" smtClean="0">
                <a:solidFill>
                  <a:srgbClr val="0070C0"/>
                </a:solidFill>
              </a:rPr>
              <a:t> (</a:t>
            </a:r>
            <a:r>
              <a:rPr lang="en-US" b="1" dirty="0" err="1" smtClean="0">
                <a:solidFill>
                  <a:srgbClr val="0070C0"/>
                </a:solidFill>
              </a:rPr>
              <a:t>tensión</a:t>
            </a:r>
            <a:r>
              <a:rPr lang="en-US" b="1" dirty="0" smtClean="0">
                <a:solidFill>
                  <a:srgbClr val="0070C0"/>
                </a:solidFill>
              </a:rPr>
              <a:t> de </a:t>
            </a:r>
            <a:r>
              <a:rPr lang="en-US" b="1" dirty="0" err="1" smtClean="0">
                <a:solidFill>
                  <a:srgbClr val="0070C0"/>
                </a:solidFill>
              </a:rPr>
              <a:t>extinción</a:t>
            </a:r>
            <a:r>
              <a:rPr lang="en-US" b="1" dirty="0" smtClean="0">
                <a:solidFill>
                  <a:srgbClr val="0070C0"/>
                </a:solidFill>
              </a:rPr>
              <a:t> de </a:t>
            </a:r>
            <a:r>
              <a:rPr lang="en-US" b="1" dirty="0" err="1" smtClean="0">
                <a:solidFill>
                  <a:srgbClr val="0070C0"/>
                </a:solidFill>
              </a:rPr>
              <a:t>descarga</a:t>
            </a:r>
            <a:r>
              <a:rPr lang="en-US" b="1" dirty="0" smtClean="0">
                <a:solidFill>
                  <a:srgbClr val="0070C0"/>
                </a:solidFill>
              </a:rPr>
              <a:t> </a:t>
            </a:r>
            <a:r>
              <a:rPr lang="en-US" b="1" dirty="0" err="1" smtClean="0">
                <a:solidFill>
                  <a:srgbClr val="0070C0"/>
                </a:solidFill>
              </a:rPr>
              <a:t>parcial</a:t>
            </a:r>
            <a:r>
              <a:rPr lang="en-US" b="1" dirty="0">
                <a:solidFill>
                  <a:srgbClr val="0070C0"/>
                </a:solidFill>
              </a:rPr>
              <a:t>).</a:t>
            </a:r>
          </a:p>
          <a:p>
            <a:pPr marL="1480414" lvl="1" indent="-571500" algn="just">
              <a:buFont typeface="Wingdings" panose="05000000000000000000" pitchFamily="2" charset="2"/>
              <a:buChar char="q"/>
            </a:pPr>
            <a:r>
              <a:rPr lang="en-US" b="1" dirty="0" smtClean="0">
                <a:solidFill>
                  <a:srgbClr val="0070C0"/>
                </a:solidFill>
              </a:rPr>
              <a:t>Para </a:t>
            </a:r>
            <a:r>
              <a:rPr lang="en-US" b="1" dirty="0" err="1">
                <a:solidFill>
                  <a:srgbClr val="0070C0"/>
                </a:solidFill>
              </a:rPr>
              <a:t>determinar</a:t>
            </a:r>
            <a:r>
              <a:rPr lang="en-US" b="1" dirty="0">
                <a:solidFill>
                  <a:srgbClr val="0070C0"/>
                </a:solidFill>
              </a:rPr>
              <a:t> la </a:t>
            </a:r>
            <a:r>
              <a:rPr lang="en-US" b="1" dirty="0" err="1">
                <a:solidFill>
                  <a:srgbClr val="0070C0"/>
                </a:solidFill>
              </a:rPr>
              <a:t>magnitud</a:t>
            </a:r>
            <a:r>
              <a:rPr lang="en-US" b="1" dirty="0">
                <a:solidFill>
                  <a:srgbClr val="0070C0"/>
                </a:solidFill>
              </a:rPr>
              <a:t> de la </a:t>
            </a:r>
            <a:r>
              <a:rPr lang="en-US" b="1" dirty="0" err="1">
                <a:solidFill>
                  <a:srgbClr val="0070C0"/>
                </a:solidFill>
              </a:rPr>
              <a:t>descarga</a:t>
            </a:r>
            <a:r>
              <a:rPr lang="en-US" b="1" dirty="0">
                <a:solidFill>
                  <a:srgbClr val="0070C0"/>
                </a:solidFill>
              </a:rPr>
              <a:t> </a:t>
            </a:r>
            <a:r>
              <a:rPr lang="en-US" b="1" dirty="0" err="1">
                <a:solidFill>
                  <a:srgbClr val="0070C0"/>
                </a:solidFill>
              </a:rPr>
              <a:t>parcial</a:t>
            </a:r>
            <a:r>
              <a:rPr lang="en-US" b="1" dirty="0">
                <a:solidFill>
                  <a:srgbClr val="0070C0"/>
                </a:solidFill>
              </a:rPr>
              <a:t> a </a:t>
            </a:r>
            <a:r>
              <a:rPr lang="en-US" b="1" dirty="0" err="1">
                <a:solidFill>
                  <a:srgbClr val="0070C0"/>
                </a:solidFill>
              </a:rPr>
              <a:t>una</a:t>
            </a:r>
            <a:r>
              <a:rPr lang="en-US" b="1" dirty="0">
                <a:solidFill>
                  <a:srgbClr val="0070C0"/>
                </a:solidFill>
              </a:rPr>
              <a:t> </a:t>
            </a:r>
            <a:r>
              <a:rPr lang="en-US" b="1" dirty="0" err="1" smtClean="0">
                <a:solidFill>
                  <a:srgbClr val="0070C0"/>
                </a:solidFill>
              </a:rPr>
              <a:t>tensión</a:t>
            </a:r>
            <a:r>
              <a:rPr lang="en-US" b="1" dirty="0" smtClean="0">
                <a:solidFill>
                  <a:srgbClr val="0070C0"/>
                </a:solidFill>
              </a:rPr>
              <a:t> </a:t>
            </a:r>
            <a:r>
              <a:rPr lang="en-US" b="1" dirty="0" err="1">
                <a:solidFill>
                  <a:srgbClr val="0070C0"/>
                </a:solidFill>
              </a:rPr>
              <a:t>predeterminada</a:t>
            </a:r>
            <a:r>
              <a:rPr lang="en-US" b="1" dirty="0" smtClean="0">
                <a:solidFill>
                  <a:srgbClr val="0070C0"/>
                </a:solidFill>
              </a:rPr>
              <a:t>.</a:t>
            </a:r>
          </a:p>
          <a:p>
            <a:pPr lvl="1" algn="just"/>
            <a:endParaRPr lang="en-US" dirty="0"/>
          </a:p>
          <a:p>
            <a:pPr algn="just"/>
            <a:r>
              <a:rPr lang="en-US" dirty="0"/>
              <a:t>Las </a:t>
            </a:r>
            <a:r>
              <a:rPr lang="en-US" dirty="0" err="1"/>
              <a:t>descargas</a:t>
            </a:r>
            <a:r>
              <a:rPr lang="en-US" dirty="0"/>
              <a:t> </a:t>
            </a:r>
            <a:r>
              <a:rPr lang="en-US" dirty="0" err="1"/>
              <a:t>parciales</a:t>
            </a:r>
            <a:r>
              <a:rPr lang="en-US" dirty="0"/>
              <a:t> (que no </a:t>
            </a:r>
            <a:r>
              <a:rPr lang="en-US" dirty="0" err="1"/>
              <a:t>provocan</a:t>
            </a:r>
            <a:r>
              <a:rPr lang="en-US" dirty="0"/>
              <a:t> </a:t>
            </a:r>
            <a:r>
              <a:rPr lang="en-US" dirty="0" err="1"/>
              <a:t>descargas</a:t>
            </a:r>
            <a:r>
              <a:rPr lang="en-US" dirty="0"/>
              <a:t> </a:t>
            </a:r>
            <a:r>
              <a:rPr lang="en-US" dirty="0" err="1" smtClean="0"/>
              <a:t>disruptivas</a:t>
            </a:r>
            <a:r>
              <a:rPr lang="en-US" dirty="0" smtClean="0"/>
              <a:t> entre </a:t>
            </a:r>
            <a:r>
              <a:rPr lang="en-US" dirty="0" err="1" smtClean="0"/>
              <a:t>los</a:t>
            </a:r>
            <a:r>
              <a:rPr lang="en-US" dirty="0" smtClean="0"/>
              <a:t> </a:t>
            </a:r>
            <a:r>
              <a:rPr lang="en-US" dirty="0" err="1"/>
              <a:t>electrodos</a:t>
            </a:r>
            <a:r>
              <a:rPr lang="en-US" dirty="0" smtClean="0"/>
              <a:t>) son las </a:t>
            </a:r>
            <a:r>
              <a:rPr lang="en-US" dirty="0" err="1" smtClean="0"/>
              <a:t>descargas</a:t>
            </a:r>
            <a:r>
              <a:rPr lang="en-US" dirty="0" smtClean="0"/>
              <a:t> </a:t>
            </a:r>
            <a:r>
              <a:rPr lang="en-US" dirty="0" err="1" smtClean="0"/>
              <a:t>en</a:t>
            </a:r>
            <a:r>
              <a:rPr lang="en-US" dirty="0" smtClean="0"/>
              <a:t> </a:t>
            </a:r>
            <a:r>
              <a:rPr lang="en-US" dirty="0" err="1"/>
              <a:t>una</a:t>
            </a:r>
            <a:r>
              <a:rPr lang="en-US" dirty="0"/>
              <a:t> </a:t>
            </a:r>
            <a:r>
              <a:rPr lang="en-US" dirty="0" err="1" smtClean="0"/>
              <a:t>determinada</a:t>
            </a:r>
            <a:r>
              <a:rPr lang="en-US" dirty="0" smtClean="0"/>
              <a:t> </a:t>
            </a:r>
            <a:r>
              <a:rPr lang="en-US" dirty="0"/>
              <a:t>zona de la </a:t>
            </a:r>
            <a:r>
              <a:rPr lang="en-US" dirty="0" err="1"/>
              <a:t>aislación</a:t>
            </a:r>
            <a:r>
              <a:rPr lang="en-US" dirty="0"/>
              <a:t> entre </a:t>
            </a:r>
            <a:r>
              <a:rPr lang="en-US" dirty="0" err="1"/>
              <a:t>los</a:t>
            </a:r>
            <a:r>
              <a:rPr lang="en-US" dirty="0"/>
              <a:t> </a:t>
            </a:r>
            <a:r>
              <a:rPr lang="en-US" dirty="0" err="1"/>
              <a:t>conductores</a:t>
            </a:r>
            <a:r>
              <a:rPr lang="en-US" dirty="0"/>
              <a:t> del </a:t>
            </a:r>
            <a:r>
              <a:rPr lang="en-US" dirty="0" err="1" smtClean="0"/>
              <a:t>objeto</a:t>
            </a:r>
            <a:r>
              <a:rPr lang="en-US" dirty="0" smtClean="0"/>
              <a:t> </a:t>
            </a:r>
            <a:r>
              <a:rPr lang="en-US" dirty="0"/>
              <a:t>de </a:t>
            </a:r>
            <a:r>
              <a:rPr lang="en-US" dirty="0" err="1"/>
              <a:t>prueba</a:t>
            </a:r>
            <a:r>
              <a:rPr lang="en-US" dirty="0"/>
              <a:t>. </a:t>
            </a:r>
            <a:r>
              <a:rPr lang="en-US" dirty="0" err="1"/>
              <a:t>Estas</a:t>
            </a:r>
            <a:r>
              <a:rPr lang="en-US" dirty="0"/>
              <a:t> </a:t>
            </a:r>
            <a:r>
              <a:rPr lang="en-US" dirty="0" err="1"/>
              <a:t>descargas</a:t>
            </a:r>
            <a:r>
              <a:rPr lang="en-US" dirty="0"/>
              <a:t> </a:t>
            </a:r>
            <a:r>
              <a:rPr lang="en-US" dirty="0" err="1"/>
              <a:t>pueden</a:t>
            </a:r>
            <a:r>
              <a:rPr lang="en-US" dirty="0"/>
              <a:t> </a:t>
            </a:r>
            <a:r>
              <a:rPr lang="en-US" dirty="0" err="1" smtClean="0"/>
              <a:t>ocurrir</a:t>
            </a:r>
            <a:r>
              <a:rPr lang="en-US" dirty="0" smtClean="0"/>
              <a:t> </a:t>
            </a:r>
            <a:r>
              <a:rPr lang="en-US" dirty="0" err="1" smtClean="0"/>
              <a:t>en</a:t>
            </a:r>
            <a:r>
              <a:rPr lang="en-US" dirty="0" smtClean="0"/>
              <a:t> </a:t>
            </a:r>
            <a:r>
              <a:rPr lang="en-US" dirty="0" err="1"/>
              <a:t>los</a:t>
            </a:r>
            <a:r>
              <a:rPr lang="en-US" dirty="0"/>
              <a:t> </a:t>
            </a:r>
            <a:r>
              <a:rPr lang="en-US" dirty="0" err="1" smtClean="0"/>
              <a:t>huecos</a:t>
            </a:r>
            <a:r>
              <a:rPr lang="en-US" dirty="0" smtClean="0"/>
              <a:t> </a:t>
            </a:r>
            <a:r>
              <a:rPr lang="en-US" dirty="0"/>
              <a:t>del </a:t>
            </a:r>
            <a:r>
              <a:rPr lang="en-US" dirty="0" err="1"/>
              <a:t>medio</a:t>
            </a:r>
            <a:r>
              <a:rPr lang="en-US" dirty="0"/>
              <a:t> </a:t>
            </a:r>
            <a:r>
              <a:rPr lang="en-US" dirty="0" err="1"/>
              <a:t>aislante</a:t>
            </a:r>
            <a:r>
              <a:rPr lang="en-US" dirty="0"/>
              <a:t>, </a:t>
            </a:r>
            <a:r>
              <a:rPr lang="en-US" dirty="0" err="1"/>
              <a:t>en</a:t>
            </a:r>
            <a:r>
              <a:rPr lang="en-US" dirty="0"/>
              <a:t> </a:t>
            </a:r>
            <a:r>
              <a:rPr lang="en-US" dirty="0" err="1"/>
              <a:t>los</a:t>
            </a:r>
            <a:r>
              <a:rPr lang="en-US" dirty="0"/>
              <a:t> </a:t>
            </a:r>
            <a:r>
              <a:rPr lang="en-US" dirty="0" err="1"/>
              <a:t>huecos</a:t>
            </a:r>
            <a:r>
              <a:rPr lang="en-US" dirty="0"/>
              <a:t> de </a:t>
            </a:r>
            <a:r>
              <a:rPr lang="en-US" dirty="0" err="1"/>
              <a:t>los</a:t>
            </a:r>
            <a:r>
              <a:rPr lang="en-US" dirty="0"/>
              <a:t> </a:t>
            </a:r>
            <a:r>
              <a:rPr lang="en-US" dirty="0" err="1"/>
              <a:t>materiales</a:t>
            </a:r>
            <a:r>
              <a:rPr lang="en-US" dirty="0"/>
              <a:t> </a:t>
            </a:r>
            <a:r>
              <a:rPr lang="en-US" dirty="0" err="1" smtClean="0"/>
              <a:t>sólidos</a:t>
            </a:r>
            <a:r>
              <a:rPr lang="en-US" dirty="0" smtClean="0"/>
              <a:t> </a:t>
            </a:r>
            <a:r>
              <a:rPr lang="en-US" dirty="0"/>
              <a:t>o </a:t>
            </a:r>
            <a:r>
              <a:rPr lang="en-US" dirty="0" err="1"/>
              <a:t>en</a:t>
            </a:r>
            <a:r>
              <a:rPr lang="en-US" dirty="0"/>
              <a:t> las superficies de </a:t>
            </a:r>
            <a:r>
              <a:rPr lang="en-US" dirty="0" err="1"/>
              <a:t>contacto</a:t>
            </a:r>
            <a:r>
              <a:rPr lang="en-US" dirty="0"/>
              <a:t> de dos </a:t>
            </a:r>
            <a:r>
              <a:rPr lang="en-US" dirty="0" err="1"/>
              <a:t>aislaciones</a:t>
            </a:r>
            <a:r>
              <a:rPr lang="en-US" dirty="0"/>
              <a:t> </a:t>
            </a:r>
            <a:r>
              <a:rPr lang="en-US" dirty="0" err="1" smtClean="0"/>
              <a:t>diferentes</a:t>
            </a:r>
            <a:r>
              <a:rPr lang="en-US" dirty="0" smtClean="0"/>
              <a:t>. </a:t>
            </a:r>
            <a:r>
              <a:rPr lang="en-US" dirty="0" err="1" smtClean="0"/>
              <a:t>Esta</a:t>
            </a:r>
            <a:r>
              <a:rPr lang="en-US" dirty="0" smtClean="0"/>
              <a:t> </a:t>
            </a:r>
            <a:r>
              <a:rPr lang="en-US" dirty="0" err="1"/>
              <a:t>descarga</a:t>
            </a:r>
            <a:r>
              <a:rPr lang="en-US" dirty="0"/>
              <a:t> se </a:t>
            </a:r>
            <a:r>
              <a:rPr lang="en-US" dirty="0" err="1"/>
              <a:t>puede</a:t>
            </a:r>
            <a:r>
              <a:rPr lang="en-US" dirty="0"/>
              <a:t> </a:t>
            </a:r>
            <a:r>
              <a:rPr lang="en-US" dirty="0" err="1" smtClean="0"/>
              <a:t>capturar</a:t>
            </a:r>
            <a:r>
              <a:rPr lang="en-US" dirty="0" smtClean="0"/>
              <a:t> </a:t>
            </a:r>
            <a:r>
              <a:rPr lang="en-US" dirty="0" err="1" smtClean="0"/>
              <a:t>como</a:t>
            </a:r>
            <a:r>
              <a:rPr lang="en-US" dirty="0" smtClean="0"/>
              <a:t> </a:t>
            </a:r>
            <a:r>
              <a:rPr lang="en-US" dirty="0"/>
              <a:t>un solo </a:t>
            </a:r>
            <a:r>
              <a:rPr lang="en-US" dirty="0" err="1" smtClean="0"/>
              <a:t>impulso</a:t>
            </a:r>
            <a:r>
              <a:rPr lang="en-US" dirty="0" smtClean="0"/>
              <a:t> </a:t>
            </a:r>
            <a:r>
              <a:rPr lang="en-US" dirty="0"/>
              <a:t>de </a:t>
            </a:r>
            <a:r>
              <a:rPr lang="en-US" dirty="0" err="1"/>
              <a:t>corriente</a:t>
            </a:r>
            <a:r>
              <a:rPr lang="en-US" dirty="0"/>
              <a:t> </a:t>
            </a:r>
            <a:r>
              <a:rPr lang="en-US" dirty="0" err="1"/>
              <a:t>en</a:t>
            </a:r>
            <a:r>
              <a:rPr lang="en-US" dirty="0"/>
              <a:t> la </a:t>
            </a:r>
            <a:r>
              <a:rPr lang="en-US" dirty="0" err="1"/>
              <a:t>región</a:t>
            </a:r>
            <a:r>
              <a:rPr lang="en-US" dirty="0"/>
              <a:t> exterior. </a:t>
            </a:r>
            <a:r>
              <a:rPr lang="en-US" dirty="0" err="1" smtClean="0"/>
              <a:t>Aunque</a:t>
            </a:r>
            <a:r>
              <a:rPr lang="en-US" dirty="0" smtClean="0"/>
              <a:t> </a:t>
            </a:r>
            <a:r>
              <a:rPr lang="en-US" dirty="0" err="1" smtClean="0"/>
              <a:t>estas</a:t>
            </a:r>
            <a:r>
              <a:rPr lang="en-US" dirty="0" smtClean="0"/>
              <a:t> </a:t>
            </a:r>
            <a:r>
              <a:rPr lang="en-US" dirty="0" err="1" smtClean="0"/>
              <a:t>descargas</a:t>
            </a:r>
            <a:r>
              <a:rPr lang="en-US" dirty="0" smtClean="0"/>
              <a:t> </a:t>
            </a:r>
            <a:r>
              <a:rPr lang="en-US" dirty="0"/>
              <a:t>no </a:t>
            </a:r>
            <a:r>
              <a:rPr lang="en-US" dirty="0" err="1"/>
              <a:t>provocan</a:t>
            </a:r>
            <a:r>
              <a:rPr lang="en-US" dirty="0"/>
              <a:t> un </a:t>
            </a:r>
            <a:r>
              <a:rPr lang="en-US" dirty="0" err="1"/>
              <a:t>deterioro</a:t>
            </a:r>
            <a:r>
              <a:rPr lang="en-US" dirty="0"/>
              <a:t> </a:t>
            </a:r>
            <a:r>
              <a:rPr lang="en-US" dirty="0" err="1"/>
              <a:t>permanente</a:t>
            </a:r>
            <a:r>
              <a:rPr lang="en-US" dirty="0"/>
              <a:t> </a:t>
            </a:r>
            <a:r>
              <a:rPr lang="en-US" dirty="0" err="1"/>
              <a:t>en</a:t>
            </a:r>
            <a:r>
              <a:rPr lang="en-US" dirty="0"/>
              <a:t> </a:t>
            </a:r>
            <a:r>
              <a:rPr lang="en-US" dirty="0" err="1"/>
              <a:t>los</a:t>
            </a:r>
            <a:r>
              <a:rPr lang="en-US" dirty="0"/>
              <a:t> </a:t>
            </a:r>
            <a:r>
              <a:rPr lang="en-US" dirty="0" err="1" smtClean="0"/>
              <a:t>medios</a:t>
            </a:r>
            <a:r>
              <a:rPr lang="en-US" dirty="0" smtClean="0"/>
              <a:t> </a:t>
            </a:r>
            <a:r>
              <a:rPr lang="en-US" dirty="0" err="1"/>
              <a:t>aislantes</a:t>
            </a:r>
            <a:r>
              <a:rPr lang="en-US" dirty="0"/>
              <a:t> </a:t>
            </a:r>
            <a:r>
              <a:rPr lang="en-US" dirty="0" err="1"/>
              <a:t>ya</a:t>
            </a:r>
            <a:r>
              <a:rPr lang="en-US" dirty="0"/>
              <a:t> que </a:t>
            </a:r>
            <a:r>
              <a:rPr lang="en-US" dirty="0" err="1"/>
              <a:t>su</a:t>
            </a:r>
            <a:r>
              <a:rPr lang="en-US" dirty="0"/>
              <a:t> </a:t>
            </a:r>
            <a:r>
              <a:rPr lang="en-US" dirty="0" err="1"/>
              <a:t>energía</a:t>
            </a:r>
            <a:r>
              <a:rPr lang="en-US" dirty="0"/>
              <a:t> </a:t>
            </a:r>
            <a:r>
              <a:rPr lang="en-US" dirty="0" err="1"/>
              <a:t>es</a:t>
            </a:r>
            <a:r>
              <a:rPr lang="en-US" dirty="0"/>
              <a:t> </a:t>
            </a:r>
            <a:r>
              <a:rPr lang="en-US" dirty="0" err="1"/>
              <a:t>relativamente</a:t>
            </a:r>
            <a:r>
              <a:rPr lang="en-US" dirty="0"/>
              <a:t> </a:t>
            </a:r>
            <a:r>
              <a:rPr lang="en-US" dirty="0" err="1" smtClean="0"/>
              <a:t>pequeña</a:t>
            </a:r>
            <a:r>
              <a:rPr lang="en-US" dirty="0"/>
              <a:t>, la </a:t>
            </a:r>
            <a:r>
              <a:rPr lang="en-US" dirty="0" err="1"/>
              <a:t>energía</a:t>
            </a:r>
            <a:r>
              <a:rPr lang="en-US" dirty="0"/>
              <a:t> </a:t>
            </a:r>
            <a:r>
              <a:rPr lang="en-US" dirty="0" err="1"/>
              <a:t>térmica</a:t>
            </a:r>
            <a:r>
              <a:rPr lang="en-US" dirty="0"/>
              <a:t> de las </a:t>
            </a:r>
            <a:r>
              <a:rPr lang="en-US" dirty="0" err="1"/>
              <a:t>descargas</a:t>
            </a:r>
            <a:r>
              <a:rPr lang="en-US" dirty="0"/>
              <a:t> </a:t>
            </a:r>
            <a:r>
              <a:rPr lang="en-US" dirty="0" err="1"/>
              <a:t>provocará</a:t>
            </a:r>
            <a:r>
              <a:rPr lang="en-US" dirty="0"/>
              <a:t> </a:t>
            </a:r>
            <a:r>
              <a:rPr lang="en-US" dirty="0" err="1" smtClean="0"/>
              <a:t>degradación</a:t>
            </a:r>
            <a:r>
              <a:rPr lang="en-US" dirty="0"/>
              <a:t>, </a:t>
            </a:r>
            <a:r>
              <a:rPr lang="en-US" dirty="0" err="1"/>
              <a:t>envejecimiento</a:t>
            </a:r>
            <a:r>
              <a:rPr lang="en-US" dirty="0"/>
              <a:t> y </a:t>
            </a:r>
            <a:r>
              <a:rPr lang="en-US" dirty="0" err="1"/>
              <a:t>deterioro</a:t>
            </a:r>
            <a:r>
              <a:rPr lang="en-US" dirty="0"/>
              <a:t> </a:t>
            </a:r>
            <a:r>
              <a:rPr lang="en-US" dirty="0" err="1"/>
              <a:t>en</a:t>
            </a:r>
            <a:r>
              <a:rPr lang="en-US" dirty="0"/>
              <a:t> </a:t>
            </a:r>
            <a:r>
              <a:rPr lang="en-US" dirty="0" err="1"/>
              <a:t>los</a:t>
            </a:r>
            <a:r>
              <a:rPr lang="en-US" dirty="0"/>
              <a:t> </a:t>
            </a:r>
            <a:r>
              <a:rPr lang="en-US" dirty="0" err="1"/>
              <a:t>medios</a:t>
            </a:r>
            <a:r>
              <a:rPr lang="en-US" dirty="0"/>
              <a:t> </a:t>
            </a:r>
            <a:r>
              <a:rPr lang="en-US" dirty="0" err="1" smtClean="0"/>
              <a:t>aislantes</a:t>
            </a:r>
            <a:r>
              <a:rPr lang="en-US" dirty="0"/>
              <a:t>. La </a:t>
            </a:r>
            <a:r>
              <a:rPr lang="en-US" dirty="0" err="1"/>
              <a:t>magnitud</a:t>
            </a:r>
            <a:r>
              <a:rPr lang="en-US" dirty="0"/>
              <a:t> </a:t>
            </a:r>
            <a:r>
              <a:rPr lang="en-US" dirty="0" smtClean="0"/>
              <a:t>de la </a:t>
            </a:r>
            <a:r>
              <a:rPr lang="en-US" dirty="0" err="1" smtClean="0"/>
              <a:t>descarga</a:t>
            </a:r>
            <a:r>
              <a:rPr lang="en-US" dirty="0" smtClean="0"/>
              <a:t> </a:t>
            </a:r>
            <a:r>
              <a:rPr lang="en-US" dirty="0" err="1" smtClean="0"/>
              <a:t>eléctrica</a:t>
            </a:r>
            <a:r>
              <a:rPr lang="en-US" dirty="0" smtClean="0"/>
              <a:t> </a:t>
            </a:r>
            <a:r>
              <a:rPr lang="en-US" dirty="0" err="1" smtClean="0"/>
              <a:t>en</a:t>
            </a:r>
            <a:r>
              <a:rPr lang="en-US" dirty="0" smtClean="0"/>
              <a:t> el </a:t>
            </a:r>
            <a:r>
              <a:rPr lang="en-US" dirty="0" err="1"/>
              <a:t>punto</a:t>
            </a:r>
            <a:r>
              <a:rPr lang="en-US" dirty="0"/>
              <a:t> </a:t>
            </a:r>
            <a:r>
              <a:rPr lang="en-US" dirty="0" smtClean="0"/>
              <a:t>de </a:t>
            </a:r>
            <a:r>
              <a:rPr lang="en-US" dirty="0" err="1"/>
              <a:t>descarga</a:t>
            </a:r>
            <a:r>
              <a:rPr lang="en-US" dirty="0"/>
              <a:t> </a:t>
            </a:r>
            <a:r>
              <a:rPr lang="en-US" dirty="0" err="1"/>
              <a:t>parcial</a:t>
            </a:r>
            <a:r>
              <a:rPr lang="en-US" dirty="0"/>
              <a:t> no </a:t>
            </a:r>
            <a:r>
              <a:rPr lang="en-US" dirty="0" err="1" smtClean="0"/>
              <a:t>es</a:t>
            </a:r>
            <a:r>
              <a:rPr lang="en-US" dirty="0" smtClean="0"/>
              <a:t> </a:t>
            </a:r>
            <a:r>
              <a:rPr lang="en-US" dirty="0" err="1" smtClean="0"/>
              <a:t>una</a:t>
            </a:r>
            <a:r>
              <a:rPr lang="en-US" dirty="0" smtClean="0"/>
              <a:t> </a:t>
            </a:r>
            <a:r>
              <a:rPr lang="en-US" dirty="0" err="1"/>
              <a:t>medida</a:t>
            </a:r>
            <a:r>
              <a:rPr lang="en-US" dirty="0"/>
              <a:t> </a:t>
            </a:r>
            <a:r>
              <a:rPr lang="en-US" dirty="0" err="1"/>
              <a:t>directa</a:t>
            </a:r>
            <a:r>
              <a:rPr lang="en-US" dirty="0"/>
              <a:t> </a:t>
            </a:r>
            <a:r>
              <a:rPr lang="en-US" dirty="0" smtClean="0"/>
              <a:t>del </a:t>
            </a:r>
            <a:r>
              <a:rPr lang="en-US" dirty="0" err="1" smtClean="0"/>
              <a:t>deterioro</a:t>
            </a:r>
            <a:r>
              <a:rPr lang="en-US" dirty="0" smtClean="0"/>
              <a:t> del </a:t>
            </a:r>
            <a:r>
              <a:rPr lang="en-US" dirty="0"/>
              <a:t>material </a:t>
            </a:r>
            <a:r>
              <a:rPr lang="en-US" dirty="0" err="1"/>
              <a:t>aislante</a:t>
            </a:r>
            <a:r>
              <a:rPr lang="en-US" dirty="0"/>
              <a:t> </a:t>
            </a:r>
            <a:r>
              <a:rPr lang="en-US" dirty="0" err="1"/>
              <a:t>en</a:t>
            </a:r>
            <a:r>
              <a:rPr lang="en-US" dirty="0"/>
              <a:t> </a:t>
            </a:r>
            <a:r>
              <a:rPr lang="en-US" dirty="0" err="1"/>
              <a:t>esta</a:t>
            </a:r>
            <a:r>
              <a:rPr lang="en-US" dirty="0"/>
              <a:t> </a:t>
            </a:r>
            <a:r>
              <a:rPr lang="en-US" dirty="0" err="1"/>
              <a:t>región</a:t>
            </a:r>
            <a:r>
              <a:rPr lang="en-US" dirty="0"/>
              <a:t>. </a:t>
            </a:r>
            <a:r>
              <a:rPr lang="en-US" dirty="0" err="1"/>
              <a:t>Además</a:t>
            </a:r>
            <a:r>
              <a:rPr lang="en-US" dirty="0"/>
              <a:t> del valor </a:t>
            </a:r>
            <a:r>
              <a:rPr lang="en-US" dirty="0" err="1" smtClean="0"/>
              <a:t>numérico</a:t>
            </a:r>
            <a:r>
              <a:rPr lang="en-US" dirty="0"/>
              <a:t>, la </a:t>
            </a:r>
            <a:r>
              <a:rPr lang="en-US" dirty="0" err="1"/>
              <a:t>intensidad</a:t>
            </a:r>
            <a:r>
              <a:rPr lang="en-US" dirty="0"/>
              <a:t> y la forma de </a:t>
            </a:r>
            <a:r>
              <a:rPr lang="en-US" dirty="0" err="1"/>
              <a:t>onda</a:t>
            </a:r>
            <a:r>
              <a:rPr lang="en-US" dirty="0"/>
              <a:t> del </a:t>
            </a:r>
            <a:r>
              <a:rPr lang="en-US" dirty="0" err="1"/>
              <a:t>impulso</a:t>
            </a:r>
            <a:r>
              <a:rPr lang="en-US" dirty="0"/>
              <a:t>, la </a:t>
            </a:r>
            <a:r>
              <a:rPr lang="en-US" dirty="0" err="1" smtClean="0"/>
              <a:t>concentración</a:t>
            </a:r>
            <a:r>
              <a:rPr lang="en-US" dirty="0" smtClean="0"/>
              <a:t> </a:t>
            </a:r>
            <a:r>
              <a:rPr lang="en-US" dirty="0"/>
              <a:t>regional de </a:t>
            </a:r>
            <a:r>
              <a:rPr lang="en-US" dirty="0" err="1"/>
              <a:t>descarga</a:t>
            </a:r>
            <a:r>
              <a:rPr lang="en-US" dirty="0"/>
              <a:t>, la </a:t>
            </a:r>
            <a:r>
              <a:rPr lang="en-US" dirty="0" err="1"/>
              <a:t>fabricación</a:t>
            </a:r>
            <a:r>
              <a:rPr lang="en-US" dirty="0"/>
              <a:t> y la </a:t>
            </a:r>
            <a:r>
              <a:rPr lang="en-US" dirty="0" err="1" smtClean="0"/>
              <a:t>colocación</a:t>
            </a:r>
            <a:r>
              <a:rPr lang="en-US" dirty="0" smtClean="0"/>
              <a:t> </a:t>
            </a:r>
            <a:r>
              <a:rPr lang="en-US" dirty="0"/>
              <a:t>de la </a:t>
            </a:r>
            <a:r>
              <a:rPr lang="en-US" dirty="0" err="1"/>
              <a:t>aislación</a:t>
            </a:r>
            <a:r>
              <a:rPr lang="en-US" dirty="0"/>
              <a:t> </a:t>
            </a:r>
            <a:r>
              <a:rPr lang="en-US" dirty="0" err="1"/>
              <a:t>también</a:t>
            </a:r>
            <a:r>
              <a:rPr lang="en-US" dirty="0"/>
              <a:t> </a:t>
            </a:r>
            <a:r>
              <a:rPr lang="en-US" dirty="0" err="1"/>
              <a:t>afectan</a:t>
            </a:r>
            <a:r>
              <a:rPr lang="en-US" dirty="0"/>
              <a:t> la </a:t>
            </a:r>
            <a:r>
              <a:rPr lang="en-US" dirty="0" err="1"/>
              <a:t>situación</a:t>
            </a:r>
            <a:r>
              <a:rPr lang="en-US" dirty="0"/>
              <a:t>.</a:t>
            </a:r>
          </a:p>
        </p:txBody>
      </p:sp>
    </p:spTree>
    <p:extLst>
      <p:ext uri="{BB962C8B-B14F-4D97-AF65-F5344CB8AC3E}">
        <p14:creationId xmlns:p14="http://schemas.microsoft.com/office/powerpoint/2010/main" val="3929314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522539"/>
            <a:ext cx="22961600" cy="7800725"/>
          </a:xfrm>
          <a:prstGeom prst="rect">
            <a:avLst/>
          </a:prstGeom>
        </p:spPr>
        <p:txBody>
          <a:bodyPr wrap="square">
            <a:spAutoFit/>
          </a:bodyPr>
          <a:lstStyle/>
          <a:p>
            <a:pPr algn="just"/>
            <a:r>
              <a:rPr lang="en-US" b="1" dirty="0" smtClean="0"/>
              <a:t>5.7 PRUEBAS DE PUESTA EN MARCHA PARA TRANSFORMADORES </a:t>
            </a:r>
            <a:r>
              <a:rPr lang="en-US" b="1" dirty="0"/>
              <a:t>DE POTENCIA EN EL </a:t>
            </a:r>
            <a:r>
              <a:rPr lang="en-US" b="1" dirty="0" smtClean="0"/>
              <a:t>LUGAR</a:t>
            </a:r>
          </a:p>
          <a:p>
            <a:pPr algn="just"/>
            <a:endParaRPr lang="en-US" dirty="0"/>
          </a:p>
          <a:p>
            <a:pPr algn="just"/>
            <a:r>
              <a:rPr lang="en-US" b="1" dirty="0"/>
              <a:t>5.7.1 </a:t>
            </a:r>
            <a:r>
              <a:rPr lang="en-US" b="1" dirty="0" smtClean="0"/>
              <a:t>General</a:t>
            </a:r>
          </a:p>
          <a:p>
            <a:pPr algn="just"/>
            <a:endParaRPr lang="en-US" dirty="0"/>
          </a:p>
          <a:p>
            <a:pPr algn="just"/>
            <a:r>
              <a:rPr lang="en-US" dirty="0" smtClean="0"/>
              <a:t>La </a:t>
            </a:r>
            <a:r>
              <a:rPr lang="en-US" dirty="0" err="1" smtClean="0"/>
              <a:t>prueba</a:t>
            </a:r>
            <a:r>
              <a:rPr lang="en-US" dirty="0" smtClean="0"/>
              <a:t> de un </a:t>
            </a:r>
            <a:r>
              <a:rPr lang="en-US" dirty="0" err="1" smtClean="0"/>
              <a:t>transformador</a:t>
            </a:r>
            <a:r>
              <a:rPr lang="en-US" dirty="0" smtClean="0"/>
              <a:t> de </a:t>
            </a:r>
            <a:r>
              <a:rPr lang="en-US" dirty="0" err="1" smtClean="0"/>
              <a:t>potencia</a:t>
            </a:r>
            <a:r>
              <a:rPr lang="en-US" dirty="0" smtClean="0"/>
              <a:t> </a:t>
            </a:r>
            <a:r>
              <a:rPr lang="en-US" dirty="0" err="1" smtClean="0"/>
              <a:t>completo</a:t>
            </a:r>
            <a:r>
              <a:rPr lang="en-US" dirty="0" smtClean="0"/>
              <a:t> </a:t>
            </a:r>
            <a:r>
              <a:rPr lang="en-US" dirty="0" err="1" smtClean="0"/>
              <a:t>incluye</a:t>
            </a:r>
            <a:r>
              <a:rPr lang="en-US" dirty="0" smtClean="0"/>
              <a:t>:</a:t>
            </a:r>
          </a:p>
          <a:p>
            <a:pPr algn="just"/>
            <a:endParaRPr lang="en-US" dirty="0"/>
          </a:p>
          <a:p>
            <a:pPr marL="571500" indent="-571500" algn="just">
              <a:buFont typeface="Wingdings" panose="05000000000000000000" pitchFamily="2" charset="2"/>
              <a:buChar char="Ø"/>
            </a:pPr>
            <a:r>
              <a:rPr lang="en-US" b="1" dirty="0" smtClean="0">
                <a:solidFill>
                  <a:srgbClr val="0070C0"/>
                </a:solidFill>
              </a:rPr>
              <a:t>Resistencia </a:t>
            </a:r>
            <a:r>
              <a:rPr lang="en-US" b="1" dirty="0">
                <a:solidFill>
                  <a:srgbClr val="0070C0"/>
                </a:solidFill>
              </a:rPr>
              <a:t>de </a:t>
            </a:r>
            <a:r>
              <a:rPr lang="en-US" b="1" dirty="0" err="1">
                <a:solidFill>
                  <a:srgbClr val="0070C0"/>
                </a:solidFill>
              </a:rPr>
              <a:t>aislación</a:t>
            </a:r>
            <a:r>
              <a:rPr lang="en-US" b="1" dirty="0">
                <a:solidFill>
                  <a:srgbClr val="0070C0"/>
                </a:solidFill>
              </a:rPr>
              <a:t> de </a:t>
            </a:r>
            <a:r>
              <a:rPr lang="en-US" b="1" dirty="0" err="1">
                <a:solidFill>
                  <a:srgbClr val="0070C0"/>
                </a:solidFill>
              </a:rPr>
              <a:t>devanados</a:t>
            </a:r>
            <a:r>
              <a:rPr lang="en-US" b="1" dirty="0">
                <a:solidFill>
                  <a:srgbClr val="0070C0"/>
                </a:solidFill>
              </a:rPr>
              <a:t>, </a:t>
            </a:r>
            <a:r>
              <a:rPr lang="en-US" b="1" dirty="0" err="1">
                <a:solidFill>
                  <a:srgbClr val="0070C0"/>
                </a:solidFill>
              </a:rPr>
              <a:t>resistencia</a:t>
            </a:r>
            <a:r>
              <a:rPr lang="en-US" b="1" dirty="0">
                <a:solidFill>
                  <a:srgbClr val="0070C0"/>
                </a:solidFill>
              </a:rPr>
              <a:t> de </a:t>
            </a:r>
            <a:r>
              <a:rPr lang="en-US" b="1" dirty="0" err="1" smtClean="0">
                <a:solidFill>
                  <a:srgbClr val="0070C0"/>
                </a:solidFill>
              </a:rPr>
              <a:t>devanados</a:t>
            </a:r>
            <a:r>
              <a:rPr lang="en-US" b="1" dirty="0">
                <a:solidFill>
                  <a:srgbClr val="0070C0"/>
                </a:solidFill>
              </a:rPr>
              <a:t>, </a:t>
            </a:r>
            <a:r>
              <a:rPr lang="en-US" b="1" dirty="0" err="1">
                <a:solidFill>
                  <a:srgbClr val="0070C0"/>
                </a:solidFill>
              </a:rPr>
              <a:t>grupo</a:t>
            </a:r>
            <a:r>
              <a:rPr lang="en-US" b="1" dirty="0">
                <a:solidFill>
                  <a:srgbClr val="0070C0"/>
                </a:solidFill>
              </a:rPr>
              <a:t> </a:t>
            </a:r>
            <a:r>
              <a:rPr lang="en-US" b="1" dirty="0" err="1">
                <a:solidFill>
                  <a:srgbClr val="0070C0"/>
                </a:solidFill>
              </a:rPr>
              <a:t>fasorial</a:t>
            </a:r>
            <a:r>
              <a:rPr lang="en-US" b="1" dirty="0">
                <a:solidFill>
                  <a:srgbClr val="0070C0"/>
                </a:solidFill>
              </a:rPr>
              <a:t>, tan δ, </a:t>
            </a:r>
            <a:r>
              <a:rPr lang="en-US" b="1" dirty="0" err="1">
                <a:solidFill>
                  <a:srgbClr val="0070C0"/>
                </a:solidFill>
              </a:rPr>
              <a:t>prueba</a:t>
            </a:r>
            <a:r>
              <a:rPr lang="en-US" b="1" dirty="0">
                <a:solidFill>
                  <a:srgbClr val="0070C0"/>
                </a:solidFill>
              </a:rPr>
              <a:t> de </a:t>
            </a:r>
            <a:r>
              <a:rPr lang="en-US" b="1" dirty="0" err="1">
                <a:solidFill>
                  <a:srgbClr val="0070C0"/>
                </a:solidFill>
              </a:rPr>
              <a:t>potencia</a:t>
            </a:r>
            <a:r>
              <a:rPr lang="en-US" b="1" dirty="0">
                <a:solidFill>
                  <a:srgbClr val="0070C0"/>
                </a:solidFill>
              </a:rPr>
              <a:t> de </a:t>
            </a:r>
            <a:r>
              <a:rPr lang="en-US" b="1" dirty="0" err="1" smtClean="0">
                <a:solidFill>
                  <a:srgbClr val="0070C0"/>
                </a:solidFill>
              </a:rPr>
              <a:t>pérdida</a:t>
            </a:r>
            <a:r>
              <a:rPr lang="en-US" b="1" dirty="0" smtClean="0">
                <a:solidFill>
                  <a:srgbClr val="0070C0"/>
                </a:solidFill>
              </a:rPr>
              <a:t> </a:t>
            </a:r>
            <a:r>
              <a:rPr lang="en-US" b="1" dirty="0">
                <a:solidFill>
                  <a:srgbClr val="0070C0"/>
                </a:solidFill>
              </a:rPr>
              <a:t>con y sin </a:t>
            </a:r>
            <a:r>
              <a:rPr lang="en-US" b="1" dirty="0" err="1">
                <a:solidFill>
                  <a:srgbClr val="0070C0"/>
                </a:solidFill>
              </a:rPr>
              <a:t>carga</a:t>
            </a:r>
            <a:r>
              <a:rPr lang="en-US" b="1" dirty="0">
                <a:solidFill>
                  <a:srgbClr val="0070C0"/>
                </a:solidFill>
              </a:rPr>
              <a:t>, </a:t>
            </a:r>
            <a:r>
              <a:rPr lang="en-US" b="1" dirty="0" err="1">
                <a:solidFill>
                  <a:srgbClr val="0070C0"/>
                </a:solidFill>
              </a:rPr>
              <a:t>prueba</a:t>
            </a:r>
            <a:r>
              <a:rPr lang="en-US" b="1" dirty="0">
                <a:solidFill>
                  <a:srgbClr val="0070C0"/>
                </a:solidFill>
              </a:rPr>
              <a:t> de </a:t>
            </a:r>
            <a:r>
              <a:rPr lang="en-US" b="1" dirty="0" err="1">
                <a:solidFill>
                  <a:srgbClr val="0070C0"/>
                </a:solidFill>
              </a:rPr>
              <a:t>cortocircuito</a:t>
            </a:r>
            <a:r>
              <a:rPr lang="en-US" b="1" dirty="0">
                <a:solidFill>
                  <a:srgbClr val="0070C0"/>
                </a:solidFill>
              </a:rPr>
              <a:t> y </a:t>
            </a:r>
            <a:r>
              <a:rPr lang="en-US" b="1" dirty="0" err="1" smtClean="0">
                <a:solidFill>
                  <a:srgbClr val="0070C0"/>
                </a:solidFill>
              </a:rPr>
              <a:t>pérdidas</a:t>
            </a:r>
            <a:r>
              <a:rPr lang="en-US" b="1" dirty="0" smtClean="0">
                <a:solidFill>
                  <a:srgbClr val="0070C0"/>
                </a:solidFill>
              </a:rPr>
              <a:t> </a:t>
            </a:r>
            <a:r>
              <a:rPr lang="en-US" b="1" dirty="0" err="1">
                <a:solidFill>
                  <a:srgbClr val="0070C0"/>
                </a:solidFill>
              </a:rPr>
              <a:t>en</a:t>
            </a:r>
            <a:r>
              <a:rPr lang="en-US" b="1" dirty="0">
                <a:solidFill>
                  <a:srgbClr val="0070C0"/>
                </a:solidFill>
              </a:rPr>
              <a:t> </a:t>
            </a:r>
            <a:r>
              <a:rPr lang="en-US" b="1" dirty="0" smtClean="0">
                <a:solidFill>
                  <a:srgbClr val="0070C0"/>
                </a:solidFill>
              </a:rPr>
              <a:t>el </a:t>
            </a:r>
            <a:r>
              <a:rPr lang="en-US" b="1" dirty="0" err="1" smtClean="0">
                <a:solidFill>
                  <a:srgbClr val="0070C0"/>
                </a:solidFill>
              </a:rPr>
              <a:t>cobre</a:t>
            </a:r>
            <a:r>
              <a:rPr lang="en-US" b="1" dirty="0">
                <a:solidFill>
                  <a:srgbClr val="0070C0"/>
                </a:solidFill>
              </a:rPr>
              <a:t>, </a:t>
            </a:r>
            <a:r>
              <a:rPr lang="en-US" b="1" dirty="0" err="1" smtClean="0">
                <a:solidFill>
                  <a:srgbClr val="0070C0"/>
                </a:solidFill>
              </a:rPr>
              <a:t>prueba</a:t>
            </a:r>
            <a:r>
              <a:rPr lang="en-US" b="1" dirty="0" smtClean="0">
                <a:solidFill>
                  <a:srgbClr val="0070C0"/>
                </a:solidFill>
              </a:rPr>
              <a:t> de </a:t>
            </a:r>
            <a:r>
              <a:rPr lang="en-US" b="1" dirty="0" err="1" smtClean="0">
                <a:solidFill>
                  <a:srgbClr val="0070C0"/>
                </a:solidFill>
              </a:rPr>
              <a:t>aumento</a:t>
            </a:r>
            <a:r>
              <a:rPr lang="en-US" b="1" dirty="0" smtClean="0">
                <a:solidFill>
                  <a:srgbClr val="0070C0"/>
                </a:solidFill>
              </a:rPr>
              <a:t> </a:t>
            </a:r>
            <a:r>
              <a:rPr lang="en-US" b="1" dirty="0">
                <a:solidFill>
                  <a:srgbClr val="0070C0"/>
                </a:solidFill>
              </a:rPr>
              <a:t>de </a:t>
            </a:r>
            <a:r>
              <a:rPr lang="en-US" b="1" dirty="0" err="1">
                <a:solidFill>
                  <a:srgbClr val="0070C0"/>
                </a:solidFill>
              </a:rPr>
              <a:t>temperatura</a:t>
            </a:r>
            <a:r>
              <a:rPr lang="en-US" b="1" dirty="0">
                <a:solidFill>
                  <a:srgbClr val="0070C0"/>
                </a:solidFill>
              </a:rPr>
              <a:t> </a:t>
            </a:r>
            <a:r>
              <a:rPr lang="en-US" b="1" dirty="0" smtClean="0">
                <a:solidFill>
                  <a:srgbClr val="0070C0"/>
                </a:solidFill>
              </a:rPr>
              <a:t>y </a:t>
            </a:r>
            <a:r>
              <a:rPr lang="en-US" b="1" dirty="0" err="1">
                <a:solidFill>
                  <a:srgbClr val="0070C0"/>
                </a:solidFill>
              </a:rPr>
              <a:t>prueba</a:t>
            </a:r>
            <a:r>
              <a:rPr lang="en-US" b="1" dirty="0">
                <a:solidFill>
                  <a:srgbClr val="0070C0"/>
                </a:solidFill>
              </a:rPr>
              <a:t> de </a:t>
            </a:r>
            <a:r>
              <a:rPr lang="en-US" b="1" dirty="0" err="1">
                <a:solidFill>
                  <a:srgbClr val="0070C0"/>
                </a:solidFill>
              </a:rPr>
              <a:t>avería</a:t>
            </a:r>
            <a:r>
              <a:rPr lang="en-US" b="1" dirty="0">
                <a:solidFill>
                  <a:srgbClr val="0070C0"/>
                </a:solidFill>
              </a:rPr>
              <a:t> del </a:t>
            </a:r>
            <a:r>
              <a:rPr lang="en-US" b="1" dirty="0" err="1">
                <a:solidFill>
                  <a:srgbClr val="0070C0"/>
                </a:solidFill>
              </a:rPr>
              <a:t>aceite</a:t>
            </a:r>
            <a:r>
              <a:rPr lang="en-US" b="1" dirty="0">
                <a:solidFill>
                  <a:srgbClr val="0070C0"/>
                </a:solidFill>
              </a:rPr>
              <a:t> del </a:t>
            </a:r>
            <a:r>
              <a:rPr lang="en-US" b="1" dirty="0" err="1">
                <a:solidFill>
                  <a:srgbClr val="0070C0"/>
                </a:solidFill>
              </a:rPr>
              <a:t>transformador</a:t>
            </a:r>
            <a:r>
              <a:rPr lang="en-US" b="1" dirty="0">
                <a:solidFill>
                  <a:srgbClr val="0070C0"/>
                </a:solidFill>
              </a:rPr>
              <a:t>.</a:t>
            </a:r>
          </a:p>
          <a:p>
            <a:pPr marL="571500" indent="-571500" algn="just">
              <a:buFont typeface="Wingdings" panose="05000000000000000000" pitchFamily="2" charset="2"/>
              <a:buChar char="Ø"/>
            </a:pPr>
            <a:r>
              <a:rPr lang="en-US" b="1" dirty="0" err="1" smtClean="0">
                <a:solidFill>
                  <a:srgbClr val="0070C0"/>
                </a:solidFill>
              </a:rPr>
              <a:t>Pruebas</a:t>
            </a:r>
            <a:r>
              <a:rPr lang="en-US" b="1" dirty="0" smtClean="0">
                <a:solidFill>
                  <a:srgbClr val="0070C0"/>
                </a:solidFill>
              </a:rPr>
              <a:t> de </a:t>
            </a:r>
            <a:r>
              <a:rPr lang="en-US" b="1" dirty="0" err="1" smtClean="0">
                <a:solidFill>
                  <a:srgbClr val="0070C0"/>
                </a:solidFill>
              </a:rPr>
              <a:t>paneles</a:t>
            </a:r>
            <a:r>
              <a:rPr lang="en-US" b="1" dirty="0" smtClean="0">
                <a:solidFill>
                  <a:srgbClr val="0070C0"/>
                </a:solidFill>
              </a:rPr>
              <a:t> de control y </a:t>
            </a:r>
            <a:r>
              <a:rPr lang="en-US" b="1" dirty="0" err="1" smtClean="0">
                <a:solidFill>
                  <a:srgbClr val="0070C0"/>
                </a:solidFill>
              </a:rPr>
              <a:t>relés</a:t>
            </a:r>
            <a:r>
              <a:rPr lang="en-US" b="1" dirty="0" smtClean="0">
                <a:solidFill>
                  <a:srgbClr val="0070C0"/>
                </a:solidFill>
              </a:rPr>
              <a:t>: </a:t>
            </a:r>
            <a:r>
              <a:rPr lang="en-US" b="1" dirty="0" err="1" smtClean="0">
                <a:solidFill>
                  <a:srgbClr val="0070C0"/>
                </a:solidFill>
              </a:rPr>
              <a:t>cajas</a:t>
            </a:r>
            <a:r>
              <a:rPr lang="en-US" b="1" dirty="0" smtClean="0">
                <a:solidFill>
                  <a:srgbClr val="0070C0"/>
                </a:solidFill>
              </a:rPr>
              <a:t> de </a:t>
            </a:r>
            <a:r>
              <a:rPr lang="en-US" b="1" dirty="0" err="1" smtClean="0">
                <a:solidFill>
                  <a:srgbClr val="0070C0"/>
                </a:solidFill>
              </a:rPr>
              <a:t>conexiones</a:t>
            </a:r>
            <a:r>
              <a:rPr lang="en-US" b="1" dirty="0" smtClean="0">
                <a:solidFill>
                  <a:srgbClr val="0070C0"/>
                </a:solidFill>
              </a:rPr>
              <a:t> (</a:t>
            </a:r>
            <a:r>
              <a:rPr lang="en-US" b="1" dirty="0" err="1" smtClean="0">
                <a:solidFill>
                  <a:srgbClr val="0070C0"/>
                </a:solidFill>
              </a:rPr>
              <a:t>paneles</a:t>
            </a:r>
            <a:r>
              <a:rPr lang="en-US" b="1" dirty="0" smtClean="0">
                <a:solidFill>
                  <a:srgbClr val="0070C0"/>
                </a:solidFill>
              </a:rPr>
              <a:t> de control local) y </a:t>
            </a:r>
            <a:r>
              <a:rPr lang="en-US" b="1" dirty="0" err="1" smtClean="0">
                <a:solidFill>
                  <a:srgbClr val="0070C0"/>
                </a:solidFill>
              </a:rPr>
              <a:t>quioscos</a:t>
            </a:r>
            <a:r>
              <a:rPr lang="en-US" b="1" dirty="0" smtClean="0">
                <a:solidFill>
                  <a:srgbClr val="0070C0"/>
                </a:solidFill>
              </a:rPr>
              <a:t> de </a:t>
            </a:r>
            <a:r>
              <a:rPr lang="en-US" b="1" dirty="0" err="1" smtClean="0">
                <a:solidFill>
                  <a:srgbClr val="0070C0"/>
                </a:solidFill>
              </a:rPr>
              <a:t>Selectividad</a:t>
            </a:r>
            <a:r>
              <a:rPr lang="en-US" b="1" dirty="0" smtClean="0">
                <a:solidFill>
                  <a:srgbClr val="0070C0"/>
                </a:solidFill>
              </a:rPr>
              <a:t> (</a:t>
            </a:r>
            <a:r>
              <a:rPr lang="en-US" b="1" dirty="0" err="1" smtClean="0">
                <a:solidFill>
                  <a:srgbClr val="0070C0"/>
                </a:solidFill>
              </a:rPr>
              <a:t>incluida</a:t>
            </a:r>
            <a:r>
              <a:rPr lang="en-US" b="1" dirty="0" smtClean="0">
                <a:solidFill>
                  <a:srgbClr val="0070C0"/>
                </a:solidFill>
              </a:rPr>
              <a:t> la </a:t>
            </a:r>
            <a:r>
              <a:rPr lang="en-US" b="1" dirty="0" err="1" smtClean="0">
                <a:solidFill>
                  <a:srgbClr val="0070C0"/>
                </a:solidFill>
              </a:rPr>
              <a:t>caja</a:t>
            </a:r>
            <a:r>
              <a:rPr lang="en-US" b="1" dirty="0" smtClean="0">
                <a:solidFill>
                  <a:srgbClr val="0070C0"/>
                </a:solidFill>
              </a:rPr>
              <a:t> de control de </a:t>
            </a:r>
            <a:r>
              <a:rPr lang="en-US" b="1" dirty="0" err="1" smtClean="0">
                <a:solidFill>
                  <a:srgbClr val="0070C0"/>
                </a:solidFill>
              </a:rPr>
              <a:t>transformadores</a:t>
            </a:r>
            <a:r>
              <a:rPr lang="en-US" b="1" dirty="0" smtClean="0">
                <a:solidFill>
                  <a:srgbClr val="0070C0"/>
                </a:solidFill>
              </a:rPr>
              <a:t> </a:t>
            </a:r>
            <a:r>
              <a:rPr lang="en-US" b="1" dirty="0">
                <a:solidFill>
                  <a:srgbClr val="0070C0"/>
                </a:solidFill>
              </a:rPr>
              <a:t>y </a:t>
            </a:r>
            <a:r>
              <a:rPr lang="en-US" b="1" dirty="0" err="1" smtClean="0">
                <a:solidFill>
                  <a:srgbClr val="0070C0"/>
                </a:solidFill>
              </a:rPr>
              <a:t>ventiladores</a:t>
            </a:r>
            <a:r>
              <a:rPr lang="en-US" b="1" dirty="0" smtClean="0">
                <a:solidFill>
                  <a:srgbClr val="0070C0"/>
                </a:solidFill>
              </a:rPr>
              <a:t>, </a:t>
            </a:r>
            <a:r>
              <a:rPr lang="en-US" b="1" dirty="0">
                <a:solidFill>
                  <a:srgbClr val="0070C0"/>
                </a:solidFill>
              </a:rPr>
              <a:t>y la </a:t>
            </a:r>
            <a:r>
              <a:rPr lang="en-US" b="1" dirty="0" err="1">
                <a:solidFill>
                  <a:srgbClr val="0070C0"/>
                </a:solidFill>
              </a:rPr>
              <a:t>caja</a:t>
            </a:r>
            <a:r>
              <a:rPr lang="en-US" b="1" dirty="0">
                <a:solidFill>
                  <a:srgbClr val="0070C0"/>
                </a:solidFill>
              </a:rPr>
              <a:t> </a:t>
            </a:r>
            <a:r>
              <a:rPr lang="en-US" b="1" dirty="0" smtClean="0">
                <a:solidFill>
                  <a:srgbClr val="0070C0"/>
                </a:solidFill>
              </a:rPr>
              <a:t>del </a:t>
            </a:r>
            <a:r>
              <a:rPr lang="en-US" b="1" dirty="0" err="1" smtClean="0">
                <a:solidFill>
                  <a:srgbClr val="0070C0"/>
                </a:solidFill>
              </a:rPr>
              <a:t>cambiador</a:t>
            </a:r>
            <a:r>
              <a:rPr lang="en-US" b="1" dirty="0" smtClean="0">
                <a:solidFill>
                  <a:srgbClr val="0070C0"/>
                </a:solidFill>
              </a:rPr>
              <a:t> </a:t>
            </a:r>
            <a:r>
              <a:rPr lang="en-US" b="1" dirty="0">
                <a:solidFill>
                  <a:srgbClr val="0070C0"/>
                </a:solidFill>
              </a:rPr>
              <a:t>de </a:t>
            </a:r>
            <a:r>
              <a:rPr lang="en-US" b="1" dirty="0" err="1" smtClean="0">
                <a:solidFill>
                  <a:srgbClr val="0070C0"/>
                </a:solidFill>
              </a:rPr>
              <a:t>tomas</a:t>
            </a:r>
            <a:r>
              <a:rPr lang="en-US" b="1" dirty="0">
                <a:solidFill>
                  <a:srgbClr val="0070C0"/>
                </a:solidFill>
              </a:rPr>
              <a:t>).</a:t>
            </a:r>
          </a:p>
          <a:p>
            <a:pPr marL="571500" indent="-571500" algn="just">
              <a:buFont typeface="Wingdings" panose="05000000000000000000" pitchFamily="2" charset="2"/>
              <a:buChar char="Ø"/>
            </a:pPr>
            <a:r>
              <a:rPr lang="en-US" b="1" dirty="0" err="1" smtClean="0">
                <a:solidFill>
                  <a:srgbClr val="0070C0"/>
                </a:solidFill>
              </a:rPr>
              <a:t>Transformadores</a:t>
            </a:r>
            <a:r>
              <a:rPr lang="en-US" b="1" dirty="0" smtClean="0">
                <a:solidFill>
                  <a:srgbClr val="0070C0"/>
                </a:solidFill>
              </a:rPr>
              <a:t> </a:t>
            </a:r>
            <a:r>
              <a:rPr lang="en-US" b="1" dirty="0">
                <a:solidFill>
                  <a:srgbClr val="0070C0"/>
                </a:solidFill>
              </a:rPr>
              <a:t>de </a:t>
            </a:r>
            <a:r>
              <a:rPr lang="en-US" b="1" dirty="0" err="1">
                <a:solidFill>
                  <a:srgbClr val="0070C0"/>
                </a:solidFill>
              </a:rPr>
              <a:t>ventiladores</a:t>
            </a:r>
            <a:r>
              <a:rPr lang="en-US" b="1" dirty="0">
                <a:solidFill>
                  <a:srgbClr val="0070C0"/>
                </a:solidFill>
              </a:rPr>
              <a:t> y </a:t>
            </a:r>
            <a:r>
              <a:rPr lang="en-US" b="1" dirty="0" err="1">
                <a:solidFill>
                  <a:srgbClr val="0070C0"/>
                </a:solidFill>
              </a:rPr>
              <a:t>bombas</a:t>
            </a:r>
            <a:r>
              <a:rPr lang="en-US" b="1" dirty="0">
                <a:solidFill>
                  <a:srgbClr val="0070C0"/>
                </a:solidFill>
              </a:rPr>
              <a:t>.</a:t>
            </a:r>
          </a:p>
          <a:p>
            <a:pPr marL="571500" indent="-571500" algn="just">
              <a:buFont typeface="Wingdings" panose="05000000000000000000" pitchFamily="2" charset="2"/>
              <a:buChar char="Ø"/>
            </a:pPr>
            <a:r>
              <a:rPr lang="en-US" b="1" dirty="0" err="1" smtClean="0">
                <a:solidFill>
                  <a:srgbClr val="0070C0"/>
                </a:solidFill>
              </a:rPr>
              <a:t>Verificar</a:t>
            </a:r>
            <a:r>
              <a:rPr lang="en-US" b="1" dirty="0" smtClean="0">
                <a:solidFill>
                  <a:srgbClr val="0070C0"/>
                </a:solidFill>
              </a:rPr>
              <a:t> </a:t>
            </a:r>
            <a:r>
              <a:rPr lang="en-US" b="1" dirty="0">
                <a:solidFill>
                  <a:srgbClr val="0070C0"/>
                </a:solidFill>
              </a:rPr>
              <a:t>el </a:t>
            </a:r>
            <a:r>
              <a:rPr lang="en-US" b="1" dirty="0" err="1">
                <a:solidFill>
                  <a:srgbClr val="0070C0"/>
                </a:solidFill>
              </a:rPr>
              <a:t>funcionamiento</a:t>
            </a:r>
            <a:r>
              <a:rPr lang="en-US" b="1" dirty="0">
                <a:solidFill>
                  <a:srgbClr val="0070C0"/>
                </a:solidFill>
              </a:rPr>
              <a:t> del </a:t>
            </a:r>
            <a:r>
              <a:rPr lang="en-US" b="1" dirty="0" err="1">
                <a:solidFill>
                  <a:srgbClr val="0070C0"/>
                </a:solidFill>
              </a:rPr>
              <a:t>cambiador</a:t>
            </a:r>
            <a:r>
              <a:rPr lang="en-US" b="1" dirty="0">
                <a:solidFill>
                  <a:srgbClr val="0070C0"/>
                </a:solidFill>
              </a:rPr>
              <a:t> de </a:t>
            </a:r>
            <a:r>
              <a:rPr lang="en-US" b="1" dirty="0" err="1">
                <a:solidFill>
                  <a:srgbClr val="0070C0"/>
                </a:solidFill>
              </a:rPr>
              <a:t>tomas</a:t>
            </a:r>
            <a:r>
              <a:rPr lang="en-US" b="1" dirty="0">
                <a:solidFill>
                  <a:srgbClr val="0070C0"/>
                </a:solidFill>
              </a:rPr>
              <a:t> con </a:t>
            </a:r>
            <a:r>
              <a:rPr lang="en-US" b="1" dirty="0" smtClean="0">
                <a:solidFill>
                  <a:srgbClr val="0070C0"/>
                </a:solidFill>
              </a:rPr>
              <a:t>un </a:t>
            </a:r>
            <a:r>
              <a:rPr lang="en-US" b="1" dirty="0" err="1">
                <a:solidFill>
                  <a:srgbClr val="0070C0"/>
                </a:solidFill>
              </a:rPr>
              <a:t>relé</a:t>
            </a:r>
            <a:r>
              <a:rPr lang="en-US" b="1" dirty="0">
                <a:solidFill>
                  <a:srgbClr val="0070C0"/>
                </a:solidFill>
              </a:rPr>
              <a:t> </a:t>
            </a:r>
            <a:r>
              <a:rPr lang="en-US" b="1" dirty="0" err="1">
                <a:solidFill>
                  <a:srgbClr val="0070C0"/>
                </a:solidFill>
              </a:rPr>
              <a:t>regulador</a:t>
            </a:r>
            <a:r>
              <a:rPr lang="en-US" b="1" dirty="0">
                <a:solidFill>
                  <a:srgbClr val="0070C0"/>
                </a:solidFill>
              </a:rPr>
              <a:t> de </a:t>
            </a:r>
            <a:r>
              <a:rPr lang="en-US" b="1" dirty="0" err="1">
                <a:solidFill>
                  <a:srgbClr val="0070C0"/>
                </a:solidFill>
              </a:rPr>
              <a:t>tensión</a:t>
            </a:r>
            <a:r>
              <a:rPr lang="en-US" b="1" dirty="0">
                <a:solidFill>
                  <a:srgbClr val="0070C0"/>
                </a:solidFill>
              </a:rPr>
              <a:t> </a:t>
            </a:r>
            <a:r>
              <a:rPr lang="en-US" b="1" dirty="0" err="1">
                <a:solidFill>
                  <a:srgbClr val="0070C0"/>
                </a:solidFill>
              </a:rPr>
              <a:t>durante</a:t>
            </a:r>
            <a:r>
              <a:rPr lang="en-US" b="1" dirty="0">
                <a:solidFill>
                  <a:srgbClr val="0070C0"/>
                </a:solidFill>
              </a:rPr>
              <a:t> las </a:t>
            </a:r>
            <a:r>
              <a:rPr lang="en-US" b="1" dirty="0" err="1">
                <a:solidFill>
                  <a:srgbClr val="0070C0"/>
                </a:solidFill>
              </a:rPr>
              <a:t>pruebas</a:t>
            </a:r>
            <a:r>
              <a:rPr lang="en-US" b="1" dirty="0">
                <a:solidFill>
                  <a:srgbClr val="0070C0"/>
                </a:solidFill>
              </a:rPr>
              <a:t> </a:t>
            </a:r>
            <a:r>
              <a:rPr lang="en-US" b="1" dirty="0" err="1" smtClean="0">
                <a:solidFill>
                  <a:srgbClr val="0070C0"/>
                </a:solidFill>
              </a:rPr>
              <a:t>secundarias</a:t>
            </a:r>
            <a:r>
              <a:rPr lang="en-US" b="1" dirty="0">
                <a:solidFill>
                  <a:srgbClr val="0070C0"/>
                </a:solidFill>
              </a:rPr>
              <a:t>.</a:t>
            </a:r>
          </a:p>
        </p:txBody>
      </p:sp>
    </p:spTree>
    <p:extLst>
      <p:ext uri="{BB962C8B-B14F-4D97-AF65-F5344CB8AC3E}">
        <p14:creationId xmlns:p14="http://schemas.microsoft.com/office/powerpoint/2010/main" val="3298178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5450" y="684737"/>
            <a:ext cx="23171150" cy="5047728"/>
          </a:xfrm>
          <a:prstGeom prst="rect">
            <a:avLst/>
          </a:prstGeom>
        </p:spPr>
        <p:txBody>
          <a:bodyPr wrap="square">
            <a:spAutoFit/>
          </a:bodyPr>
          <a:lstStyle/>
          <a:p>
            <a:pPr algn="just"/>
            <a:r>
              <a:rPr lang="en-US" b="1" dirty="0" smtClean="0"/>
              <a:t>5.7.2 </a:t>
            </a:r>
            <a:r>
              <a:rPr lang="en-US" b="1" dirty="0" err="1" smtClean="0"/>
              <a:t>Pruebas</a:t>
            </a:r>
            <a:r>
              <a:rPr lang="en-US" b="1" dirty="0" smtClean="0"/>
              <a:t> </a:t>
            </a:r>
            <a:r>
              <a:rPr lang="en-US" b="1" dirty="0" err="1" smtClean="0"/>
              <a:t>primarias</a:t>
            </a:r>
            <a:endParaRPr lang="en-US" b="1" dirty="0" smtClean="0"/>
          </a:p>
          <a:p>
            <a:pPr algn="just"/>
            <a:endParaRPr lang="en-US" dirty="0"/>
          </a:p>
          <a:p>
            <a:pPr marL="1480414" lvl="1" indent="-571500" algn="just">
              <a:buFont typeface="Wingdings" panose="05000000000000000000" pitchFamily="2" charset="2"/>
              <a:buChar char="ü"/>
            </a:pPr>
            <a:r>
              <a:rPr lang="en-US" b="1" dirty="0" err="1" smtClean="0">
                <a:solidFill>
                  <a:srgbClr val="0070C0"/>
                </a:solidFill>
              </a:rPr>
              <a:t>Prueba</a:t>
            </a:r>
            <a:r>
              <a:rPr lang="en-US" b="1" dirty="0" smtClean="0">
                <a:solidFill>
                  <a:srgbClr val="0070C0"/>
                </a:solidFill>
              </a:rPr>
              <a:t> </a:t>
            </a:r>
            <a:r>
              <a:rPr lang="en-US" b="1" dirty="0">
                <a:solidFill>
                  <a:srgbClr val="0070C0"/>
                </a:solidFill>
              </a:rPr>
              <a:t>de </a:t>
            </a:r>
            <a:r>
              <a:rPr lang="en-US" b="1" dirty="0" err="1">
                <a:solidFill>
                  <a:srgbClr val="0070C0"/>
                </a:solidFill>
              </a:rPr>
              <a:t>estabilidad</a:t>
            </a:r>
            <a:r>
              <a:rPr lang="en-US" b="1" dirty="0">
                <a:solidFill>
                  <a:srgbClr val="0070C0"/>
                </a:solidFill>
              </a:rPr>
              <a:t> de </a:t>
            </a:r>
            <a:r>
              <a:rPr lang="en-US" b="1" dirty="0" err="1" smtClean="0">
                <a:solidFill>
                  <a:srgbClr val="0070C0"/>
                </a:solidFill>
              </a:rPr>
              <a:t>relés</a:t>
            </a:r>
            <a:r>
              <a:rPr lang="en-US" b="1" dirty="0" smtClean="0">
                <a:solidFill>
                  <a:srgbClr val="0070C0"/>
                </a:solidFill>
              </a:rPr>
              <a:t> </a:t>
            </a:r>
            <a:r>
              <a:rPr lang="en-US" b="1" dirty="0" err="1" smtClean="0">
                <a:solidFill>
                  <a:srgbClr val="0070C0"/>
                </a:solidFill>
              </a:rPr>
              <a:t>diferenciales</a:t>
            </a:r>
            <a:r>
              <a:rPr lang="en-US" b="1" dirty="0" smtClean="0">
                <a:solidFill>
                  <a:srgbClr val="0070C0"/>
                </a:solidFill>
              </a:rPr>
              <a:t> de </a:t>
            </a:r>
            <a:r>
              <a:rPr lang="en-US" b="1" dirty="0" err="1" smtClean="0">
                <a:solidFill>
                  <a:srgbClr val="0070C0"/>
                </a:solidFill>
              </a:rPr>
              <a:t>transformador</a:t>
            </a:r>
            <a:r>
              <a:rPr lang="en-US" b="1" dirty="0" smtClean="0">
                <a:solidFill>
                  <a:srgbClr val="0070C0"/>
                </a:solidFill>
              </a:rPr>
              <a:t> </a:t>
            </a:r>
            <a:r>
              <a:rPr lang="en-US" b="1" dirty="0">
                <a:solidFill>
                  <a:srgbClr val="0070C0"/>
                </a:solidFill>
              </a:rPr>
              <a:t>que </a:t>
            </a:r>
            <a:r>
              <a:rPr lang="en-US" b="1" dirty="0" err="1">
                <a:solidFill>
                  <a:srgbClr val="0070C0"/>
                </a:solidFill>
              </a:rPr>
              <a:t>utilizan</a:t>
            </a:r>
            <a:r>
              <a:rPr lang="en-US" b="1" dirty="0">
                <a:solidFill>
                  <a:srgbClr val="0070C0"/>
                </a:solidFill>
              </a:rPr>
              <a:t> </a:t>
            </a:r>
            <a:r>
              <a:rPr lang="en-US" b="1" dirty="0" smtClean="0">
                <a:solidFill>
                  <a:srgbClr val="0070C0"/>
                </a:solidFill>
              </a:rPr>
              <a:t>380 V </a:t>
            </a:r>
            <a:r>
              <a:rPr lang="en-US" b="1" dirty="0">
                <a:solidFill>
                  <a:srgbClr val="0070C0"/>
                </a:solidFill>
              </a:rPr>
              <a:t>(</a:t>
            </a:r>
            <a:r>
              <a:rPr lang="en-US" b="1" dirty="0" err="1">
                <a:solidFill>
                  <a:srgbClr val="0070C0"/>
                </a:solidFill>
              </a:rPr>
              <a:t>explicado</a:t>
            </a:r>
            <a:r>
              <a:rPr lang="en-US" b="1" dirty="0">
                <a:solidFill>
                  <a:srgbClr val="0070C0"/>
                </a:solidFill>
              </a:rPr>
              <a:t> </a:t>
            </a:r>
            <a:r>
              <a:rPr lang="en-US" b="1" dirty="0" err="1" smtClean="0">
                <a:solidFill>
                  <a:srgbClr val="0070C0"/>
                </a:solidFill>
              </a:rPr>
              <a:t>en</a:t>
            </a:r>
            <a:r>
              <a:rPr lang="en-US" b="1" dirty="0" smtClean="0">
                <a:solidFill>
                  <a:srgbClr val="0070C0"/>
                </a:solidFill>
              </a:rPr>
              <a:t> </a:t>
            </a:r>
            <a:r>
              <a:rPr lang="en-US" b="1" dirty="0" err="1" smtClean="0">
                <a:solidFill>
                  <a:srgbClr val="0070C0"/>
                </a:solidFill>
              </a:rPr>
              <a:t>otra</a:t>
            </a:r>
            <a:r>
              <a:rPr lang="en-US" b="1" dirty="0" smtClean="0">
                <a:solidFill>
                  <a:srgbClr val="0070C0"/>
                </a:solidFill>
              </a:rPr>
              <a:t> parte de </a:t>
            </a:r>
            <a:r>
              <a:rPr lang="en-US" b="1" dirty="0" err="1">
                <a:solidFill>
                  <a:srgbClr val="0070C0"/>
                </a:solidFill>
              </a:rPr>
              <a:t>este</a:t>
            </a:r>
            <a:r>
              <a:rPr lang="en-US" b="1" dirty="0">
                <a:solidFill>
                  <a:srgbClr val="0070C0"/>
                </a:solidFill>
              </a:rPr>
              <a:t> </a:t>
            </a:r>
            <a:r>
              <a:rPr lang="en-US" b="1" dirty="0" err="1">
                <a:solidFill>
                  <a:srgbClr val="0070C0"/>
                </a:solidFill>
              </a:rPr>
              <a:t>libro</a:t>
            </a:r>
            <a:r>
              <a:rPr lang="en-US" b="1" dirty="0">
                <a:solidFill>
                  <a:srgbClr val="0070C0"/>
                </a:solidFill>
              </a:rPr>
              <a:t>).</a:t>
            </a:r>
          </a:p>
          <a:p>
            <a:pPr marL="1480414" lvl="1" indent="-571500" algn="just">
              <a:buFont typeface="Wingdings" panose="05000000000000000000" pitchFamily="2" charset="2"/>
              <a:buChar char="ü"/>
            </a:pPr>
            <a:r>
              <a:rPr lang="en-US" b="1" dirty="0" err="1" smtClean="0">
                <a:solidFill>
                  <a:srgbClr val="0070C0"/>
                </a:solidFill>
              </a:rPr>
              <a:t>Inyección</a:t>
            </a:r>
            <a:r>
              <a:rPr lang="en-US" b="1" dirty="0" smtClean="0">
                <a:solidFill>
                  <a:srgbClr val="0070C0"/>
                </a:solidFill>
              </a:rPr>
              <a:t> </a:t>
            </a:r>
            <a:r>
              <a:rPr lang="en-US" b="1" dirty="0">
                <a:solidFill>
                  <a:srgbClr val="0070C0"/>
                </a:solidFill>
              </a:rPr>
              <a:t>de </a:t>
            </a:r>
            <a:r>
              <a:rPr lang="en-US" b="1" dirty="0" err="1">
                <a:solidFill>
                  <a:srgbClr val="0070C0"/>
                </a:solidFill>
              </a:rPr>
              <a:t>corriente</a:t>
            </a:r>
            <a:r>
              <a:rPr lang="en-US" b="1" dirty="0">
                <a:solidFill>
                  <a:srgbClr val="0070C0"/>
                </a:solidFill>
              </a:rPr>
              <a:t> </a:t>
            </a:r>
            <a:r>
              <a:rPr lang="en-US" b="1" dirty="0" err="1">
                <a:solidFill>
                  <a:srgbClr val="0070C0"/>
                </a:solidFill>
              </a:rPr>
              <a:t>primaria</a:t>
            </a:r>
            <a:r>
              <a:rPr lang="en-US" b="1" dirty="0">
                <a:solidFill>
                  <a:srgbClr val="0070C0"/>
                </a:solidFill>
              </a:rPr>
              <a:t> </a:t>
            </a:r>
            <a:r>
              <a:rPr lang="en-US" b="1" dirty="0" err="1">
                <a:solidFill>
                  <a:srgbClr val="0070C0"/>
                </a:solidFill>
              </a:rPr>
              <a:t>en</a:t>
            </a:r>
            <a:r>
              <a:rPr lang="en-US" b="1" dirty="0">
                <a:solidFill>
                  <a:srgbClr val="0070C0"/>
                </a:solidFill>
              </a:rPr>
              <a:t> la </a:t>
            </a:r>
            <a:r>
              <a:rPr lang="en-US" b="1" dirty="0" err="1">
                <a:solidFill>
                  <a:srgbClr val="0070C0"/>
                </a:solidFill>
              </a:rPr>
              <a:t>bahía</a:t>
            </a:r>
            <a:r>
              <a:rPr lang="en-US" b="1" dirty="0">
                <a:solidFill>
                  <a:srgbClr val="0070C0"/>
                </a:solidFill>
              </a:rPr>
              <a:t> del </a:t>
            </a:r>
            <a:r>
              <a:rPr lang="en-US" b="1" dirty="0" err="1" smtClean="0">
                <a:solidFill>
                  <a:srgbClr val="0070C0"/>
                </a:solidFill>
              </a:rPr>
              <a:t>transformador</a:t>
            </a:r>
            <a:r>
              <a:rPr lang="en-US" b="1" dirty="0" smtClean="0">
                <a:solidFill>
                  <a:srgbClr val="0070C0"/>
                </a:solidFill>
              </a:rPr>
              <a:t> </a:t>
            </a:r>
            <a:r>
              <a:rPr lang="en-US" b="1" dirty="0">
                <a:solidFill>
                  <a:srgbClr val="0070C0"/>
                </a:solidFill>
              </a:rPr>
              <a:t>para </a:t>
            </a:r>
            <a:r>
              <a:rPr lang="en-US" b="1" dirty="0" err="1">
                <a:solidFill>
                  <a:srgbClr val="0070C0"/>
                </a:solidFill>
              </a:rPr>
              <a:t>comprobar</a:t>
            </a:r>
            <a:r>
              <a:rPr lang="en-US" b="1" dirty="0">
                <a:solidFill>
                  <a:srgbClr val="0070C0"/>
                </a:solidFill>
              </a:rPr>
              <a:t> la </a:t>
            </a:r>
            <a:r>
              <a:rPr lang="en-US" b="1" dirty="0" err="1">
                <a:solidFill>
                  <a:srgbClr val="0070C0"/>
                </a:solidFill>
              </a:rPr>
              <a:t>continuidad</a:t>
            </a:r>
            <a:r>
              <a:rPr lang="en-US" b="1" dirty="0">
                <a:solidFill>
                  <a:srgbClr val="0070C0"/>
                </a:solidFill>
              </a:rPr>
              <a:t> del </a:t>
            </a:r>
            <a:r>
              <a:rPr lang="en-US" b="1" dirty="0" err="1" smtClean="0">
                <a:solidFill>
                  <a:srgbClr val="0070C0"/>
                </a:solidFill>
              </a:rPr>
              <a:t>circuito</a:t>
            </a:r>
            <a:r>
              <a:rPr lang="en-US" b="1" dirty="0" smtClean="0">
                <a:solidFill>
                  <a:srgbClr val="0070C0"/>
                </a:solidFill>
              </a:rPr>
              <a:t> </a:t>
            </a:r>
            <a:r>
              <a:rPr lang="en-US" b="1" dirty="0" err="1">
                <a:solidFill>
                  <a:srgbClr val="0070C0"/>
                </a:solidFill>
              </a:rPr>
              <a:t>en</a:t>
            </a:r>
            <a:r>
              <a:rPr lang="en-US" b="1" dirty="0">
                <a:solidFill>
                  <a:srgbClr val="0070C0"/>
                </a:solidFill>
              </a:rPr>
              <a:t> </a:t>
            </a:r>
            <a:r>
              <a:rPr lang="en-US" b="1" dirty="0" err="1">
                <a:solidFill>
                  <a:srgbClr val="0070C0"/>
                </a:solidFill>
              </a:rPr>
              <a:t>los</a:t>
            </a:r>
            <a:r>
              <a:rPr lang="en-US" b="1" dirty="0">
                <a:solidFill>
                  <a:srgbClr val="0070C0"/>
                </a:solidFill>
              </a:rPr>
              <a:t> </a:t>
            </a:r>
            <a:r>
              <a:rPr lang="en-US" b="1" dirty="0" err="1">
                <a:solidFill>
                  <a:srgbClr val="0070C0"/>
                </a:solidFill>
              </a:rPr>
              <a:t>circuitos</a:t>
            </a:r>
            <a:r>
              <a:rPr lang="en-US" b="1" dirty="0">
                <a:solidFill>
                  <a:srgbClr val="0070C0"/>
                </a:solidFill>
              </a:rPr>
              <a:t> </a:t>
            </a:r>
            <a:r>
              <a:rPr lang="en-US" b="1" dirty="0" err="1">
                <a:solidFill>
                  <a:srgbClr val="0070C0"/>
                </a:solidFill>
              </a:rPr>
              <a:t>secundarios</a:t>
            </a:r>
            <a:r>
              <a:rPr lang="en-US" b="1" dirty="0">
                <a:solidFill>
                  <a:srgbClr val="0070C0"/>
                </a:solidFill>
              </a:rPr>
              <a:t>.</a:t>
            </a:r>
          </a:p>
          <a:p>
            <a:pPr marL="1480414" lvl="1" indent="-571500" algn="just">
              <a:buFont typeface="Wingdings" panose="05000000000000000000" pitchFamily="2" charset="2"/>
              <a:buChar char="ü"/>
            </a:pPr>
            <a:r>
              <a:rPr lang="en-US" b="1" dirty="0" err="1" smtClean="0">
                <a:solidFill>
                  <a:srgbClr val="0070C0"/>
                </a:solidFill>
              </a:rPr>
              <a:t>Prueba</a:t>
            </a:r>
            <a:r>
              <a:rPr lang="en-US" b="1" dirty="0" smtClean="0">
                <a:solidFill>
                  <a:srgbClr val="0070C0"/>
                </a:solidFill>
              </a:rPr>
              <a:t> </a:t>
            </a:r>
            <a:r>
              <a:rPr lang="en-US" b="1" dirty="0">
                <a:solidFill>
                  <a:srgbClr val="0070C0"/>
                </a:solidFill>
              </a:rPr>
              <a:t>de </a:t>
            </a:r>
            <a:r>
              <a:rPr lang="en-US" b="1" dirty="0" err="1" smtClean="0">
                <a:solidFill>
                  <a:srgbClr val="0070C0"/>
                </a:solidFill>
              </a:rPr>
              <a:t>estabilidad</a:t>
            </a:r>
            <a:r>
              <a:rPr lang="en-US" b="1" dirty="0" smtClean="0">
                <a:solidFill>
                  <a:srgbClr val="0070C0"/>
                </a:solidFill>
              </a:rPr>
              <a:t> de </a:t>
            </a:r>
            <a:r>
              <a:rPr lang="en-US" b="1" dirty="0">
                <a:solidFill>
                  <a:srgbClr val="0070C0"/>
                </a:solidFill>
              </a:rPr>
              <a:t>la </a:t>
            </a:r>
            <a:r>
              <a:rPr lang="en-US" b="1" dirty="0" err="1" smtClean="0">
                <a:solidFill>
                  <a:srgbClr val="0070C0"/>
                </a:solidFill>
              </a:rPr>
              <a:t>protección</a:t>
            </a:r>
            <a:r>
              <a:rPr lang="en-US" b="1" dirty="0" smtClean="0">
                <a:solidFill>
                  <a:srgbClr val="0070C0"/>
                </a:solidFill>
              </a:rPr>
              <a:t> de </a:t>
            </a:r>
            <a:r>
              <a:rPr lang="en-US" b="1" dirty="0" err="1" smtClean="0">
                <a:solidFill>
                  <a:srgbClr val="0070C0"/>
                </a:solidFill>
              </a:rPr>
              <a:t>barras</a:t>
            </a:r>
            <a:r>
              <a:rPr lang="en-US" b="1" dirty="0" smtClean="0">
                <a:solidFill>
                  <a:srgbClr val="0070C0"/>
                </a:solidFill>
              </a:rPr>
              <a:t> al </a:t>
            </a:r>
            <a:r>
              <a:rPr lang="en-US" b="1" dirty="0" err="1" smtClean="0">
                <a:solidFill>
                  <a:srgbClr val="0070C0"/>
                </a:solidFill>
              </a:rPr>
              <a:t>mismo</a:t>
            </a:r>
            <a:r>
              <a:rPr lang="en-US" b="1" dirty="0" smtClean="0">
                <a:solidFill>
                  <a:srgbClr val="0070C0"/>
                </a:solidFill>
              </a:rPr>
              <a:t> </a:t>
            </a:r>
            <a:r>
              <a:rPr lang="en-US" b="1" dirty="0" err="1">
                <a:solidFill>
                  <a:srgbClr val="0070C0"/>
                </a:solidFill>
              </a:rPr>
              <a:t>tiempo</a:t>
            </a:r>
            <a:r>
              <a:rPr lang="en-US" b="1" dirty="0" smtClean="0">
                <a:solidFill>
                  <a:srgbClr val="0070C0"/>
                </a:solidFill>
              </a:rPr>
              <a:t>.</a:t>
            </a:r>
          </a:p>
          <a:p>
            <a:pPr algn="just"/>
            <a:endParaRPr lang="en-US" dirty="0"/>
          </a:p>
          <a:p>
            <a:pPr algn="just"/>
            <a:r>
              <a:rPr lang="en-US" dirty="0" err="1"/>
              <a:t>Estos</a:t>
            </a:r>
            <a:r>
              <a:rPr lang="en-US" dirty="0"/>
              <a:t> dos </a:t>
            </a:r>
            <a:r>
              <a:rPr lang="en-US" dirty="0" err="1"/>
              <a:t>últimos</a:t>
            </a:r>
            <a:r>
              <a:rPr lang="en-US" dirty="0"/>
              <a:t> </a:t>
            </a:r>
            <a:r>
              <a:rPr lang="en-US" dirty="0" err="1"/>
              <a:t>elementos</a:t>
            </a:r>
            <a:r>
              <a:rPr lang="en-US" dirty="0"/>
              <a:t> se </a:t>
            </a:r>
            <a:r>
              <a:rPr lang="en-US" dirty="0" err="1"/>
              <a:t>explicarán</a:t>
            </a:r>
            <a:r>
              <a:rPr lang="en-US" dirty="0"/>
              <a:t> </a:t>
            </a:r>
            <a:r>
              <a:rPr lang="en-US" dirty="0" err="1"/>
              <a:t>en</a:t>
            </a:r>
            <a:r>
              <a:rPr lang="en-US" dirty="0"/>
              <a:t> </a:t>
            </a:r>
            <a:r>
              <a:rPr lang="en-US" dirty="0" err="1"/>
              <a:t>otra</a:t>
            </a:r>
            <a:r>
              <a:rPr lang="en-US" dirty="0"/>
              <a:t> parte de </a:t>
            </a:r>
            <a:r>
              <a:rPr lang="en-US" dirty="0" err="1" smtClean="0"/>
              <a:t>este</a:t>
            </a:r>
            <a:r>
              <a:rPr lang="en-US" dirty="0" smtClean="0"/>
              <a:t> </a:t>
            </a:r>
            <a:r>
              <a:rPr lang="en-US" dirty="0" err="1"/>
              <a:t>libro</a:t>
            </a:r>
            <a:r>
              <a:rPr lang="en-US" dirty="0"/>
              <a:t>.</a:t>
            </a:r>
          </a:p>
        </p:txBody>
      </p:sp>
    </p:spTree>
    <p:extLst>
      <p:ext uri="{BB962C8B-B14F-4D97-AF65-F5344CB8AC3E}">
        <p14:creationId xmlns:p14="http://schemas.microsoft.com/office/powerpoint/2010/main" val="1417202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08000" y="539739"/>
            <a:ext cx="23114000" cy="8351325"/>
          </a:xfrm>
          <a:prstGeom prst="rect">
            <a:avLst/>
          </a:prstGeom>
        </p:spPr>
        <p:txBody>
          <a:bodyPr wrap="square">
            <a:spAutoFit/>
          </a:bodyPr>
          <a:lstStyle/>
          <a:p>
            <a:pPr algn="just"/>
            <a:r>
              <a:rPr lang="en-US" b="1" dirty="0" smtClean="0"/>
              <a:t>5.7.3 </a:t>
            </a:r>
            <a:r>
              <a:rPr lang="en-US" b="1" dirty="0" err="1" smtClean="0"/>
              <a:t>Pruebas</a:t>
            </a:r>
            <a:r>
              <a:rPr lang="en-US" b="1" dirty="0" smtClean="0"/>
              <a:t> </a:t>
            </a:r>
            <a:r>
              <a:rPr lang="en-US" b="1" dirty="0" err="1" smtClean="0"/>
              <a:t>secundarias</a:t>
            </a:r>
            <a:endParaRPr lang="en-US" b="1" dirty="0" smtClean="0"/>
          </a:p>
          <a:p>
            <a:pPr algn="just"/>
            <a:endParaRPr lang="en-US" b="1" dirty="0"/>
          </a:p>
          <a:p>
            <a:pPr marL="1480414" lvl="1" indent="-571500" algn="just">
              <a:buFont typeface="Wingdings" panose="05000000000000000000" pitchFamily="2" charset="2"/>
              <a:buChar char="q"/>
            </a:pPr>
            <a:r>
              <a:rPr lang="en-US" b="1" dirty="0" err="1" smtClean="0">
                <a:solidFill>
                  <a:srgbClr val="0070C0"/>
                </a:solidFill>
              </a:rPr>
              <a:t>Inyección</a:t>
            </a:r>
            <a:r>
              <a:rPr lang="en-US" b="1" dirty="0" smtClean="0">
                <a:solidFill>
                  <a:srgbClr val="0070C0"/>
                </a:solidFill>
              </a:rPr>
              <a:t> </a:t>
            </a:r>
            <a:r>
              <a:rPr lang="en-US" b="1" dirty="0" err="1">
                <a:solidFill>
                  <a:srgbClr val="0070C0"/>
                </a:solidFill>
              </a:rPr>
              <a:t>secundaria</a:t>
            </a:r>
            <a:r>
              <a:rPr lang="en-US" b="1" dirty="0">
                <a:solidFill>
                  <a:srgbClr val="0070C0"/>
                </a:solidFill>
              </a:rPr>
              <a:t> de </a:t>
            </a:r>
            <a:r>
              <a:rPr lang="en-US" b="1" dirty="0" err="1">
                <a:solidFill>
                  <a:srgbClr val="0070C0"/>
                </a:solidFill>
              </a:rPr>
              <a:t>todos</a:t>
            </a:r>
            <a:r>
              <a:rPr lang="en-US" b="1" dirty="0">
                <a:solidFill>
                  <a:srgbClr val="0070C0"/>
                </a:solidFill>
              </a:rPr>
              <a:t> </a:t>
            </a:r>
            <a:r>
              <a:rPr lang="en-US" b="1" dirty="0" err="1">
                <a:solidFill>
                  <a:srgbClr val="0070C0"/>
                </a:solidFill>
              </a:rPr>
              <a:t>los</a:t>
            </a:r>
            <a:r>
              <a:rPr lang="en-US" b="1" dirty="0">
                <a:solidFill>
                  <a:srgbClr val="0070C0"/>
                </a:solidFill>
              </a:rPr>
              <a:t> </a:t>
            </a:r>
            <a:r>
              <a:rPr lang="en-US" b="1" dirty="0" err="1">
                <a:solidFill>
                  <a:srgbClr val="0070C0"/>
                </a:solidFill>
              </a:rPr>
              <a:t>relés</a:t>
            </a:r>
            <a:r>
              <a:rPr lang="en-US" b="1" dirty="0">
                <a:solidFill>
                  <a:srgbClr val="0070C0"/>
                </a:solidFill>
              </a:rPr>
              <a:t> de </a:t>
            </a:r>
            <a:r>
              <a:rPr lang="en-US" b="1" dirty="0" err="1">
                <a:solidFill>
                  <a:srgbClr val="0070C0"/>
                </a:solidFill>
              </a:rPr>
              <a:t>protección</a:t>
            </a:r>
            <a:r>
              <a:rPr lang="en-US" b="1" dirty="0">
                <a:solidFill>
                  <a:srgbClr val="0070C0"/>
                </a:solidFill>
              </a:rPr>
              <a:t> de </a:t>
            </a:r>
            <a:r>
              <a:rPr lang="en-US" b="1" dirty="0" err="1" smtClean="0">
                <a:solidFill>
                  <a:srgbClr val="0070C0"/>
                </a:solidFill>
              </a:rPr>
              <a:t>transformadores</a:t>
            </a:r>
            <a:r>
              <a:rPr lang="en-US" b="1" dirty="0">
                <a:solidFill>
                  <a:srgbClr val="0070C0"/>
                </a:solidFill>
              </a:rPr>
              <a:t>.</a:t>
            </a:r>
          </a:p>
          <a:p>
            <a:pPr marL="1480414" lvl="1" indent="-571500" algn="just">
              <a:buFont typeface="Wingdings" panose="05000000000000000000" pitchFamily="2" charset="2"/>
              <a:buChar char="q"/>
            </a:pPr>
            <a:r>
              <a:rPr lang="en-US" b="1" dirty="0" err="1" smtClean="0">
                <a:solidFill>
                  <a:srgbClr val="0070C0"/>
                </a:solidFill>
              </a:rPr>
              <a:t>Verificar</a:t>
            </a:r>
            <a:r>
              <a:rPr lang="en-US" b="1" dirty="0" smtClean="0">
                <a:solidFill>
                  <a:srgbClr val="0070C0"/>
                </a:solidFill>
              </a:rPr>
              <a:t> el </a:t>
            </a:r>
            <a:r>
              <a:rPr lang="en-US" b="1" dirty="0" err="1" smtClean="0">
                <a:solidFill>
                  <a:srgbClr val="0070C0"/>
                </a:solidFill>
              </a:rPr>
              <a:t>relé</a:t>
            </a:r>
            <a:r>
              <a:rPr lang="en-US" b="1" dirty="0" smtClean="0">
                <a:solidFill>
                  <a:srgbClr val="0070C0"/>
                </a:solidFill>
              </a:rPr>
              <a:t> del </a:t>
            </a:r>
            <a:r>
              <a:rPr lang="en-US" b="1" dirty="0" err="1" smtClean="0">
                <a:solidFill>
                  <a:srgbClr val="0070C0"/>
                </a:solidFill>
              </a:rPr>
              <a:t>regulador</a:t>
            </a:r>
            <a:r>
              <a:rPr lang="en-US" b="1" dirty="0" smtClean="0">
                <a:solidFill>
                  <a:srgbClr val="0070C0"/>
                </a:solidFill>
              </a:rPr>
              <a:t> de </a:t>
            </a:r>
            <a:r>
              <a:rPr lang="en-US" b="1" dirty="0" err="1" smtClean="0">
                <a:solidFill>
                  <a:srgbClr val="0070C0"/>
                </a:solidFill>
              </a:rPr>
              <a:t>tensión</a:t>
            </a:r>
            <a:r>
              <a:rPr lang="en-US" b="1" dirty="0" smtClean="0">
                <a:solidFill>
                  <a:srgbClr val="0070C0"/>
                </a:solidFill>
              </a:rPr>
              <a:t> con el </a:t>
            </a:r>
            <a:r>
              <a:rPr lang="en-US" b="1" dirty="0" err="1" smtClean="0">
                <a:solidFill>
                  <a:srgbClr val="0070C0"/>
                </a:solidFill>
              </a:rPr>
              <a:t>funcionamiento</a:t>
            </a:r>
            <a:r>
              <a:rPr lang="en-US" b="1" dirty="0" smtClean="0">
                <a:solidFill>
                  <a:srgbClr val="0070C0"/>
                </a:solidFill>
              </a:rPr>
              <a:t> </a:t>
            </a:r>
            <a:r>
              <a:rPr lang="en-US" b="1" dirty="0">
                <a:solidFill>
                  <a:srgbClr val="0070C0"/>
                </a:solidFill>
              </a:rPr>
              <a:t>del </a:t>
            </a:r>
            <a:r>
              <a:rPr lang="en-US" b="1" dirty="0" err="1">
                <a:solidFill>
                  <a:srgbClr val="0070C0"/>
                </a:solidFill>
              </a:rPr>
              <a:t>cambiador</a:t>
            </a:r>
            <a:r>
              <a:rPr lang="en-US" b="1" dirty="0">
                <a:solidFill>
                  <a:srgbClr val="0070C0"/>
                </a:solidFill>
              </a:rPr>
              <a:t> de </a:t>
            </a:r>
            <a:r>
              <a:rPr lang="en-US" b="1" dirty="0" err="1">
                <a:solidFill>
                  <a:srgbClr val="0070C0"/>
                </a:solidFill>
              </a:rPr>
              <a:t>tomas</a:t>
            </a:r>
            <a:r>
              <a:rPr lang="en-US" b="1" dirty="0">
                <a:solidFill>
                  <a:srgbClr val="0070C0"/>
                </a:solidFill>
              </a:rPr>
              <a:t>.</a:t>
            </a:r>
          </a:p>
          <a:p>
            <a:pPr marL="1480414" lvl="1" indent="-571500" algn="just">
              <a:buFont typeface="Wingdings" panose="05000000000000000000" pitchFamily="2" charset="2"/>
              <a:buChar char="q"/>
            </a:pPr>
            <a:r>
              <a:rPr lang="en-US" b="1" dirty="0" err="1" smtClean="0">
                <a:solidFill>
                  <a:srgbClr val="0070C0"/>
                </a:solidFill>
              </a:rPr>
              <a:t>Verificar</a:t>
            </a:r>
            <a:r>
              <a:rPr lang="en-US" b="1" dirty="0" smtClean="0">
                <a:solidFill>
                  <a:srgbClr val="0070C0"/>
                </a:solidFill>
              </a:rPr>
              <a:t> </a:t>
            </a:r>
            <a:r>
              <a:rPr lang="en-US" b="1" dirty="0" err="1">
                <a:solidFill>
                  <a:srgbClr val="0070C0"/>
                </a:solidFill>
              </a:rPr>
              <a:t>todos</a:t>
            </a:r>
            <a:r>
              <a:rPr lang="en-US" b="1" dirty="0">
                <a:solidFill>
                  <a:srgbClr val="0070C0"/>
                </a:solidFill>
              </a:rPr>
              <a:t> </a:t>
            </a:r>
            <a:r>
              <a:rPr lang="en-US" b="1" dirty="0" err="1">
                <a:solidFill>
                  <a:srgbClr val="0070C0"/>
                </a:solidFill>
              </a:rPr>
              <a:t>los</a:t>
            </a:r>
            <a:r>
              <a:rPr lang="en-US" b="1" dirty="0">
                <a:solidFill>
                  <a:srgbClr val="0070C0"/>
                </a:solidFill>
              </a:rPr>
              <a:t> </a:t>
            </a:r>
            <a:r>
              <a:rPr lang="en-US" b="1" dirty="0" err="1">
                <a:solidFill>
                  <a:srgbClr val="0070C0"/>
                </a:solidFill>
              </a:rPr>
              <a:t>circuitos</a:t>
            </a:r>
            <a:r>
              <a:rPr lang="en-US" b="1" dirty="0">
                <a:solidFill>
                  <a:srgbClr val="0070C0"/>
                </a:solidFill>
              </a:rPr>
              <a:t> de </a:t>
            </a:r>
            <a:r>
              <a:rPr lang="en-US" b="1" dirty="0" err="1">
                <a:solidFill>
                  <a:srgbClr val="0070C0"/>
                </a:solidFill>
              </a:rPr>
              <a:t>alarma</a:t>
            </a:r>
            <a:r>
              <a:rPr lang="en-US" b="1" dirty="0" smtClean="0">
                <a:solidFill>
                  <a:srgbClr val="0070C0"/>
                </a:solidFill>
              </a:rPr>
              <a:t>.</a:t>
            </a:r>
          </a:p>
          <a:p>
            <a:pPr lvl="1" algn="just"/>
            <a:endParaRPr lang="en-US" dirty="0"/>
          </a:p>
          <a:p>
            <a:pPr algn="just"/>
            <a:r>
              <a:rPr lang="en-US" b="1" dirty="0" smtClean="0"/>
              <a:t>5.7.4 </a:t>
            </a:r>
            <a:r>
              <a:rPr lang="en-US" b="1" dirty="0" err="1" smtClean="0"/>
              <a:t>Pruebas</a:t>
            </a:r>
            <a:r>
              <a:rPr lang="en-US" b="1" dirty="0" smtClean="0"/>
              <a:t> </a:t>
            </a:r>
            <a:r>
              <a:rPr lang="en-US" b="1" dirty="0"/>
              <a:t>de </a:t>
            </a:r>
            <a:r>
              <a:rPr lang="en-US" b="1" dirty="0" err="1" smtClean="0"/>
              <a:t>disparo</a:t>
            </a:r>
            <a:endParaRPr lang="en-US" b="1" dirty="0" smtClean="0"/>
          </a:p>
          <a:p>
            <a:pPr algn="just"/>
            <a:endParaRPr lang="en-US" dirty="0"/>
          </a:p>
          <a:p>
            <a:pPr marL="1480414" lvl="1" indent="-571500" algn="just">
              <a:buFont typeface="Wingdings" panose="05000000000000000000" pitchFamily="2" charset="2"/>
              <a:buChar char="q"/>
            </a:pPr>
            <a:r>
              <a:rPr lang="en-US" b="1" dirty="0" smtClean="0">
                <a:solidFill>
                  <a:srgbClr val="0070C0"/>
                </a:solidFill>
              </a:rPr>
              <a:t>Toda la </a:t>
            </a:r>
            <a:r>
              <a:rPr lang="en-US" b="1" dirty="0" err="1" smtClean="0">
                <a:solidFill>
                  <a:srgbClr val="0070C0"/>
                </a:solidFill>
              </a:rPr>
              <a:t>matriz</a:t>
            </a:r>
            <a:r>
              <a:rPr lang="en-US" b="1" dirty="0" smtClean="0">
                <a:solidFill>
                  <a:srgbClr val="0070C0"/>
                </a:solidFill>
              </a:rPr>
              <a:t> de </a:t>
            </a:r>
            <a:r>
              <a:rPr lang="en-US" b="1" dirty="0" err="1" smtClean="0">
                <a:solidFill>
                  <a:srgbClr val="0070C0"/>
                </a:solidFill>
              </a:rPr>
              <a:t>disparo</a:t>
            </a:r>
            <a:r>
              <a:rPr lang="en-US" b="1" dirty="0" smtClean="0">
                <a:solidFill>
                  <a:srgbClr val="0070C0"/>
                </a:solidFill>
              </a:rPr>
              <a:t> de </a:t>
            </a:r>
            <a:r>
              <a:rPr lang="en-US" b="1" dirty="0" err="1">
                <a:solidFill>
                  <a:srgbClr val="0070C0"/>
                </a:solidFill>
              </a:rPr>
              <a:t>los</a:t>
            </a:r>
            <a:r>
              <a:rPr lang="en-US" b="1" dirty="0">
                <a:solidFill>
                  <a:srgbClr val="0070C0"/>
                </a:solidFill>
              </a:rPr>
              <a:t> </a:t>
            </a:r>
            <a:r>
              <a:rPr lang="en-US" b="1" dirty="0" err="1" smtClean="0">
                <a:solidFill>
                  <a:srgbClr val="0070C0"/>
                </a:solidFill>
              </a:rPr>
              <a:t>interruptores</a:t>
            </a:r>
            <a:r>
              <a:rPr lang="en-US" b="1" dirty="0" smtClean="0">
                <a:solidFill>
                  <a:srgbClr val="0070C0"/>
                </a:solidFill>
              </a:rPr>
              <a:t> de </a:t>
            </a:r>
            <a:r>
              <a:rPr lang="en-US" b="1" dirty="0" err="1">
                <a:solidFill>
                  <a:srgbClr val="0070C0"/>
                </a:solidFill>
              </a:rPr>
              <a:t>alta</a:t>
            </a:r>
            <a:r>
              <a:rPr lang="en-US" b="1" dirty="0">
                <a:solidFill>
                  <a:srgbClr val="0070C0"/>
                </a:solidFill>
              </a:rPr>
              <a:t> </a:t>
            </a:r>
            <a:r>
              <a:rPr lang="en-US" b="1" dirty="0" err="1" smtClean="0">
                <a:solidFill>
                  <a:srgbClr val="0070C0"/>
                </a:solidFill>
              </a:rPr>
              <a:t>tensión</a:t>
            </a:r>
            <a:r>
              <a:rPr lang="en-US" b="1" dirty="0" smtClean="0">
                <a:solidFill>
                  <a:srgbClr val="0070C0"/>
                </a:solidFill>
              </a:rPr>
              <a:t> </a:t>
            </a:r>
            <a:r>
              <a:rPr lang="en-US" b="1" dirty="0">
                <a:solidFill>
                  <a:srgbClr val="0070C0"/>
                </a:solidFill>
              </a:rPr>
              <a:t>se </a:t>
            </a:r>
            <a:r>
              <a:rPr lang="en-US" b="1" dirty="0" err="1">
                <a:solidFill>
                  <a:srgbClr val="0070C0"/>
                </a:solidFill>
              </a:rPr>
              <a:t>probará</a:t>
            </a:r>
            <a:r>
              <a:rPr lang="en-US" b="1" dirty="0">
                <a:solidFill>
                  <a:srgbClr val="0070C0"/>
                </a:solidFill>
              </a:rPr>
              <a:t> </a:t>
            </a:r>
            <a:r>
              <a:rPr lang="en-US" b="1" dirty="0" err="1">
                <a:solidFill>
                  <a:srgbClr val="0070C0"/>
                </a:solidFill>
              </a:rPr>
              <a:t>accionando</a:t>
            </a:r>
            <a:r>
              <a:rPr lang="en-US" b="1" dirty="0">
                <a:solidFill>
                  <a:srgbClr val="0070C0"/>
                </a:solidFill>
              </a:rPr>
              <a:t> </a:t>
            </a:r>
            <a:r>
              <a:rPr lang="en-US" b="1" dirty="0" err="1">
                <a:solidFill>
                  <a:srgbClr val="0070C0"/>
                </a:solidFill>
              </a:rPr>
              <a:t>los</a:t>
            </a:r>
            <a:r>
              <a:rPr lang="en-US" b="1" dirty="0">
                <a:solidFill>
                  <a:srgbClr val="0070C0"/>
                </a:solidFill>
              </a:rPr>
              <a:t> </a:t>
            </a:r>
            <a:r>
              <a:rPr lang="en-US" b="1" dirty="0" err="1">
                <a:solidFill>
                  <a:srgbClr val="0070C0"/>
                </a:solidFill>
              </a:rPr>
              <a:t>relés</a:t>
            </a:r>
            <a:r>
              <a:rPr lang="en-US" b="1" dirty="0">
                <a:solidFill>
                  <a:srgbClr val="0070C0"/>
                </a:solidFill>
              </a:rPr>
              <a:t> </a:t>
            </a:r>
            <a:r>
              <a:rPr lang="en-US" b="1" dirty="0" smtClean="0">
                <a:solidFill>
                  <a:srgbClr val="0070C0"/>
                </a:solidFill>
              </a:rPr>
              <a:t>que </a:t>
            </a:r>
            <a:r>
              <a:rPr lang="en-US" b="1" dirty="0" err="1" smtClean="0">
                <a:solidFill>
                  <a:srgbClr val="0070C0"/>
                </a:solidFill>
              </a:rPr>
              <a:t>emiten</a:t>
            </a:r>
            <a:r>
              <a:rPr lang="en-US" b="1" dirty="0" smtClean="0">
                <a:solidFill>
                  <a:srgbClr val="0070C0"/>
                </a:solidFill>
              </a:rPr>
              <a:t> la </a:t>
            </a:r>
            <a:r>
              <a:rPr lang="en-US" b="1" dirty="0" err="1" smtClean="0">
                <a:solidFill>
                  <a:srgbClr val="0070C0"/>
                </a:solidFill>
              </a:rPr>
              <a:t>señal</a:t>
            </a:r>
            <a:r>
              <a:rPr lang="en-US" b="1" dirty="0" smtClean="0">
                <a:solidFill>
                  <a:srgbClr val="0070C0"/>
                </a:solidFill>
              </a:rPr>
              <a:t> </a:t>
            </a:r>
            <a:r>
              <a:rPr lang="en-US" b="1" dirty="0">
                <a:solidFill>
                  <a:srgbClr val="0070C0"/>
                </a:solidFill>
              </a:rPr>
              <a:t>de </a:t>
            </a:r>
            <a:r>
              <a:rPr lang="en-US" b="1" dirty="0" err="1">
                <a:solidFill>
                  <a:srgbClr val="0070C0"/>
                </a:solidFill>
              </a:rPr>
              <a:t>disparo</a:t>
            </a:r>
            <a:r>
              <a:rPr lang="en-US" b="1" dirty="0">
                <a:solidFill>
                  <a:srgbClr val="0070C0"/>
                </a:solidFill>
              </a:rPr>
              <a:t> </a:t>
            </a:r>
            <a:r>
              <a:rPr lang="en-US" b="1" dirty="0" err="1">
                <a:solidFill>
                  <a:srgbClr val="0070C0"/>
                </a:solidFill>
              </a:rPr>
              <a:t>desde</a:t>
            </a:r>
            <a:r>
              <a:rPr lang="en-US" b="1" dirty="0">
                <a:solidFill>
                  <a:srgbClr val="0070C0"/>
                </a:solidFill>
              </a:rPr>
              <a:t> la </a:t>
            </a:r>
            <a:r>
              <a:rPr lang="en-US" b="1" dirty="0" err="1">
                <a:solidFill>
                  <a:srgbClr val="0070C0"/>
                </a:solidFill>
              </a:rPr>
              <a:t>fuente</a:t>
            </a:r>
            <a:r>
              <a:rPr lang="en-US" b="1" dirty="0">
                <a:solidFill>
                  <a:srgbClr val="0070C0"/>
                </a:solidFill>
              </a:rPr>
              <a:t>.</a:t>
            </a:r>
          </a:p>
          <a:p>
            <a:pPr marL="1480414" lvl="1" indent="-571500" algn="just">
              <a:buFont typeface="Wingdings" panose="05000000000000000000" pitchFamily="2" charset="2"/>
              <a:buChar char="q"/>
            </a:pPr>
            <a:r>
              <a:rPr lang="en-US" b="1" dirty="0" smtClean="0">
                <a:solidFill>
                  <a:srgbClr val="0070C0"/>
                </a:solidFill>
              </a:rPr>
              <a:t>Toda </a:t>
            </a:r>
            <a:r>
              <a:rPr lang="en-US" b="1" dirty="0">
                <a:solidFill>
                  <a:srgbClr val="0070C0"/>
                </a:solidFill>
              </a:rPr>
              <a:t>la </a:t>
            </a:r>
            <a:r>
              <a:rPr lang="en-US" b="1" dirty="0" err="1">
                <a:solidFill>
                  <a:srgbClr val="0070C0"/>
                </a:solidFill>
              </a:rPr>
              <a:t>matriz</a:t>
            </a:r>
            <a:r>
              <a:rPr lang="en-US" b="1" dirty="0">
                <a:solidFill>
                  <a:srgbClr val="0070C0"/>
                </a:solidFill>
              </a:rPr>
              <a:t> de </a:t>
            </a:r>
            <a:r>
              <a:rPr lang="en-US" b="1" dirty="0" err="1">
                <a:solidFill>
                  <a:srgbClr val="0070C0"/>
                </a:solidFill>
              </a:rPr>
              <a:t>disparo</a:t>
            </a:r>
            <a:r>
              <a:rPr lang="en-US" b="1" dirty="0">
                <a:solidFill>
                  <a:srgbClr val="0070C0"/>
                </a:solidFill>
              </a:rPr>
              <a:t> de </a:t>
            </a:r>
            <a:r>
              <a:rPr lang="en-US" b="1" dirty="0" err="1">
                <a:solidFill>
                  <a:srgbClr val="0070C0"/>
                </a:solidFill>
              </a:rPr>
              <a:t>los</a:t>
            </a:r>
            <a:r>
              <a:rPr lang="en-US" b="1" dirty="0">
                <a:solidFill>
                  <a:srgbClr val="0070C0"/>
                </a:solidFill>
              </a:rPr>
              <a:t> </a:t>
            </a:r>
            <a:r>
              <a:rPr lang="en-US" b="1" dirty="0" err="1">
                <a:solidFill>
                  <a:srgbClr val="0070C0"/>
                </a:solidFill>
              </a:rPr>
              <a:t>interruptores</a:t>
            </a:r>
            <a:r>
              <a:rPr lang="en-US" b="1" dirty="0">
                <a:solidFill>
                  <a:srgbClr val="0070C0"/>
                </a:solidFill>
              </a:rPr>
              <a:t> de </a:t>
            </a:r>
            <a:r>
              <a:rPr lang="en-US" b="1" dirty="0" err="1">
                <a:solidFill>
                  <a:srgbClr val="0070C0"/>
                </a:solidFill>
              </a:rPr>
              <a:t>baja</a:t>
            </a:r>
            <a:r>
              <a:rPr lang="en-US" b="1" dirty="0">
                <a:solidFill>
                  <a:srgbClr val="0070C0"/>
                </a:solidFill>
              </a:rPr>
              <a:t> </a:t>
            </a:r>
            <a:r>
              <a:rPr lang="en-US" b="1" dirty="0" err="1" smtClean="0">
                <a:solidFill>
                  <a:srgbClr val="0070C0"/>
                </a:solidFill>
              </a:rPr>
              <a:t>ensión</a:t>
            </a:r>
            <a:r>
              <a:rPr lang="en-US" b="1" dirty="0" smtClean="0">
                <a:solidFill>
                  <a:srgbClr val="0070C0"/>
                </a:solidFill>
              </a:rPr>
              <a:t> </a:t>
            </a:r>
            <a:r>
              <a:rPr lang="en-US" b="1" dirty="0">
                <a:solidFill>
                  <a:srgbClr val="0070C0"/>
                </a:solidFill>
              </a:rPr>
              <a:t>se </a:t>
            </a:r>
            <a:r>
              <a:rPr lang="en-US" b="1" dirty="0" err="1">
                <a:solidFill>
                  <a:srgbClr val="0070C0"/>
                </a:solidFill>
              </a:rPr>
              <a:t>probará</a:t>
            </a:r>
            <a:r>
              <a:rPr lang="en-US" b="1" dirty="0">
                <a:solidFill>
                  <a:srgbClr val="0070C0"/>
                </a:solidFill>
              </a:rPr>
              <a:t> </a:t>
            </a:r>
            <a:r>
              <a:rPr lang="en-US" b="1" dirty="0" err="1">
                <a:solidFill>
                  <a:srgbClr val="0070C0"/>
                </a:solidFill>
              </a:rPr>
              <a:t>accionando</a:t>
            </a:r>
            <a:r>
              <a:rPr lang="en-US" b="1" dirty="0">
                <a:solidFill>
                  <a:srgbClr val="0070C0"/>
                </a:solidFill>
              </a:rPr>
              <a:t> </a:t>
            </a:r>
            <a:r>
              <a:rPr lang="en-US" b="1" dirty="0" err="1">
                <a:solidFill>
                  <a:srgbClr val="0070C0"/>
                </a:solidFill>
              </a:rPr>
              <a:t>los</a:t>
            </a:r>
            <a:r>
              <a:rPr lang="en-US" b="1" dirty="0">
                <a:solidFill>
                  <a:srgbClr val="0070C0"/>
                </a:solidFill>
              </a:rPr>
              <a:t> </a:t>
            </a:r>
            <a:r>
              <a:rPr lang="en-US" b="1" dirty="0" err="1">
                <a:solidFill>
                  <a:srgbClr val="0070C0"/>
                </a:solidFill>
              </a:rPr>
              <a:t>relés</a:t>
            </a:r>
            <a:r>
              <a:rPr lang="en-US" b="1" dirty="0">
                <a:solidFill>
                  <a:srgbClr val="0070C0"/>
                </a:solidFill>
              </a:rPr>
              <a:t> </a:t>
            </a:r>
            <a:r>
              <a:rPr lang="en-US" b="1" dirty="0" smtClean="0">
                <a:solidFill>
                  <a:srgbClr val="0070C0"/>
                </a:solidFill>
              </a:rPr>
              <a:t>que </a:t>
            </a:r>
            <a:r>
              <a:rPr lang="en-US" b="1" dirty="0" err="1" smtClean="0">
                <a:solidFill>
                  <a:srgbClr val="0070C0"/>
                </a:solidFill>
              </a:rPr>
              <a:t>emiten</a:t>
            </a:r>
            <a:r>
              <a:rPr lang="en-US" b="1" dirty="0" smtClean="0">
                <a:solidFill>
                  <a:srgbClr val="0070C0"/>
                </a:solidFill>
              </a:rPr>
              <a:t> </a:t>
            </a:r>
            <a:r>
              <a:rPr lang="en-US" b="1" dirty="0">
                <a:solidFill>
                  <a:srgbClr val="0070C0"/>
                </a:solidFill>
              </a:rPr>
              <a:t>la </a:t>
            </a:r>
            <a:r>
              <a:rPr lang="en-US" b="1" dirty="0" err="1" smtClean="0">
                <a:solidFill>
                  <a:srgbClr val="0070C0"/>
                </a:solidFill>
              </a:rPr>
              <a:t>señal</a:t>
            </a:r>
            <a:r>
              <a:rPr lang="en-US" b="1" dirty="0" smtClean="0">
                <a:solidFill>
                  <a:srgbClr val="0070C0"/>
                </a:solidFill>
              </a:rPr>
              <a:t> </a:t>
            </a:r>
            <a:r>
              <a:rPr lang="en-US" b="1" dirty="0">
                <a:solidFill>
                  <a:srgbClr val="0070C0"/>
                </a:solidFill>
              </a:rPr>
              <a:t>de </a:t>
            </a:r>
            <a:r>
              <a:rPr lang="en-US" b="1" dirty="0" err="1">
                <a:solidFill>
                  <a:srgbClr val="0070C0"/>
                </a:solidFill>
              </a:rPr>
              <a:t>disparo</a:t>
            </a:r>
            <a:r>
              <a:rPr lang="en-US" b="1" dirty="0">
                <a:solidFill>
                  <a:srgbClr val="0070C0"/>
                </a:solidFill>
              </a:rPr>
              <a:t> </a:t>
            </a:r>
            <a:r>
              <a:rPr lang="en-US" b="1" dirty="0" err="1">
                <a:solidFill>
                  <a:srgbClr val="0070C0"/>
                </a:solidFill>
              </a:rPr>
              <a:t>desde</a:t>
            </a:r>
            <a:r>
              <a:rPr lang="en-US" b="1" dirty="0">
                <a:solidFill>
                  <a:srgbClr val="0070C0"/>
                </a:solidFill>
              </a:rPr>
              <a:t> la </a:t>
            </a:r>
            <a:r>
              <a:rPr lang="en-US" b="1" dirty="0" err="1">
                <a:solidFill>
                  <a:srgbClr val="0070C0"/>
                </a:solidFill>
              </a:rPr>
              <a:t>fuente</a:t>
            </a:r>
            <a:r>
              <a:rPr lang="en-US" b="1" dirty="0" smtClean="0">
                <a:solidFill>
                  <a:srgbClr val="0070C0"/>
                </a:solidFill>
              </a:rPr>
              <a:t>.</a:t>
            </a:r>
          </a:p>
          <a:p>
            <a:pPr marL="1480414" lvl="1" indent="-571500" algn="just">
              <a:buFont typeface="Wingdings" panose="05000000000000000000" pitchFamily="2" charset="2"/>
              <a:buChar char="q"/>
            </a:pPr>
            <a:r>
              <a:rPr lang="en-US" b="1" dirty="0" err="1" smtClean="0">
                <a:solidFill>
                  <a:srgbClr val="0070C0"/>
                </a:solidFill>
              </a:rPr>
              <a:t>Pruebas</a:t>
            </a:r>
            <a:r>
              <a:rPr lang="en-US" b="1" dirty="0" smtClean="0">
                <a:solidFill>
                  <a:srgbClr val="0070C0"/>
                </a:solidFill>
              </a:rPr>
              <a:t> </a:t>
            </a:r>
            <a:r>
              <a:rPr lang="en-US" b="1" dirty="0">
                <a:solidFill>
                  <a:srgbClr val="0070C0"/>
                </a:solidFill>
              </a:rPr>
              <a:t>de </a:t>
            </a:r>
            <a:r>
              <a:rPr lang="en-US" b="1" dirty="0" err="1">
                <a:solidFill>
                  <a:srgbClr val="0070C0"/>
                </a:solidFill>
              </a:rPr>
              <a:t>señales</a:t>
            </a:r>
            <a:r>
              <a:rPr lang="en-US" b="1" dirty="0">
                <a:solidFill>
                  <a:srgbClr val="0070C0"/>
                </a:solidFill>
              </a:rPr>
              <a:t> de </a:t>
            </a:r>
            <a:r>
              <a:rPr lang="en-US" b="1" dirty="0" err="1">
                <a:solidFill>
                  <a:srgbClr val="0070C0"/>
                </a:solidFill>
              </a:rPr>
              <a:t>interdisparo</a:t>
            </a:r>
            <a:r>
              <a:rPr lang="en-US" b="1" dirty="0">
                <a:solidFill>
                  <a:srgbClr val="0070C0"/>
                </a:solidFill>
              </a:rPr>
              <a:t> entre el </a:t>
            </a:r>
            <a:r>
              <a:rPr lang="en-US" b="1" dirty="0" err="1">
                <a:solidFill>
                  <a:srgbClr val="0070C0"/>
                </a:solidFill>
              </a:rPr>
              <a:t>lado</a:t>
            </a:r>
            <a:r>
              <a:rPr lang="en-US" b="1" dirty="0">
                <a:solidFill>
                  <a:srgbClr val="0070C0"/>
                </a:solidFill>
              </a:rPr>
              <a:t> de alto y </a:t>
            </a:r>
            <a:r>
              <a:rPr lang="en-US" b="1" dirty="0" err="1" smtClean="0">
                <a:solidFill>
                  <a:srgbClr val="0070C0"/>
                </a:solidFill>
              </a:rPr>
              <a:t>baja</a:t>
            </a:r>
            <a:r>
              <a:rPr lang="en-US" b="1" dirty="0" smtClean="0">
                <a:solidFill>
                  <a:srgbClr val="0070C0"/>
                </a:solidFill>
              </a:rPr>
              <a:t> </a:t>
            </a:r>
            <a:r>
              <a:rPr lang="en-US" b="1" dirty="0" err="1">
                <a:solidFill>
                  <a:srgbClr val="0070C0"/>
                </a:solidFill>
              </a:rPr>
              <a:t>tensión</a:t>
            </a:r>
            <a:r>
              <a:rPr lang="en-US" b="1" dirty="0">
                <a:solidFill>
                  <a:srgbClr val="0070C0"/>
                </a:solidFill>
              </a:rPr>
              <a:t> del </a:t>
            </a:r>
            <a:r>
              <a:rPr lang="en-US" b="1" dirty="0" err="1">
                <a:solidFill>
                  <a:srgbClr val="0070C0"/>
                </a:solidFill>
              </a:rPr>
              <a:t>transformador</a:t>
            </a:r>
            <a:r>
              <a:rPr lang="en-US" b="1" dirty="0">
                <a:solidFill>
                  <a:srgbClr val="0070C0"/>
                </a:solidFill>
              </a:rPr>
              <a:t>.</a:t>
            </a:r>
          </a:p>
          <a:p>
            <a:pPr marL="1480414" lvl="1" indent="-571500" algn="just">
              <a:buFont typeface="Wingdings" panose="05000000000000000000" pitchFamily="2" charset="2"/>
              <a:buChar char="q"/>
            </a:pPr>
            <a:r>
              <a:rPr lang="en-US" b="1" dirty="0" err="1" smtClean="0">
                <a:solidFill>
                  <a:srgbClr val="0070C0"/>
                </a:solidFill>
              </a:rPr>
              <a:t>Simulación</a:t>
            </a:r>
            <a:r>
              <a:rPr lang="en-US" b="1" dirty="0" smtClean="0">
                <a:solidFill>
                  <a:srgbClr val="0070C0"/>
                </a:solidFill>
              </a:rPr>
              <a:t> </a:t>
            </a:r>
            <a:r>
              <a:rPr lang="en-US" b="1" dirty="0">
                <a:solidFill>
                  <a:srgbClr val="0070C0"/>
                </a:solidFill>
              </a:rPr>
              <a:t>de </a:t>
            </a:r>
            <a:r>
              <a:rPr lang="en-US" b="1" dirty="0" err="1">
                <a:solidFill>
                  <a:srgbClr val="0070C0"/>
                </a:solidFill>
              </a:rPr>
              <a:t>pruebas</a:t>
            </a:r>
            <a:r>
              <a:rPr lang="en-US" b="1" dirty="0">
                <a:solidFill>
                  <a:srgbClr val="0070C0"/>
                </a:solidFill>
              </a:rPr>
              <a:t> de </a:t>
            </a:r>
            <a:r>
              <a:rPr lang="en-US" b="1" dirty="0" err="1">
                <a:solidFill>
                  <a:srgbClr val="0070C0"/>
                </a:solidFill>
              </a:rPr>
              <a:t>disparo</a:t>
            </a:r>
            <a:r>
              <a:rPr lang="en-US" b="1" dirty="0">
                <a:solidFill>
                  <a:srgbClr val="0070C0"/>
                </a:solidFill>
              </a:rPr>
              <a:t> de </a:t>
            </a:r>
            <a:r>
              <a:rPr lang="en-US" b="1" dirty="0" err="1">
                <a:solidFill>
                  <a:srgbClr val="0070C0"/>
                </a:solidFill>
              </a:rPr>
              <a:t>relés</a:t>
            </a:r>
            <a:r>
              <a:rPr lang="en-US" b="1" dirty="0">
                <a:solidFill>
                  <a:srgbClr val="0070C0"/>
                </a:solidFill>
              </a:rPr>
              <a:t> </a:t>
            </a:r>
            <a:r>
              <a:rPr lang="en-US" b="1" dirty="0" err="1">
                <a:solidFill>
                  <a:srgbClr val="0070C0"/>
                </a:solidFill>
              </a:rPr>
              <a:t>mecánicos</a:t>
            </a:r>
            <a:r>
              <a:rPr lang="en-US" b="1" dirty="0">
                <a:solidFill>
                  <a:srgbClr val="0070C0"/>
                </a:solidFill>
              </a:rPr>
              <a:t> de </a:t>
            </a:r>
            <a:r>
              <a:rPr lang="en-US" b="1" dirty="0" err="1" smtClean="0">
                <a:solidFill>
                  <a:srgbClr val="0070C0"/>
                </a:solidFill>
              </a:rPr>
              <a:t>transformador</a:t>
            </a:r>
            <a:r>
              <a:rPr lang="en-US" b="1" dirty="0">
                <a:solidFill>
                  <a:srgbClr val="0070C0"/>
                </a:solidFill>
              </a:rPr>
              <a:t>, </a:t>
            </a:r>
            <a:r>
              <a:rPr lang="en-US" b="1" dirty="0" err="1">
                <a:solidFill>
                  <a:srgbClr val="0070C0"/>
                </a:solidFill>
              </a:rPr>
              <a:t>como</a:t>
            </a:r>
            <a:r>
              <a:rPr lang="en-US" b="1" dirty="0">
                <a:solidFill>
                  <a:srgbClr val="0070C0"/>
                </a:solidFill>
              </a:rPr>
              <a:t> </a:t>
            </a:r>
            <a:r>
              <a:rPr lang="en-US" b="1" dirty="0" err="1">
                <a:solidFill>
                  <a:srgbClr val="0070C0"/>
                </a:solidFill>
              </a:rPr>
              <a:t>temperatura</a:t>
            </a:r>
            <a:r>
              <a:rPr lang="en-US" b="1" dirty="0">
                <a:solidFill>
                  <a:srgbClr val="0070C0"/>
                </a:solidFill>
              </a:rPr>
              <a:t> de </a:t>
            </a:r>
            <a:r>
              <a:rPr lang="en-US" b="1" dirty="0" err="1">
                <a:solidFill>
                  <a:srgbClr val="0070C0"/>
                </a:solidFill>
              </a:rPr>
              <a:t>bobinado</a:t>
            </a:r>
            <a:r>
              <a:rPr lang="en-US" b="1" dirty="0">
                <a:solidFill>
                  <a:srgbClr val="0070C0"/>
                </a:solidFill>
              </a:rPr>
              <a:t>, </a:t>
            </a:r>
            <a:r>
              <a:rPr lang="en-US" b="1" dirty="0" err="1">
                <a:solidFill>
                  <a:srgbClr val="0070C0"/>
                </a:solidFill>
              </a:rPr>
              <a:t>relés</a:t>
            </a:r>
            <a:r>
              <a:rPr lang="en-US" b="1" dirty="0">
                <a:solidFill>
                  <a:srgbClr val="0070C0"/>
                </a:solidFill>
              </a:rPr>
              <a:t> </a:t>
            </a:r>
            <a:r>
              <a:rPr lang="en-US" b="1" dirty="0" smtClean="0">
                <a:solidFill>
                  <a:srgbClr val="0070C0"/>
                </a:solidFill>
              </a:rPr>
              <a:t>Buchholz</a:t>
            </a:r>
            <a:r>
              <a:rPr lang="en-US" b="1" dirty="0">
                <a:solidFill>
                  <a:srgbClr val="0070C0"/>
                </a:solidFill>
              </a:rPr>
              <a:t>, etc</a:t>
            </a:r>
            <a:r>
              <a:rPr lang="en-US" b="1" dirty="0" smtClean="0">
                <a:solidFill>
                  <a:srgbClr val="0070C0"/>
                </a:solidFill>
              </a:rPr>
              <a:t>.</a:t>
            </a:r>
            <a:endParaRPr lang="en-US" b="1" dirty="0">
              <a:solidFill>
                <a:srgbClr val="0070C0"/>
              </a:solidFill>
            </a:endParaRPr>
          </a:p>
        </p:txBody>
      </p:sp>
    </p:spTree>
    <p:extLst>
      <p:ext uri="{BB962C8B-B14F-4D97-AF65-F5344CB8AC3E}">
        <p14:creationId xmlns:p14="http://schemas.microsoft.com/office/powerpoint/2010/main" val="4210713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27050" y="370938"/>
            <a:ext cx="23094950" cy="5047728"/>
          </a:xfrm>
          <a:prstGeom prst="rect">
            <a:avLst/>
          </a:prstGeom>
        </p:spPr>
        <p:txBody>
          <a:bodyPr wrap="square">
            <a:spAutoFit/>
          </a:bodyPr>
          <a:lstStyle/>
          <a:p>
            <a:pPr algn="just"/>
            <a:r>
              <a:rPr lang="en-US" b="1" dirty="0"/>
              <a:t>5.7.5 </a:t>
            </a:r>
            <a:r>
              <a:rPr lang="en-US" b="1" dirty="0" err="1"/>
              <a:t>Prueba</a:t>
            </a:r>
            <a:r>
              <a:rPr lang="en-US" b="1" dirty="0"/>
              <a:t> de </a:t>
            </a:r>
            <a:r>
              <a:rPr lang="en-US" b="1" dirty="0" err="1" smtClean="0"/>
              <a:t>carga</a:t>
            </a:r>
            <a:endParaRPr lang="en-US" b="1" dirty="0" smtClean="0"/>
          </a:p>
          <a:p>
            <a:pPr algn="just"/>
            <a:endParaRPr lang="en-US" dirty="0"/>
          </a:p>
          <a:p>
            <a:pPr algn="just"/>
            <a:r>
              <a:rPr lang="en-US" dirty="0"/>
              <a:t>Antes de </a:t>
            </a:r>
            <a:r>
              <a:rPr lang="en-US" dirty="0" err="1"/>
              <a:t>energizar</a:t>
            </a:r>
            <a:r>
              <a:rPr lang="en-US" dirty="0"/>
              <a:t> la </a:t>
            </a:r>
            <a:r>
              <a:rPr lang="en-US" dirty="0" err="1"/>
              <a:t>bahía</a:t>
            </a:r>
            <a:r>
              <a:rPr lang="en-US" dirty="0"/>
              <a:t> del </a:t>
            </a:r>
            <a:r>
              <a:rPr lang="en-US" dirty="0" err="1"/>
              <a:t>circuito</a:t>
            </a:r>
            <a:r>
              <a:rPr lang="en-US" dirty="0"/>
              <a:t> del </a:t>
            </a:r>
            <a:r>
              <a:rPr lang="en-US" dirty="0" err="1"/>
              <a:t>transformador</a:t>
            </a:r>
            <a:r>
              <a:rPr lang="en-US" dirty="0"/>
              <a:t>, </a:t>
            </a:r>
            <a:r>
              <a:rPr lang="en-US" dirty="0" err="1" smtClean="0"/>
              <a:t>conectamos</a:t>
            </a:r>
            <a:r>
              <a:rPr lang="en-US" dirty="0" smtClean="0"/>
              <a:t> </a:t>
            </a:r>
            <a:r>
              <a:rPr lang="en-US" dirty="0"/>
              <a:t>la </a:t>
            </a:r>
            <a:r>
              <a:rPr lang="en-US" dirty="0" err="1"/>
              <a:t>bahía</a:t>
            </a:r>
            <a:r>
              <a:rPr lang="en-US" dirty="0"/>
              <a:t> del </a:t>
            </a:r>
            <a:r>
              <a:rPr lang="en-US" dirty="0" err="1"/>
              <a:t>transformador</a:t>
            </a:r>
            <a:r>
              <a:rPr lang="en-US" dirty="0"/>
              <a:t> a </a:t>
            </a:r>
            <a:r>
              <a:rPr lang="en-US" dirty="0" err="1"/>
              <a:t>una</a:t>
            </a:r>
            <a:r>
              <a:rPr lang="en-US" dirty="0"/>
              <a:t> </a:t>
            </a:r>
            <a:r>
              <a:rPr lang="en-US" dirty="0" err="1" smtClean="0"/>
              <a:t>barra</a:t>
            </a:r>
            <a:r>
              <a:rPr lang="en-US" dirty="0" smtClean="0"/>
              <a:t> </a:t>
            </a:r>
            <a:r>
              <a:rPr lang="en-US" dirty="0" err="1" smtClean="0"/>
              <a:t>colectora</a:t>
            </a:r>
            <a:r>
              <a:rPr lang="en-US" dirty="0" smtClean="0"/>
              <a:t> </a:t>
            </a:r>
            <a:r>
              <a:rPr lang="en-US" dirty="0" err="1"/>
              <a:t>vacía</a:t>
            </a:r>
            <a:r>
              <a:rPr lang="en-US" dirty="0"/>
              <a:t> </a:t>
            </a:r>
            <a:r>
              <a:rPr lang="en-US" dirty="0" err="1"/>
              <a:t>en</a:t>
            </a:r>
            <a:r>
              <a:rPr lang="en-US" dirty="0"/>
              <a:t> la </a:t>
            </a:r>
            <a:r>
              <a:rPr lang="en-US" dirty="0" err="1"/>
              <a:t>subestación</a:t>
            </a:r>
            <a:r>
              <a:rPr lang="en-US" dirty="0"/>
              <a:t>. Con la </a:t>
            </a:r>
            <a:r>
              <a:rPr lang="en-US" dirty="0" err="1"/>
              <a:t>aceleración</a:t>
            </a:r>
            <a:r>
              <a:rPr lang="en-US" dirty="0"/>
              <a:t> del </a:t>
            </a:r>
            <a:r>
              <a:rPr lang="en-US" dirty="0" err="1"/>
              <a:t>relé</a:t>
            </a:r>
            <a:r>
              <a:rPr lang="en-US" dirty="0"/>
              <a:t> </a:t>
            </a:r>
            <a:r>
              <a:rPr lang="en-US" dirty="0" smtClean="0"/>
              <a:t>de </a:t>
            </a:r>
            <a:r>
              <a:rPr lang="en-US" dirty="0" err="1"/>
              <a:t>sobrecorriente</a:t>
            </a:r>
            <a:r>
              <a:rPr lang="en-US" dirty="0"/>
              <a:t> para </a:t>
            </a:r>
            <a:r>
              <a:rPr lang="en-US" dirty="0" err="1"/>
              <a:t>tener</a:t>
            </a:r>
            <a:r>
              <a:rPr lang="en-US" dirty="0"/>
              <a:t> un </a:t>
            </a:r>
            <a:r>
              <a:rPr lang="en-US" dirty="0" err="1"/>
              <a:t>disparo</a:t>
            </a:r>
            <a:r>
              <a:rPr lang="en-US" dirty="0"/>
              <a:t> </a:t>
            </a:r>
            <a:r>
              <a:rPr lang="en-US" dirty="0" err="1"/>
              <a:t>rápido</a:t>
            </a:r>
            <a:r>
              <a:rPr lang="en-US" dirty="0"/>
              <a:t> </a:t>
            </a:r>
            <a:r>
              <a:rPr lang="en-US" dirty="0" err="1"/>
              <a:t>por</a:t>
            </a:r>
            <a:r>
              <a:rPr lang="en-US" dirty="0"/>
              <a:t> </a:t>
            </a:r>
            <a:r>
              <a:rPr lang="en-US" dirty="0" err="1" smtClean="0"/>
              <a:t>cualquier</a:t>
            </a:r>
            <a:r>
              <a:rPr lang="en-US" dirty="0" smtClean="0"/>
              <a:t> </a:t>
            </a:r>
            <a:r>
              <a:rPr lang="en-US" dirty="0" err="1"/>
              <a:t>falla</a:t>
            </a:r>
            <a:r>
              <a:rPr lang="en-US" dirty="0"/>
              <a:t>, (</a:t>
            </a:r>
            <a:r>
              <a:rPr lang="en-US" dirty="0" err="1"/>
              <a:t>esto</a:t>
            </a:r>
            <a:r>
              <a:rPr lang="en-US" dirty="0"/>
              <a:t> </a:t>
            </a:r>
            <a:r>
              <a:rPr lang="en-US" dirty="0" err="1" smtClean="0"/>
              <a:t>significa</a:t>
            </a:r>
            <a:r>
              <a:rPr lang="en-US" dirty="0" smtClean="0"/>
              <a:t> </a:t>
            </a:r>
            <a:r>
              <a:rPr lang="en-US" dirty="0" err="1" smtClean="0"/>
              <a:t>reducir</a:t>
            </a:r>
            <a:r>
              <a:rPr lang="en-US" dirty="0" smtClean="0"/>
              <a:t> </a:t>
            </a:r>
            <a:r>
              <a:rPr lang="en-US" dirty="0"/>
              <a:t>la </a:t>
            </a:r>
            <a:r>
              <a:rPr lang="en-US" dirty="0" err="1"/>
              <a:t>configuración</a:t>
            </a:r>
            <a:r>
              <a:rPr lang="en-US" dirty="0"/>
              <a:t> de </a:t>
            </a:r>
            <a:r>
              <a:rPr lang="en-US" dirty="0" err="1" smtClean="0"/>
              <a:t>retardo</a:t>
            </a:r>
            <a:r>
              <a:rPr lang="en-US" dirty="0" smtClean="0"/>
              <a:t> </a:t>
            </a:r>
            <a:r>
              <a:rPr lang="en-US" dirty="0"/>
              <a:t>de </a:t>
            </a:r>
            <a:r>
              <a:rPr lang="en-US" dirty="0" err="1"/>
              <a:t>tiempo</a:t>
            </a:r>
            <a:r>
              <a:rPr lang="en-US" dirty="0"/>
              <a:t> del </a:t>
            </a:r>
            <a:r>
              <a:rPr lang="en-US" dirty="0" err="1"/>
              <a:t>relé</a:t>
            </a:r>
            <a:r>
              <a:rPr lang="en-US" dirty="0"/>
              <a:t> de </a:t>
            </a:r>
            <a:r>
              <a:rPr lang="en-US" dirty="0" err="1"/>
              <a:t>sobrecorriente</a:t>
            </a:r>
            <a:r>
              <a:rPr lang="en-US" dirty="0"/>
              <a:t>) </a:t>
            </a:r>
            <a:r>
              <a:rPr lang="en-US" dirty="0" err="1"/>
              <a:t>también</a:t>
            </a:r>
            <a:r>
              <a:rPr lang="en-US" dirty="0"/>
              <a:t> para </a:t>
            </a:r>
            <a:r>
              <a:rPr lang="en-US" dirty="0" err="1" smtClean="0"/>
              <a:t>medir</a:t>
            </a:r>
            <a:r>
              <a:rPr lang="en-US" dirty="0" smtClean="0"/>
              <a:t> </a:t>
            </a:r>
            <a:r>
              <a:rPr lang="en-US" dirty="0"/>
              <a:t>la </a:t>
            </a:r>
            <a:r>
              <a:rPr lang="en-US" dirty="0" err="1"/>
              <a:t>tensión</a:t>
            </a:r>
            <a:r>
              <a:rPr lang="en-US" dirty="0"/>
              <a:t> </a:t>
            </a:r>
            <a:r>
              <a:rPr lang="en-US" dirty="0" err="1"/>
              <a:t>en</a:t>
            </a:r>
            <a:r>
              <a:rPr lang="en-US" dirty="0"/>
              <a:t> el </a:t>
            </a:r>
            <a:r>
              <a:rPr lang="en-US" dirty="0" err="1"/>
              <a:t>secundario</a:t>
            </a:r>
            <a:r>
              <a:rPr lang="en-US" dirty="0"/>
              <a:t> del </a:t>
            </a:r>
            <a:r>
              <a:rPr lang="en-US" dirty="0" err="1"/>
              <a:t>circuito</a:t>
            </a:r>
            <a:r>
              <a:rPr lang="en-US" dirty="0"/>
              <a:t> de la </a:t>
            </a:r>
            <a:r>
              <a:rPr lang="en-US" dirty="0" err="1"/>
              <a:t>bahía</a:t>
            </a:r>
            <a:r>
              <a:rPr lang="en-US" dirty="0"/>
              <a:t> del </a:t>
            </a:r>
            <a:r>
              <a:rPr lang="en-US" dirty="0" err="1" smtClean="0"/>
              <a:t>transformador</a:t>
            </a:r>
            <a:r>
              <a:rPr lang="en-US" dirty="0" smtClean="0"/>
              <a:t> </a:t>
            </a:r>
            <a:r>
              <a:rPr lang="en-US" dirty="0"/>
              <a:t>y el </a:t>
            </a:r>
            <a:r>
              <a:rPr lang="en-US" dirty="0" err="1"/>
              <a:t>circuito</a:t>
            </a:r>
            <a:r>
              <a:rPr lang="en-US" dirty="0"/>
              <a:t> de </a:t>
            </a:r>
            <a:r>
              <a:rPr lang="en-US" dirty="0" err="1"/>
              <a:t>referencia</a:t>
            </a:r>
            <a:r>
              <a:rPr lang="en-US" dirty="0"/>
              <a:t> </a:t>
            </a:r>
            <a:r>
              <a:rPr lang="en-US" dirty="0" err="1"/>
              <a:t>en</a:t>
            </a:r>
            <a:r>
              <a:rPr lang="en-US" dirty="0"/>
              <a:t> la </a:t>
            </a:r>
            <a:r>
              <a:rPr lang="en-US" dirty="0" err="1"/>
              <a:t>subestación</a:t>
            </a:r>
            <a:r>
              <a:rPr lang="en-US" dirty="0"/>
              <a:t>, </a:t>
            </a:r>
            <a:r>
              <a:rPr lang="en-US" dirty="0" err="1" smtClean="0"/>
              <a:t>esto</a:t>
            </a:r>
            <a:r>
              <a:rPr lang="en-US" dirty="0" smtClean="0"/>
              <a:t> </a:t>
            </a:r>
            <a:r>
              <a:rPr lang="en-US" dirty="0" err="1"/>
              <a:t>significa</a:t>
            </a:r>
            <a:r>
              <a:rPr lang="en-US" dirty="0"/>
              <a:t> </a:t>
            </a:r>
            <a:r>
              <a:rPr lang="en-US" dirty="0" err="1"/>
              <a:t>medir</a:t>
            </a:r>
            <a:r>
              <a:rPr lang="en-US" dirty="0"/>
              <a:t> entre la </a:t>
            </a:r>
            <a:r>
              <a:rPr lang="en-US" dirty="0" err="1"/>
              <a:t>Fase</a:t>
            </a:r>
            <a:r>
              <a:rPr lang="en-US" dirty="0"/>
              <a:t> R del </a:t>
            </a:r>
            <a:r>
              <a:rPr lang="en-US" dirty="0" err="1"/>
              <a:t>circuito</a:t>
            </a:r>
            <a:r>
              <a:rPr lang="en-US" dirty="0"/>
              <a:t> del </a:t>
            </a:r>
            <a:r>
              <a:rPr lang="en-US" dirty="0" err="1" smtClean="0"/>
              <a:t>transformador</a:t>
            </a:r>
            <a:r>
              <a:rPr lang="en-US" dirty="0" smtClean="0"/>
              <a:t> </a:t>
            </a:r>
            <a:r>
              <a:rPr lang="en-US" dirty="0"/>
              <a:t>y la </a:t>
            </a:r>
            <a:r>
              <a:rPr lang="en-US" dirty="0" err="1"/>
              <a:t>Fase</a:t>
            </a:r>
            <a:r>
              <a:rPr lang="en-US" dirty="0"/>
              <a:t> R del </a:t>
            </a:r>
            <a:r>
              <a:rPr lang="en-US" dirty="0" err="1"/>
              <a:t>circuito</a:t>
            </a:r>
            <a:r>
              <a:rPr lang="en-US" dirty="0"/>
              <a:t> de </a:t>
            </a:r>
            <a:r>
              <a:rPr lang="en-US" dirty="0" err="1"/>
              <a:t>referencia</a:t>
            </a:r>
            <a:r>
              <a:rPr lang="en-US" dirty="0"/>
              <a:t> </a:t>
            </a:r>
            <a:r>
              <a:rPr lang="en-US" dirty="0" err="1"/>
              <a:t>debe</a:t>
            </a:r>
            <a:r>
              <a:rPr lang="en-US" dirty="0"/>
              <a:t> leer </a:t>
            </a:r>
            <a:r>
              <a:rPr lang="en-US" dirty="0" smtClean="0"/>
              <a:t>cero </a:t>
            </a:r>
            <a:r>
              <a:rPr lang="en-US" dirty="0" err="1"/>
              <a:t>también</a:t>
            </a:r>
            <a:r>
              <a:rPr lang="en-US" dirty="0"/>
              <a:t> para las </a:t>
            </a:r>
            <a:r>
              <a:rPr lang="en-US" dirty="0" err="1"/>
              <a:t>otras</a:t>
            </a:r>
            <a:r>
              <a:rPr lang="en-US" dirty="0"/>
              <a:t> dos </a:t>
            </a:r>
            <a:r>
              <a:rPr lang="en-US" dirty="0" err="1"/>
              <a:t>fases</a:t>
            </a:r>
            <a:r>
              <a:rPr lang="en-US" dirty="0"/>
              <a:t> S y T, </a:t>
            </a:r>
            <a:r>
              <a:rPr lang="en-US" dirty="0" err="1"/>
              <a:t>también</a:t>
            </a:r>
            <a:r>
              <a:rPr lang="en-US" dirty="0"/>
              <a:t> se </a:t>
            </a:r>
            <a:r>
              <a:rPr lang="en-US" dirty="0" err="1"/>
              <a:t>debe</a:t>
            </a:r>
            <a:r>
              <a:rPr lang="en-US" dirty="0"/>
              <a:t> </a:t>
            </a:r>
            <a:r>
              <a:rPr lang="en-US" dirty="0" err="1" smtClean="0"/>
              <a:t>verificar</a:t>
            </a:r>
            <a:r>
              <a:rPr lang="en-US" dirty="0" smtClean="0"/>
              <a:t> </a:t>
            </a:r>
            <a:r>
              <a:rPr lang="en-US" dirty="0"/>
              <a:t>la </a:t>
            </a:r>
            <a:r>
              <a:rPr lang="en-US" dirty="0" err="1"/>
              <a:t>rotación</a:t>
            </a:r>
            <a:r>
              <a:rPr lang="en-US" dirty="0"/>
              <a:t> de </a:t>
            </a:r>
            <a:r>
              <a:rPr lang="en-US" dirty="0" err="1"/>
              <a:t>fase</a:t>
            </a:r>
            <a:r>
              <a:rPr lang="en-US" dirty="0"/>
              <a:t> antes de </a:t>
            </a:r>
            <a:r>
              <a:rPr lang="en-US" dirty="0" err="1"/>
              <a:t>cargar</a:t>
            </a:r>
            <a:r>
              <a:rPr lang="en-US" dirty="0"/>
              <a:t> el </a:t>
            </a:r>
            <a:r>
              <a:rPr lang="en-US" dirty="0" err="1"/>
              <a:t>transformador</a:t>
            </a:r>
            <a:r>
              <a:rPr lang="en-US" dirty="0"/>
              <a:t>. </a:t>
            </a:r>
          </a:p>
          <a:p>
            <a:pPr algn="just"/>
            <a:r>
              <a:rPr lang="en-US" dirty="0" err="1"/>
              <a:t>Esto</a:t>
            </a:r>
            <a:r>
              <a:rPr lang="en-US" dirty="0"/>
              <a:t> se </a:t>
            </a:r>
            <a:r>
              <a:rPr lang="en-US" dirty="0" err="1"/>
              <a:t>explicará</a:t>
            </a:r>
            <a:r>
              <a:rPr lang="en-US" dirty="0"/>
              <a:t> </a:t>
            </a:r>
            <a:r>
              <a:rPr lang="en-US" dirty="0" err="1"/>
              <a:t>más</a:t>
            </a:r>
            <a:r>
              <a:rPr lang="en-US" dirty="0"/>
              <a:t> </a:t>
            </a:r>
            <a:r>
              <a:rPr lang="en-US" dirty="0" err="1"/>
              <a:t>adelante</a:t>
            </a:r>
            <a:r>
              <a:rPr lang="en-US" dirty="0"/>
              <a:t> </a:t>
            </a:r>
            <a:r>
              <a:rPr lang="en-US" dirty="0" err="1"/>
              <a:t>en</a:t>
            </a:r>
            <a:r>
              <a:rPr lang="en-US" dirty="0"/>
              <a:t> las </a:t>
            </a:r>
            <a:r>
              <a:rPr lang="en-US" dirty="0" err="1"/>
              <a:t>pruebas</a:t>
            </a:r>
            <a:r>
              <a:rPr lang="en-US" dirty="0"/>
              <a:t> de </a:t>
            </a:r>
            <a:r>
              <a:rPr lang="en-US" dirty="0" err="1"/>
              <a:t>puesta</a:t>
            </a:r>
            <a:r>
              <a:rPr lang="en-US" dirty="0"/>
              <a:t> </a:t>
            </a:r>
            <a:r>
              <a:rPr lang="en-US" dirty="0" err="1"/>
              <a:t>en</a:t>
            </a:r>
            <a:r>
              <a:rPr lang="en-US" dirty="0"/>
              <a:t> </a:t>
            </a:r>
            <a:r>
              <a:rPr lang="en-US" dirty="0" err="1" smtClean="0"/>
              <a:t>servicio</a:t>
            </a:r>
            <a:r>
              <a:rPr lang="en-US" dirty="0"/>
              <a:t>.</a:t>
            </a:r>
          </a:p>
        </p:txBody>
      </p:sp>
    </p:spTree>
    <p:extLst>
      <p:ext uri="{BB962C8B-B14F-4D97-AF65-F5344CB8AC3E}">
        <p14:creationId xmlns:p14="http://schemas.microsoft.com/office/powerpoint/2010/main" val="56595086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306</TotalTime>
  <Words>9669</Words>
  <Application>Microsoft Office PowerPoint</Application>
  <PresentationFormat>Personalizado</PresentationFormat>
  <Paragraphs>529</Paragraphs>
  <Slides>24</Slides>
  <Notes>23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24</vt:i4>
      </vt:variant>
    </vt:vector>
  </HeadingPairs>
  <TitlesOfParts>
    <vt:vector size="30" baseType="lpstr">
      <vt:lpstr>Arial</vt:lpstr>
      <vt:lpstr>Arial Unicode MS</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101</cp:revision>
  <dcterms:created xsi:type="dcterms:W3CDTF">2023-01-24T22:50:25Z</dcterms:created>
  <dcterms:modified xsi:type="dcterms:W3CDTF">2023-04-08T20:59:07Z</dcterms:modified>
</cp:coreProperties>
</file>